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3.xml" ContentType="application/vnd.openxmlformats-officedocument.presentationml.notesSlide+xml"/>
  <Override PartName="/ppt/tags/tag3.xml" ContentType="application/vnd.openxmlformats-officedocument.presentationml.tags+xml"/>
  <Override PartName="/ppt/notesSlides/notesSlide1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0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Lst>
  <p:notesMasterIdLst>
    <p:notesMasterId r:id="rId403"/>
  </p:notesMasterIdLst>
  <p:sldIdLst>
    <p:sldId id="256" r:id="rId2"/>
    <p:sldId id="259" r:id="rId3"/>
    <p:sldId id="5093" r:id="rId4"/>
    <p:sldId id="5094" r:id="rId5"/>
    <p:sldId id="5105" r:id="rId6"/>
    <p:sldId id="5106" r:id="rId7"/>
    <p:sldId id="704" r:id="rId8"/>
    <p:sldId id="695" r:id="rId9"/>
    <p:sldId id="5108" r:id="rId10"/>
    <p:sldId id="5109" r:id="rId11"/>
    <p:sldId id="5107" r:id="rId12"/>
    <p:sldId id="5110" r:id="rId13"/>
    <p:sldId id="269" r:id="rId14"/>
    <p:sldId id="270" r:id="rId15"/>
    <p:sldId id="271" r:id="rId16"/>
    <p:sldId id="5114" r:id="rId17"/>
    <p:sldId id="5028" r:id="rId18"/>
    <p:sldId id="274" r:id="rId19"/>
    <p:sldId id="5115" r:id="rId20"/>
    <p:sldId id="5116" r:id="rId21"/>
    <p:sldId id="5014" r:id="rId22"/>
    <p:sldId id="277" r:id="rId23"/>
    <p:sldId id="280" r:id="rId24"/>
    <p:sldId id="285" r:id="rId25"/>
    <p:sldId id="283" r:id="rId26"/>
    <p:sldId id="4949" r:id="rId27"/>
    <p:sldId id="288" r:id="rId28"/>
    <p:sldId id="290" r:id="rId29"/>
    <p:sldId id="4329" r:id="rId30"/>
    <p:sldId id="4328" r:id="rId31"/>
    <p:sldId id="291" r:id="rId32"/>
    <p:sldId id="293" r:id="rId33"/>
    <p:sldId id="2762" r:id="rId34"/>
    <p:sldId id="2763" r:id="rId35"/>
    <p:sldId id="2764" r:id="rId36"/>
    <p:sldId id="2765" r:id="rId37"/>
    <p:sldId id="2766" r:id="rId38"/>
    <p:sldId id="4330" r:id="rId39"/>
    <p:sldId id="2767" r:id="rId40"/>
    <p:sldId id="2769" r:id="rId41"/>
    <p:sldId id="298" r:id="rId42"/>
    <p:sldId id="4331" r:id="rId43"/>
    <p:sldId id="5029" r:id="rId44"/>
    <p:sldId id="297" r:id="rId45"/>
    <p:sldId id="5113" r:id="rId46"/>
    <p:sldId id="5112" r:id="rId47"/>
    <p:sldId id="5111" r:id="rId48"/>
    <p:sldId id="303" r:id="rId49"/>
    <p:sldId id="5030" r:id="rId50"/>
    <p:sldId id="4465" r:id="rId51"/>
    <p:sldId id="5031" r:id="rId52"/>
    <p:sldId id="4907" r:id="rId53"/>
    <p:sldId id="4968" r:id="rId54"/>
    <p:sldId id="4970" r:id="rId55"/>
    <p:sldId id="4971" r:id="rId56"/>
    <p:sldId id="4973" r:id="rId57"/>
    <p:sldId id="4950" r:id="rId58"/>
    <p:sldId id="4903" r:id="rId59"/>
    <p:sldId id="4974" r:id="rId60"/>
    <p:sldId id="4983" r:id="rId61"/>
    <p:sldId id="4984" r:id="rId62"/>
    <p:sldId id="5080" r:id="rId63"/>
    <p:sldId id="4975" r:id="rId64"/>
    <p:sldId id="4976" r:id="rId65"/>
    <p:sldId id="4977" r:id="rId66"/>
    <p:sldId id="5117" r:id="rId67"/>
    <p:sldId id="4979" r:id="rId68"/>
    <p:sldId id="5118" r:id="rId69"/>
    <p:sldId id="1063" r:id="rId70"/>
    <p:sldId id="1062" r:id="rId71"/>
    <p:sldId id="319" r:id="rId72"/>
    <p:sldId id="2780" r:id="rId73"/>
    <p:sldId id="4985" r:id="rId74"/>
    <p:sldId id="4986" r:id="rId75"/>
    <p:sldId id="4951" r:id="rId76"/>
    <p:sldId id="5119" r:id="rId77"/>
    <p:sldId id="5120" r:id="rId78"/>
    <p:sldId id="278" r:id="rId79"/>
    <p:sldId id="4468" r:id="rId80"/>
    <p:sldId id="677" r:id="rId81"/>
    <p:sldId id="4893" r:id="rId82"/>
    <p:sldId id="4952" r:id="rId83"/>
    <p:sldId id="4479" r:id="rId84"/>
    <p:sldId id="4480" r:id="rId85"/>
    <p:sldId id="346" r:id="rId86"/>
    <p:sldId id="4600" r:id="rId87"/>
    <p:sldId id="5032" r:id="rId88"/>
    <p:sldId id="4953" r:id="rId89"/>
    <p:sldId id="2804" r:id="rId90"/>
    <p:sldId id="4409" r:id="rId91"/>
    <p:sldId id="4904" r:id="rId92"/>
    <p:sldId id="5121" r:id="rId93"/>
    <p:sldId id="4642" r:id="rId94"/>
    <p:sldId id="4601" r:id="rId95"/>
    <p:sldId id="1001" r:id="rId96"/>
    <p:sldId id="4588" r:id="rId97"/>
    <p:sldId id="5122" r:id="rId98"/>
    <p:sldId id="4686" r:id="rId99"/>
    <p:sldId id="4641" r:id="rId100"/>
    <p:sldId id="4902" r:id="rId101"/>
    <p:sldId id="4965" r:id="rId102"/>
    <p:sldId id="730" r:id="rId103"/>
    <p:sldId id="729" r:id="rId104"/>
    <p:sldId id="4446" r:id="rId105"/>
    <p:sldId id="1027" r:id="rId106"/>
    <p:sldId id="1028" r:id="rId107"/>
    <p:sldId id="837" r:id="rId108"/>
    <p:sldId id="5033" r:id="rId109"/>
    <p:sldId id="2845" r:id="rId110"/>
    <p:sldId id="5136" r:id="rId111"/>
    <p:sldId id="1002" r:id="rId112"/>
    <p:sldId id="1003" r:id="rId113"/>
    <p:sldId id="316" r:id="rId114"/>
    <p:sldId id="4887" r:id="rId115"/>
    <p:sldId id="4604" r:id="rId116"/>
    <p:sldId id="4230" r:id="rId117"/>
    <p:sldId id="4231" r:id="rId118"/>
    <p:sldId id="4606" r:id="rId119"/>
    <p:sldId id="4233" r:id="rId120"/>
    <p:sldId id="5034" r:id="rId121"/>
    <p:sldId id="5123" r:id="rId122"/>
    <p:sldId id="5083" r:id="rId123"/>
    <p:sldId id="4958" r:id="rId124"/>
    <p:sldId id="5124" r:id="rId125"/>
    <p:sldId id="314" r:id="rId126"/>
    <p:sldId id="4344" r:id="rId127"/>
    <p:sldId id="5125" r:id="rId128"/>
    <p:sldId id="5126" r:id="rId129"/>
    <p:sldId id="5127" r:id="rId130"/>
    <p:sldId id="5128" r:id="rId131"/>
    <p:sldId id="1231" r:id="rId132"/>
    <p:sldId id="4346" r:id="rId133"/>
    <p:sldId id="4989" r:id="rId134"/>
    <p:sldId id="4418" r:id="rId135"/>
    <p:sldId id="2805" r:id="rId136"/>
    <p:sldId id="4335" r:id="rId137"/>
    <p:sldId id="2779" r:id="rId138"/>
    <p:sldId id="4888" r:id="rId139"/>
    <p:sldId id="4889" r:id="rId140"/>
    <p:sldId id="4890" r:id="rId141"/>
    <p:sldId id="318" r:id="rId142"/>
    <p:sldId id="320" r:id="rId143"/>
    <p:sldId id="343" r:id="rId144"/>
    <p:sldId id="4941" r:id="rId145"/>
    <p:sldId id="5098" r:id="rId146"/>
    <p:sldId id="4931" r:id="rId147"/>
    <p:sldId id="4590" r:id="rId148"/>
    <p:sldId id="5026" r:id="rId149"/>
    <p:sldId id="326" r:id="rId150"/>
    <p:sldId id="5129" r:id="rId151"/>
    <p:sldId id="4355" r:id="rId152"/>
    <p:sldId id="284" r:id="rId153"/>
    <p:sldId id="5130" r:id="rId154"/>
    <p:sldId id="4361" r:id="rId155"/>
    <p:sldId id="4362" r:id="rId156"/>
    <p:sldId id="4363" r:id="rId157"/>
    <p:sldId id="4364" r:id="rId158"/>
    <p:sldId id="4365" r:id="rId159"/>
    <p:sldId id="4367" r:id="rId160"/>
    <p:sldId id="4368" r:id="rId161"/>
    <p:sldId id="4369" r:id="rId162"/>
    <p:sldId id="4370" r:id="rId163"/>
    <p:sldId id="4448" r:id="rId164"/>
    <p:sldId id="5040" r:id="rId165"/>
    <p:sldId id="4350" r:id="rId166"/>
    <p:sldId id="4164" r:id="rId167"/>
    <p:sldId id="4173" r:id="rId168"/>
    <p:sldId id="4435" r:id="rId169"/>
    <p:sldId id="4166" r:id="rId170"/>
    <p:sldId id="5138" r:id="rId171"/>
    <p:sldId id="5137" r:id="rId172"/>
    <p:sldId id="331" r:id="rId173"/>
    <p:sldId id="332" r:id="rId174"/>
    <p:sldId id="333" r:id="rId175"/>
    <p:sldId id="335" r:id="rId176"/>
    <p:sldId id="334" r:id="rId177"/>
    <p:sldId id="2885" r:id="rId178"/>
    <p:sldId id="5082" r:id="rId179"/>
    <p:sldId id="2886" r:id="rId180"/>
    <p:sldId id="862" r:id="rId181"/>
    <p:sldId id="863" r:id="rId182"/>
    <p:sldId id="4611" r:id="rId183"/>
    <p:sldId id="4352" r:id="rId184"/>
    <p:sldId id="4169" r:id="rId185"/>
    <p:sldId id="864" r:id="rId186"/>
    <p:sldId id="4366" r:id="rId187"/>
    <p:sldId id="4899" r:id="rId188"/>
    <p:sldId id="4182" r:id="rId189"/>
    <p:sldId id="5090" r:id="rId190"/>
    <p:sldId id="4171" r:id="rId191"/>
    <p:sldId id="5086" r:id="rId192"/>
    <p:sldId id="4649" r:id="rId193"/>
    <p:sldId id="4185" r:id="rId194"/>
    <p:sldId id="4159" r:id="rId195"/>
    <p:sldId id="4554" r:id="rId196"/>
    <p:sldId id="337" r:id="rId197"/>
    <p:sldId id="5099" r:id="rId198"/>
    <p:sldId id="338" r:id="rId199"/>
    <p:sldId id="339" r:id="rId200"/>
    <p:sldId id="340" r:id="rId201"/>
    <p:sldId id="4932" r:id="rId202"/>
    <p:sldId id="325" r:id="rId203"/>
    <p:sldId id="4940" r:id="rId204"/>
    <p:sldId id="4291" r:id="rId205"/>
    <p:sldId id="4290" r:id="rId206"/>
    <p:sldId id="4906" r:id="rId207"/>
    <p:sldId id="4917" r:id="rId208"/>
    <p:sldId id="5100" r:id="rId209"/>
    <p:sldId id="344" r:id="rId210"/>
    <p:sldId id="5041" r:id="rId211"/>
    <p:sldId id="345" r:id="rId212"/>
    <p:sldId id="5131" r:id="rId213"/>
    <p:sldId id="5132" r:id="rId214"/>
    <p:sldId id="4992" r:id="rId215"/>
    <p:sldId id="347" r:id="rId216"/>
    <p:sldId id="4993" r:id="rId217"/>
    <p:sldId id="4994" r:id="rId218"/>
    <p:sldId id="4995" r:id="rId219"/>
    <p:sldId id="4996" r:id="rId220"/>
    <p:sldId id="4997" r:id="rId221"/>
    <p:sldId id="4293" r:id="rId222"/>
    <p:sldId id="349" r:id="rId223"/>
    <p:sldId id="350" r:id="rId224"/>
    <p:sldId id="351" r:id="rId225"/>
    <p:sldId id="352" r:id="rId226"/>
    <p:sldId id="4407" r:id="rId227"/>
    <p:sldId id="353" r:id="rId228"/>
    <p:sldId id="354" r:id="rId229"/>
    <p:sldId id="355" r:id="rId230"/>
    <p:sldId id="356" r:id="rId231"/>
    <p:sldId id="357" r:id="rId232"/>
    <p:sldId id="4964" r:id="rId233"/>
    <p:sldId id="4998" r:id="rId234"/>
    <p:sldId id="4999" r:id="rId235"/>
    <p:sldId id="358" r:id="rId236"/>
    <p:sldId id="5000" r:id="rId237"/>
    <p:sldId id="360" r:id="rId238"/>
    <p:sldId id="5001" r:id="rId239"/>
    <p:sldId id="4573" r:id="rId240"/>
    <p:sldId id="4295" r:id="rId241"/>
    <p:sldId id="4406" r:id="rId242"/>
    <p:sldId id="4296" r:id="rId243"/>
    <p:sldId id="362" r:id="rId244"/>
    <p:sldId id="4463" r:id="rId245"/>
    <p:sldId id="363" r:id="rId246"/>
    <p:sldId id="5002" r:id="rId247"/>
    <p:sldId id="859" r:id="rId248"/>
    <p:sldId id="366" r:id="rId249"/>
    <p:sldId id="4299" r:id="rId250"/>
    <p:sldId id="5134" r:id="rId251"/>
    <p:sldId id="5133" r:id="rId252"/>
    <p:sldId id="4300" r:id="rId253"/>
    <p:sldId id="4301" r:id="rId254"/>
    <p:sldId id="4302" r:id="rId255"/>
    <p:sldId id="4944" r:id="rId256"/>
    <p:sldId id="4382" r:id="rId257"/>
    <p:sldId id="5101" r:id="rId258"/>
    <p:sldId id="368" r:id="rId259"/>
    <p:sldId id="370" r:id="rId260"/>
    <p:sldId id="2768" r:id="rId261"/>
    <p:sldId id="4456" r:id="rId262"/>
    <p:sldId id="4457" r:id="rId263"/>
    <p:sldId id="371" r:id="rId264"/>
    <p:sldId id="1026" r:id="rId265"/>
    <p:sldId id="4450" r:id="rId266"/>
    <p:sldId id="378" r:id="rId267"/>
    <p:sldId id="4413" r:id="rId268"/>
    <p:sldId id="4307" r:id="rId269"/>
    <p:sldId id="5043" r:id="rId270"/>
    <p:sldId id="379" r:id="rId271"/>
    <p:sldId id="899" r:id="rId272"/>
    <p:sldId id="4309" r:id="rId273"/>
    <p:sldId id="4311" r:id="rId274"/>
    <p:sldId id="4310" r:id="rId275"/>
    <p:sldId id="4312" r:id="rId276"/>
    <p:sldId id="380" r:id="rId277"/>
    <p:sldId id="381" r:id="rId278"/>
    <p:sldId id="5003" r:id="rId279"/>
    <p:sldId id="618" r:id="rId280"/>
    <p:sldId id="1074" r:id="rId281"/>
    <p:sldId id="5005" r:id="rId282"/>
    <p:sldId id="2874" r:id="rId283"/>
    <p:sldId id="383" r:id="rId284"/>
    <p:sldId id="5044" r:id="rId285"/>
    <p:sldId id="5045" r:id="rId286"/>
    <p:sldId id="2870" r:id="rId287"/>
    <p:sldId id="4316" r:id="rId288"/>
    <p:sldId id="570" r:id="rId289"/>
    <p:sldId id="571" r:id="rId290"/>
    <p:sldId id="4451" r:id="rId291"/>
    <p:sldId id="4440" r:id="rId292"/>
    <p:sldId id="2931" r:id="rId293"/>
    <p:sldId id="4441" r:id="rId294"/>
    <p:sldId id="629" r:id="rId295"/>
    <p:sldId id="573" r:id="rId296"/>
    <p:sldId id="2813" r:id="rId297"/>
    <p:sldId id="2932" r:id="rId298"/>
    <p:sldId id="621" r:id="rId299"/>
    <p:sldId id="1071" r:id="rId300"/>
    <p:sldId id="2873" r:id="rId301"/>
    <p:sldId id="1076" r:id="rId302"/>
    <p:sldId id="2785" r:id="rId303"/>
    <p:sldId id="575" r:id="rId304"/>
    <p:sldId id="4412" r:id="rId305"/>
    <p:sldId id="2876" r:id="rId306"/>
    <p:sldId id="4340" r:id="rId307"/>
    <p:sldId id="4394" r:id="rId308"/>
    <p:sldId id="2818" r:id="rId309"/>
    <p:sldId id="572" r:id="rId310"/>
    <p:sldId id="645" r:id="rId311"/>
    <p:sldId id="5046" r:id="rId312"/>
    <p:sldId id="638" r:id="rId313"/>
    <p:sldId id="5006" r:id="rId314"/>
    <p:sldId id="5007" r:id="rId315"/>
    <p:sldId id="648" r:id="rId316"/>
    <p:sldId id="5084" r:id="rId317"/>
    <p:sldId id="649" r:id="rId318"/>
    <p:sldId id="5008" r:id="rId319"/>
    <p:sldId id="650" r:id="rId320"/>
    <p:sldId id="4341" r:id="rId321"/>
    <p:sldId id="4318" r:id="rId322"/>
    <p:sldId id="642" r:id="rId323"/>
    <p:sldId id="4385" r:id="rId324"/>
    <p:sldId id="5102" r:id="rId325"/>
    <p:sldId id="644" r:id="rId326"/>
    <p:sldId id="651" r:id="rId327"/>
    <p:sldId id="4443" r:id="rId328"/>
    <p:sldId id="656" r:id="rId329"/>
    <p:sldId id="5009" r:id="rId330"/>
    <p:sldId id="5010" r:id="rId331"/>
    <p:sldId id="5011" r:id="rId332"/>
    <p:sldId id="654" r:id="rId333"/>
    <p:sldId id="652" r:id="rId334"/>
    <p:sldId id="657" r:id="rId335"/>
    <p:sldId id="660" r:id="rId336"/>
    <p:sldId id="655" r:id="rId337"/>
    <p:sldId id="5012" r:id="rId338"/>
    <p:sldId id="4320" r:id="rId339"/>
    <p:sldId id="4321" r:id="rId340"/>
    <p:sldId id="4322" r:id="rId341"/>
    <p:sldId id="4323" r:id="rId342"/>
    <p:sldId id="2831" r:id="rId343"/>
    <p:sldId id="4934" r:id="rId344"/>
    <p:sldId id="4936" r:id="rId345"/>
    <p:sldId id="5013" r:id="rId346"/>
    <p:sldId id="4559" r:id="rId347"/>
    <p:sldId id="659" r:id="rId348"/>
    <p:sldId id="661" r:id="rId349"/>
    <p:sldId id="662" r:id="rId350"/>
    <p:sldId id="664" r:id="rId351"/>
    <p:sldId id="665" r:id="rId352"/>
    <p:sldId id="666" r:id="rId353"/>
    <p:sldId id="667" r:id="rId354"/>
    <p:sldId id="697" r:id="rId355"/>
    <p:sldId id="690" r:id="rId356"/>
    <p:sldId id="4560" r:id="rId357"/>
    <p:sldId id="668" r:id="rId358"/>
    <p:sldId id="669" r:id="rId359"/>
    <p:sldId id="670" r:id="rId360"/>
    <p:sldId id="4396" r:id="rId361"/>
    <p:sldId id="5103" r:id="rId362"/>
    <p:sldId id="671" r:id="rId363"/>
    <p:sldId id="673" r:id="rId364"/>
    <p:sldId id="675" r:id="rId365"/>
    <p:sldId id="4561" r:id="rId366"/>
    <p:sldId id="4324" r:id="rId367"/>
    <p:sldId id="678" r:id="rId368"/>
    <p:sldId id="679" r:id="rId369"/>
    <p:sldId id="680" r:id="rId370"/>
    <p:sldId id="681" r:id="rId371"/>
    <p:sldId id="682" r:id="rId372"/>
    <p:sldId id="4343" r:id="rId373"/>
    <p:sldId id="687" r:id="rId374"/>
    <p:sldId id="688" r:id="rId375"/>
    <p:sldId id="689" r:id="rId376"/>
    <p:sldId id="693" r:id="rId377"/>
    <p:sldId id="692" r:id="rId378"/>
    <p:sldId id="4397" r:id="rId379"/>
    <p:sldId id="5104" r:id="rId380"/>
    <p:sldId id="4399" r:id="rId381"/>
    <p:sldId id="5135" r:id="rId382"/>
    <p:sldId id="5085" r:id="rId383"/>
    <p:sldId id="4946" r:id="rId384"/>
    <p:sldId id="836" r:id="rId385"/>
    <p:sldId id="4327" r:id="rId386"/>
    <p:sldId id="4423" r:id="rId387"/>
    <p:sldId id="4414" r:id="rId388"/>
    <p:sldId id="5050" r:id="rId389"/>
    <p:sldId id="5051" r:id="rId390"/>
    <p:sldId id="5054" r:id="rId391"/>
    <p:sldId id="5052" r:id="rId392"/>
    <p:sldId id="5055" r:id="rId393"/>
    <p:sldId id="5053" r:id="rId394"/>
    <p:sldId id="5056" r:id="rId395"/>
    <p:sldId id="5057" r:id="rId396"/>
    <p:sldId id="5058" r:id="rId397"/>
    <p:sldId id="5062" r:id="rId398"/>
    <p:sldId id="5059" r:id="rId399"/>
    <p:sldId id="5061" r:id="rId400"/>
    <p:sldId id="5060" r:id="rId401"/>
    <p:sldId id="4453" r:id="rId4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75826CF2-FFA3-314B-9D5F-E1E41A3BE41E}">
          <p14:sldIdLst>
            <p14:sldId id="256"/>
            <p14:sldId id="259"/>
          </p14:sldIdLst>
        </p14:section>
        <p14:section name="Introduction" id="{ADAA29CD-0080-A84B-BB6B-44369BAB970E}">
          <p14:sldIdLst>
            <p14:sldId id="5093"/>
            <p14:sldId id="5094"/>
            <p14:sldId id="5105"/>
            <p14:sldId id="5106"/>
            <p14:sldId id="704"/>
            <p14:sldId id="695"/>
            <p14:sldId id="5108"/>
            <p14:sldId id="5109"/>
          </p14:sldIdLst>
        </p14:section>
        <p14:section name="Module 1" id="{835C22DF-87F6-AC41-AA6D-A47AFA9A3BA3}">
          <p14:sldIdLst>
            <p14:sldId id="5107"/>
            <p14:sldId id="5110"/>
            <p14:sldId id="269"/>
            <p14:sldId id="270"/>
            <p14:sldId id="271"/>
            <p14:sldId id="5114"/>
            <p14:sldId id="5028"/>
            <p14:sldId id="274"/>
            <p14:sldId id="5115"/>
            <p14:sldId id="5116"/>
            <p14:sldId id="5014"/>
            <p14:sldId id="277"/>
            <p14:sldId id="280"/>
            <p14:sldId id="285"/>
            <p14:sldId id="283"/>
            <p14:sldId id="4949"/>
            <p14:sldId id="288"/>
            <p14:sldId id="290"/>
            <p14:sldId id="4329"/>
            <p14:sldId id="4328"/>
            <p14:sldId id="291"/>
            <p14:sldId id="293"/>
            <p14:sldId id="2762"/>
            <p14:sldId id="2763"/>
            <p14:sldId id="2764"/>
            <p14:sldId id="2765"/>
            <p14:sldId id="2766"/>
            <p14:sldId id="4330"/>
            <p14:sldId id="2767"/>
            <p14:sldId id="2769"/>
            <p14:sldId id="298"/>
            <p14:sldId id="4331"/>
            <p14:sldId id="5029"/>
            <p14:sldId id="297"/>
            <p14:sldId id="5113"/>
            <p14:sldId id="5112"/>
          </p14:sldIdLst>
        </p14:section>
        <p14:section name="Module 2" id="{8D51714D-125A-8446-9884-795F09C8E509}">
          <p14:sldIdLst>
            <p14:sldId id="5111"/>
            <p14:sldId id="303"/>
            <p14:sldId id="5030"/>
            <p14:sldId id="4465"/>
            <p14:sldId id="5031"/>
            <p14:sldId id="4907"/>
            <p14:sldId id="4968"/>
            <p14:sldId id="4970"/>
            <p14:sldId id="4971"/>
            <p14:sldId id="4973"/>
            <p14:sldId id="4950"/>
            <p14:sldId id="4903"/>
            <p14:sldId id="4974"/>
            <p14:sldId id="4983"/>
            <p14:sldId id="4984"/>
            <p14:sldId id="5080"/>
            <p14:sldId id="4975"/>
            <p14:sldId id="4976"/>
            <p14:sldId id="4977"/>
            <p14:sldId id="5117"/>
            <p14:sldId id="4979"/>
            <p14:sldId id="5118"/>
            <p14:sldId id="1063"/>
            <p14:sldId id="1062"/>
            <p14:sldId id="319"/>
            <p14:sldId id="2780"/>
            <p14:sldId id="4985"/>
            <p14:sldId id="4986"/>
            <p14:sldId id="4951"/>
            <p14:sldId id="5119"/>
            <p14:sldId id="5120"/>
            <p14:sldId id="278"/>
            <p14:sldId id="4468"/>
            <p14:sldId id="677"/>
            <p14:sldId id="4893"/>
            <p14:sldId id="4952"/>
            <p14:sldId id="4479"/>
            <p14:sldId id="4480"/>
            <p14:sldId id="346"/>
            <p14:sldId id="4600"/>
            <p14:sldId id="5032"/>
            <p14:sldId id="4953"/>
            <p14:sldId id="2804"/>
            <p14:sldId id="4409"/>
            <p14:sldId id="4904"/>
            <p14:sldId id="5121"/>
            <p14:sldId id="4642"/>
            <p14:sldId id="4601"/>
            <p14:sldId id="1001"/>
            <p14:sldId id="4588"/>
            <p14:sldId id="5122"/>
            <p14:sldId id="4686"/>
            <p14:sldId id="4641"/>
            <p14:sldId id="4902"/>
            <p14:sldId id="4965"/>
            <p14:sldId id="730"/>
            <p14:sldId id="729"/>
            <p14:sldId id="4446"/>
            <p14:sldId id="1027"/>
            <p14:sldId id="1028"/>
            <p14:sldId id="837"/>
            <p14:sldId id="5033"/>
            <p14:sldId id="2845"/>
            <p14:sldId id="5136"/>
            <p14:sldId id="1002"/>
            <p14:sldId id="1003"/>
            <p14:sldId id="316"/>
            <p14:sldId id="4887"/>
            <p14:sldId id="4604"/>
            <p14:sldId id="4230"/>
            <p14:sldId id="4231"/>
            <p14:sldId id="4606"/>
            <p14:sldId id="4233"/>
            <p14:sldId id="5034"/>
            <p14:sldId id="5123"/>
            <p14:sldId id="5083"/>
            <p14:sldId id="4958"/>
            <p14:sldId id="5124"/>
            <p14:sldId id="314"/>
            <p14:sldId id="4344"/>
            <p14:sldId id="5125"/>
            <p14:sldId id="5126"/>
            <p14:sldId id="5127"/>
            <p14:sldId id="5128"/>
            <p14:sldId id="1231"/>
            <p14:sldId id="4346"/>
            <p14:sldId id="4989"/>
            <p14:sldId id="4418"/>
            <p14:sldId id="2805"/>
            <p14:sldId id="4335"/>
            <p14:sldId id="2779"/>
            <p14:sldId id="4888"/>
            <p14:sldId id="4889"/>
            <p14:sldId id="4890"/>
            <p14:sldId id="318"/>
            <p14:sldId id="320"/>
            <p14:sldId id="343"/>
            <p14:sldId id="4941"/>
          </p14:sldIdLst>
        </p14:section>
        <p14:section name="Module 3" id="{D1FFDAD7-8847-E140-ABEA-0FE1E31E30F4}">
          <p14:sldIdLst>
            <p14:sldId id="5098"/>
            <p14:sldId id="4931"/>
            <p14:sldId id="4590"/>
            <p14:sldId id="5026"/>
            <p14:sldId id="326"/>
            <p14:sldId id="5129"/>
            <p14:sldId id="4355"/>
            <p14:sldId id="284"/>
            <p14:sldId id="5130"/>
            <p14:sldId id="4361"/>
            <p14:sldId id="4362"/>
            <p14:sldId id="4363"/>
            <p14:sldId id="4364"/>
            <p14:sldId id="4365"/>
            <p14:sldId id="4367"/>
            <p14:sldId id="4368"/>
            <p14:sldId id="4369"/>
            <p14:sldId id="4370"/>
            <p14:sldId id="4448"/>
            <p14:sldId id="5040"/>
            <p14:sldId id="4350"/>
            <p14:sldId id="4164"/>
            <p14:sldId id="4173"/>
            <p14:sldId id="4435"/>
            <p14:sldId id="4166"/>
            <p14:sldId id="5138"/>
            <p14:sldId id="5137"/>
            <p14:sldId id="331"/>
            <p14:sldId id="332"/>
            <p14:sldId id="333"/>
            <p14:sldId id="335"/>
            <p14:sldId id="334"/>
            <p14:sldId id="2885"/>
            <p14:sldId id="5082"/>
            <p14:sldId id="2886"/>
            <p14:sldId id="862"/>
            <p14:sldId id="863"/>
            <p14:sldId id="4611"/>
            <p14:sldId id="4352"/>
            <p14:sldId id="4169"/>
            <p14:sldId id="864"/>
            <p14:sldId id="4366"/>
            <p14:sldId id="4899"/>
            <p14:sldId id="4182"/>
            <p14:sldId id="5090"/>
            <p14:sldId id="4171"/>
            <p14:sldId id="5086"/>
            <p14:sldId id="4649"/>
            <p14:sldId id="4185"/>
            <p14:sldId id="4159"/>
            <p14:sldId id="4554"/>
            <p14:sldId id="337"/>
            <p14:sldId id="5099"/>
            <p14:sldId id="338"/>
            <p14:sldId id="339"/>
            <p14:sldId id="340"/>
            <p14:sldId id="4932"/>
            <p14:sldId id="325"/>
            <p14:sldId id="4940"/>
            <p14:sldId id="4291"/>
            <p14:sldId id="4290"/>
            <p14:sldId id="4906"/>
            <p14:sldId id="4917"/>
          </p14:sldIdLst>
        </p14:section>
        <p14:section name="Module 4" id="{F09E9F0B-024C-2941-A631-EB7A27E22676}">
          <p14:sldIdLst>
            <p14:sldId id="5100"/>
            <p14:sldId id="344"/>
            <p14:sldId id="5041"/>
            <p14:sldId id="345"/>
            <p14:sldId id="5131"/>
            <p14:sldId id="5132"/>
            <p14:sldId id="4992"/>
            <p14:sldId id="347"/>
            <p14:sldId id="4993"/>
            <p14:sldId id="4994"/>
            <p14:sldId id="4995"/>
            <p14:sldId id="4996"/>
            <p14:sldId id="4997"/>
            <p14:sldId id="4293"/>
            <p14:sldId id="349"/>
            <p14:sldId id="350"/>
            <p14:sldId id="351"/>
            <p14:sldId id="352"/>
            <p14:sldId id="4407"/>
            <p14:sldId id="353"/>
            <p14:sldId id="354"/>
            <p14:sldId id="355"/>
            <p14:sldId id="356"/>
            <p14:sldId id="357"/>
            <p14:sldId id="4964"/>
            <p14:sldId id="4998"/>
            <p14:sldId id="4999"/>
            <p14:sldId id="358"/>
            <p14:sldId id="5000"/>
            <p14:sldId id="360"/>
            <p14:sldId id="5001"/>
            <p14:sldId id="4573"/>
            <p14:sldId id="4295"/>
            <p14:sldId id="4406"/>
            <p14:sldId id="4296"/>
            <p14:sldId id="362"/>
            <p14:sldId id="4463"/>
            <p14:sldId id="363"/>
            <p14:sldId id="5002"/>
            <p14:sldId id="859"/>
            <p14:sldId id="366"/>
            <p14:sldId id="4299"/>
            <p14:sldId id="5134"/>
            <p14:sldId id="5133"/>
            <p14:sldId id="4300"/>
            <p14:sldId id="4301"/>
            <p14:sldId id="4302"/>
            <p14:sldId id="4944"/>
            <p14:sldId id="4382"/>
          </p14:sldIdLst>
        </p14:section>
        <p14:section name="Module 5" id="{46D981F3-0237-CD4A-8D74-2A1A4EEE4B71}">
          <p14:sldIdLst>
            <p14:sldId id="5101"/>
            <p14:sldId id="368"/>
            <p14:sldId id="370"/>
            <p14:sldId id="2768"/>
            <p14:sldId id="4456"/>
            <p14:sldId id="4457"/>
            <p14:sldId id="371"/>
            <p14:sldId id="1026"/>
            <p14:sldId id="4450"/>
            <p14:sldId id="378"/>
            <p14:sldId id="4413"/>
            <p14:sldId id="4307"/>
            <p14:sldId id="5043"/>
            <p14:sldId id="379"/>
            <p14:sldId id="899"/>
            <p14:sldId id="4309"/>
            <p14:sldId id="4311"/>
            <p14:sldId id="4310"/>
            <p14:sldId id="4312"/>
            <p14:sldId id="380"/>
            <p14:sldId id="381"/>
            <p14:sldId id="5003"/>
            <p14:sldId id="618"/>
            <p14:sldId id="1074"/>
            <p14:sldId id="5005"/>
            <p14:sldId id="2874"/>
            <p14:sldId id="383"/>
            <p14:sldId id="5044"/>
            <p14:sldId id="5045"/>
            <p14:sldId id="2870"/>
            <p14:sldId id="4316"/>
            <p14:sldId id="570"/>
            <p14:sldId id="571"/>
            <p14:sldId id="4451"/>
            <p14:sldId id="4440"/>
            <p14:sldId id="2931"/>
            <p14:sldId id="4441"/>
            <p14:sldId id="629"/>
            <p14:sldId id="573"/>
            <p14:sldId id="2813"/>
            <p14:sldId id="2932"/>
            <p14:sldId id="621"/>
            <p14:sldId id="1071"/>
            <p14:sldId id="2873"/>
            <p14:sldId id="1076"/>
            <p14:sldId id="2785"/>
            <p14:sldId id="575"/>
            <p14:sldId id="4412"/>
            <p14:sldId id="2876"/>
            <p14:sldId id="4340"/>
            <p14:sldId id="4394"/>
            <p14:sldId id="2818"/>
            <p14:sldId id="572"/>
            <p14:sldId id="645"/>
            <p14:sldId id="5046"/>
            <p14:sldId id="638"/>
            <p14:sldId id="5006"/>
            <p14:sldId id="5007"/>
            <p14:sldId id="648"/>
            <p14:sldId id="5084"/>
            <p14:sldId id="649"/>
            <p14:sldId id="5008"/>
            <p14:sldId id="650"/>
            <p14:sldId id="4341"/>
            <p14:sldId id="4318"/>
            <p14:sldId id="642"/>
            <p14:sldId id="4385"/>
          </p14:sldIdLst>
        </p14:section>
        <p14:section name="Module 6" id="{8E5B253B-8517-6A42-9307-39846BE40C46}">
          <p14:sldIdLst>
            <p14:sldId id="5102"/>
            <p14:sldId id="644"/>
            <p14:sldId id="651"/>
            <p14:sldId id="4443"/>
            <p14:sldId id="656"/>
            <p14:sldId id="5009"/>
            <p14:sldId id="5010"/>
            <p14:sldId id="5011"/>
            <p14:sldId id="654"/>
            <p14:sldId id="652"/>
            <p14:sldId id="657"/>
            <p14:sldId id="660"/>
            <p14:sldId id="655"/>
            <p14:sldId id="5012"/>
            <p14:sldId id="4320"/>
            <p14:sldId id="4321"/>
            <p14:sldId id="4322"/>
            <p14:sldId id="4323"/>
            <p14:sldId id="2831"/>
            <p14:sldId id="4934"/>
            <p14:sldId id="4936"/>
            <p14:sldId id="5013"/>
            <p14:sldId id="4559"/>
            <p14:sldId id="659"/>
            <p14:sldId id="661"/>
            <p14:sldId id="662"/>
            <p14:sldId id="664"/>
            <p14:sldId id="665"/>
            <p14:sldId id="666"/>
            <p14:sldId id="667"/>
            <p14:sldId id="697"/>
            <p14:sldId id="690"/>
            <p14:sldId id="4560"/>
            <p14:sldId id="668"/>
            <p14:sldId id="669"/>
            <p14:sldId id="670"/>
            <p14:sldId id="4396"/>
          </p14:sldIdLst>
        </p14:section>
        <p14:section name="Module 7" id="{C57D9E9A-2DC3-3442-8D32-5EB6B666D944}">
          <p14:sldIdLst>
            <p14:sldId id="5103"/>
            <p14:sldId id="671"/>
            <p14:sldId id="673"/>
            <p14:sldId id="675"/>
            <p14:sldId id="4561"/>
            <p14:sldId id="4324"/>
            <p14:sldId id="678"/>
            <p14:sldId id="679"/>
            <p14:sldId id="680"/>
            <p14:sldId id="681"/>
            <p14:sldId id="682"/>
            <p14:sldId id="4343"/>
            <p14:sldId id="687"/>
            <p14:sldId id="688"/>
            <p14:sldId id="689"/>
            <p14:sldId id="693"/>
            <p14:sldId id="692"/>
            <p14:sldId id="4397"/>
          </p14:sldIdLst>
        </p14:section>
        <p14:section name="Resources and Exercises" id="{C1F3927F-DAFF-B641-B548-119055EF650E}">
          <p14:sldIdLst>
            <p14:sldId id="5104"/>
            <p14:sldId id="4399"/>
            <p14:sldId id="5135"/>
            <p14:sldId id="5085"/>
            <p14:sldId id="4946"/>
            <p14:sldId id="836"/>
            <p14:sldId id="4327"/>
            <p14:sldId id="4423"/>
            <p14:sldId id="4414"/>
            <p14:sldId id="5050"/>
            <p14:sldId id="5051"/>
            <p14:sldId id="5054"/>
            <p14:sldId id="5052"/>
            <p14:sldId id="5055"/>
            <p14:sldId id="5053"/>
            <p14:sldId id="5056"/>
            <p14:sldId id="5057"/>
            <p14:sldId id="5058"/>
            <p14:sldId id="5062"/>
            <p14:sldId id="5059"/>
            <p14:sldId id="5061"/>
            <p14:sldId id="5060"/>
            <p14:sldId id="44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060"/>
    <a:srgbClr val="222222"/>
    <a:srgbClr val="E1E1E1"/>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ABF756-B6C7-4560-BF3E-4FFA308FDBE1}" v="1" dt="2024-03-22T02:55:52.129"/>
    <p1510:client id="{D97CCE64-D9C4-4FCE-AAB9-16298C615EC0}" v="1" dt="2024-03-21T16:56:07.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3593" autoAdjust="0"/>
  </p:normalViewPr>
  <p:slideViewPr>
    <p:cSldViewPr snapToGrid="0">
      <p:cViewPr varScale="1">
        <p:scale>
          <a:sx n="79" d="100"/>
          <a:sy n="79" d="100"/>
        </p:scale>
        <p:origin x="496" y="72"/>
      </p:cViewPr>
      <p:guideLst/>
    </p:cSldViewPr>
  </p:slideViewPr>
  <p:notesTextViewPr>
    <p:cViewPr>
      <p:scale>
        <a:sx n="70" d="100"/>
        <a:sy n="70" d="100"/>
      </p:scale>
      <p:origin x="0" y="0"/>
    </p:cViewPr>
  </p:notesTextViewPr>
  <p:sorterViewPr>
    <p:cViewPr>
      <p:scale>
        <a:sx n="80" d="100"/>
        <a:sy n="80" d="100"/>
      </p:scale>
      <p:origin x="0" y="0"/>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presProps" Target="presProps.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theme" Target="theme/theme1.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microsoft.com/office/2016/11/relationships/changesInfo" Target="changesInfos/changesInfo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microsoft.com/office/2015/10/relationships/revisionInfo" Target="revisionInfo.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notesMaster" Target="notesMasters/notesMaster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viewProps" Target="viewProps.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tableStyles" Target="tableStyles.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Eddy" userId="462ac6cd-48dd-4fb1-9abe-5080094cf02c" providerId="ADAL" clId="{7AABF756-B6C7-4560-BF3E-4FFA308FDBE1}"/>
    <pc:docChg chg="custSel modSld">
      <pc:chgData name="Katie Eddy" userId="462ac6cd-48dd-4fb1-9abe-5080094cf02c" providerId="ADAL" clId="{7AABF756-B6C7-4560-BF3E-4FFA308FDBE1}" dt="2024-03-22T03:30:41.633" v="163" actId="21"/>
      <pc:docMkLst>
        <pc:docMk/>
      </pc:docMkLst>
      <pc:sldChg chg="modSp mod">
        <pc:chgData name="Katie Eddy" userId="462ac6cd-48dd-4fb1-9abe-5080094cf02c" providerId="ADAL" clId="{7AABF756-B6C7-4560-BF3E-4FFA308FDBE1}" dt="2024-03-22T03:26:52.898" v="159" actId="313"/>
        <pc:sldMkLst>
          <pc:docMk/>
          <pc:sldMk cId="3650185670" sldId="621"/>
        </pc:sldMkLst>
        <pc:spChg chg="mod">
          <ac:chgData name="Katie Eddy" userId="462ac6cd-48dd-4fb1-9abe-5080094cf02c" providerId="ADAL" clId="{7AABF756-B6C7-4560-BF3E-4FFA308FDBE1}" dt="2024-03-22T03:26:52.898" v="159" actId="313"/>
          <ac:spMkLst>
            <pc:docMk/>
            <pc:sldMk cId="3650185670" sldId="621"/>
            <ac:spMk id="17" creationId="{2F3721A0-AF08-6019-0C15-F061D4B3ADB1}"/>
          </ac:spMkLst>
        </pc:spChg>
      </pc:sldChg>
      <pc:sldChg chg="modSp mod">
        <pc:chgData name="Katie Eddy" userId="462ac6cd-48dd-4fb1-9abe-5080094cf02c" providerId="ADAL" clId="{7AABF756-B6C7-4560-BF3E-4FFA308FDBE1}" dt="2024-03-22T03:30:03.102" v="161" actId="20577"/>
        <pc:sldMkLst>
          <pc:docMk/>
          <pc:sldMk cId="3181139560" sldId="664"/>
        </pc:sldMkLst>
        <pc:spChg chg="mod">
          <ac:chgData name="Katie Eddy" userId="462ac6cd-48dd-4fb1-9abe-5080094cf02c" providerId="ADAL" clId="{7AABF756-B6C7-4560-BF3E-4FFA308FDBE1}" dt="2024-03-22T03:30:03.102" v="161" actId="20577"/>
          <ac:spMkLst>
            <pc:docMk/>
            <pc:sldMk cId="3181139560" sldId="664"/>
            <ac:spMk id="3" creationId="{88A75C24-004F-4D2D-8AE2-6902F1A0500D}"/>
          </ac:spMkLst>
        </pc:spChg>
      </pc:sldChg>
      <pc:sldChg chg="delSp modSp mod">
        <pc:chgData name="Katie Eddy" userId="462ac6cd-48dd-4fb1-9abe-5080094cf02c" providerId="ADAL" clId="{7AABF756-B6C7-4560-BF3E-4FFA308FDBE1}" dt="2024-03-22T03:30:41.633" v="163" actId="21"/>
        <pc:sldMkLst>
          <pc:docMk/>
          <pc:sldMk cId="1072854969" sldId="665"/>
        </pc:sldMkLst>
        <pc:spChg chg="del mod">
          <ac:chgData name="Katie Eddy" userId="462ac6cd-48dd-4fb1-9abe-5080094cf02c" providerId="ADAL" clId="{7AABF756-B6C7-4560-BF3E-4FFA308FDBE1}" dt="2024-03-22T03:30:41.633" v="163" actId="21"/>
          <ac:spMkLst>
            <pc:docMk/>
            <pc:sldMk cId="1072854969" sldId="665"/>
            <ac:spMk id="6" creationId="{9A062AFB-A5C4-E675-B06F-698D994986B1}"/>
          </ac:spMkLst>
        </pc:spChg>
      </pc:sldChg>
      <pc:sldChg chg="modSp mod">
        <pc:chgData name="Katie Eddy" userId="462ac6cd-48dd-4fb1-9abe-5080094cf02c" providerId="ADAL" clId="{7AABF756-B6C7-4560-BF3E-4FFA308FDBE1}" dt="2024-03-22T03:12:32.210" v="96" actId="20577"/>
        <pc:sldMkLst>
          <pc:docMk/>
          <pc:sldMk cId="887478177" sldId="837"/>
        </pc:sldMkLst>
        <pc:spChg chg="mod">
          <ac:chgData name="Katie Eddy" userId="462ac6cd-48dd-4fb1-9abe-5080094cf02c" providerId="ADAL" clId="{7AABF756-B6C7-4560-BF3E-4FFA308FDBE1}" dt="2024-03-22T03:12:32.210" v="96" actId="20577"/>
          <ac:spMkLst>
            <pc:docMk/>
            <pc:sldMk cId="887478177" sldId="837"/>
            <ac:spMk id="9" creationId="{56A66D24-9952-21D7-EF8F-EB01B7D287DB}"/>
          </ac:spMkLst>
        </pc:spChg>
      </pc:sldChg>
      <pc:sldChg chg="modSp mod">
        <pc:chgData name="Katie Eddy" userId="462ac6cd-48dd-4fb1-9abe-5080094cf02c" providerId="ADAL" clId="{7AABF756-B6C7-4560-BF3E-4FFA308FDBE1}" dt="2024-03-22T03:16:08.358" v="118" actId="20577"/>
        <pc:sldMkLst>
          <pc:docMk/>
          <pc:sldMk cId="4173599952" sldId="1002"/>
        </pc:sldMkLst>
        <pc:spChg chg="mod">
          <ac:chgData name="Katie Eddy" userId="462ac6cd-48dd-4fb1-9abe-5080094cf02c" providerId="ADAL" clId="{7AABF756-B6C7-4560-BF3E-4FFA308FDBE1}" dt="2024-03-22T03:16:08.358" v="118" actId="20577"/>
          <ac:spMkLst>
            <pc:docMk/>
            <pc:sldMk cId="4173599952" sldId="1002"/>
            <ac:spMk id="9" creationId="{DA79BD7F-B7AF-6675-A2B3-C2DD7C76127C}"/>
          </ac:spMkLst>
        </pc:spChg>
      </pc:sldChg>
      <pc:sldChg chg="modSp mod">
        <pc:chgData name="Katie Eddy" userId="462ac6cd-48dd-4fb1-9abe-5080094cf02c" providerId="ADAL" clId="{7AABF756-B6C7-4560-BF3E-4FFA308FDBE1}" dt="2024-03-22T03:18:10.374" v="148" actId="20577"/>
        <pc:sldMkLst>
          <pc:docMk/>
          <pc:sldMk cId="2290248571" sldId="2779"/>
        </pc:sldMkLst>
        <pc:spChg chg="mod">
          <ac:chgData name="Katie Eddy" userId="462ac6cd-48dd-4fb1-9abe-5080094cf02c" providerId="ADAL" clId="{7AABF756-B6C7-4560-BF3E-4FFA308FDBE1}" dt="2024-03-22T03:18:10.374" v="148" actId="20577"/>
          <ac:spMkLst>
            <pc:docMk/>
            <pc:sldMk cId="2290248571" sldId="2779"/>
            <ac:spMk id="5" creationId="{5F28C17E-3C7E-94D0-8EFF-28601C827621}"/>
          </ac:spMkLst>
        </pc:spChg>
      </pc:sldChg>
      <pc:sldChg chg="modSp mod">
        <pc:chgData name="Katie Eddy" userId="462ac6cd-48dd-4fb1-9abe-5080094cf02c" providerId="ADAL" clId="{7AABF756-B6C7-4560-BF3E-4FFA308FDBE1}" dt="2024-03-22T03:13:35.914" v="107" actId="20577"/>
        <pc:sldMkLst>
          <pc:docMk/>
          <pc:sldMk cId="3714543872" sldId="2845"/>
        </pc:sldMkLst>
        <pc:spChg chg="mod">
          <ac:chgData name="Katie Eddy" userId="462ac6cd-48dd-4fb1-9abe-5080094cf02c" providerId="ADAL" clId="{7AABF756-B6C7-4560-BF3E-4FFA308FDBE1}" dt="2024-03-22T03:13:35.914" v="107" actId="20577"/>
          <ac:spMkLst>
            <pc:docMk/>
            <pc:sldMk cId="3714543872" sldId="2845"/>
            <ac:spMk id="5" creationId="{AA49C6B6-6E6A-4A67-951A-1BF4DF234FB7}"/>
          </ac:spMkLst>
        </pc:spChg>
      </pc:sldChg>
      <pc:sldChg chg="modSp mod">
        <pc:chgData name="Katie Eddy" userId="462ac6cd-48dd-4fb1-9abe-5080094cf02c" providerId="ADAL" clId="{7AABF756-B6C7-4560-BF3E-4FFA308FDBE1}" dt="2024-03-22T03:25:17.563" v="156" actId="20577"/>
        <pc:sldMkLst>
          <pc:docMk/>
          <pc:sldMk cId="523744757" sldId="2874"/>
        </pc:sldMkLst>
        <pc:spChg chg="mod">
          <ac:chgData name="Katie Eddy" userId="462ac6cd-48dd-4fb1-9abe-5080094cf02c" providerId="ADAL" clId="{7AABF756-B6C7-4560-BF3E-4FFA308FDBE1}" dt="2024-03-22T03:25:17.563" v="156" actId="20577"/>
          <ac:spMkLst>
            <pc:docMk/>
            <pc:sldMk cId="523744757" sldId="2874"/>
            <ac:spMk id="10" creationId="{85BE1DC5-5926-3E14-0685-48FB3C79DA36}"/>
          </ac:spMkLst>
        </pc:spChg>
      </pc:sldChg>
      <pc:sldChg chg="modSp mod">
        <pc:chgData name="Katie Eddy" userId="462ac6cd-48dd-4fb1-9abe-5080094cf02c" providerId="ADAL" clId="{7AABF756-B6C7-4560-BF3E-4FFA308FDBE1}" dt="2024-03-22T03:21:15.505" v="155" actId="404"/>
        <pc:sldMkLst>
          <pc:docMk/>
          <pc:sldMk cId="1682631471" sldId="4166"/>
        </pc:sldMkLst>
        <pc:spChg chg="mod">
          <ac:chgData name="Katie Eddy" userId="462ac6cd-48dd-4fb1-9abe-5080094cf02c" providerId="ADAL" clId="{7AABF756-B6C7-4560-BF3E-4FFA308FDBE1}" dt="2024-03-22T03:21:15.505" v="155" actId="404"/>
          <ac:spMkLst>
            <pc:docMk/>
            <pc:sldMk cId="1682631471" sldId="4166"/>
            <ac:spMk id="5" creationId="{FD7545AA-CD97-4593-BDC9-DB7BF0AB38BE}"/>
          </ac:spMkLst>
        </pc:spChg>
      </pc:sldChg>
      <pc:sldChg chg="modSp mod">
        <pc:chgData name="Katie Eddy" userId="462ac6cd-48dd-4fb1-9abe-5080094cf02c" providerId="ADAL" clId="{7AABF756-B6C7-4560-BF3E-4FFA308FDBE1}" dt="2024-03-22T03:09:26.216" v="92" actId="20577"/>
        <pc:sldMkLst>
          <pc:docMk/>
          <pc:sldMk cId="3993511687" sldId="4480"/>
        </pc:sldMkLst>
        <pc:spChg chg="mod">
          <ac:chgData name="Katie Eddy" userId="462ac6cd-48dd-4fb1-9abe-5080094cf02c" providerId="ADAL" clId="{7AABF756-B6C7-4560-BF3E-4FFA308FDBE1}" dt="2024-03-22T03:09:26.216" v="92" actId="20577"/>
          <ac:spMkLst>
            <pc:docMk/>
            <pc:sldMk cId="3993511687" sldId="4480"/>
            <ac:spMk id="11" creationId="{E2E9415D-0A6A-45CF-9237-9231B90499E1}"/>
          </ac:spMkLst>
        </pc:spChg>
      </pc:sldChg>
      <pc:sldChg chg="modSp mod">
        <pc:chgData name="Katie Eddy" userId="462ac6cd-48dd-4fb1-9abe-5080094cf02c" providerId="ADAL" clId="{7AABF756-B6C7-4560-BF3E-4FFA308FDBE1}" dt="2024-03-22T03:11:25.318" v="93" actId="20577"/>
        <pc:sldMkLst>
          <pc:docMk/>
          <pc:sldMk cId="2582802966" sldId="4588"/>
        </pc:sldMkLst>
        <pc:spChg chg="mod">
          <ac:chgData name="Katie Eddy" userId="462ac6cd-48dd-4fb1-9abe-5080094cf02c" providerId="ADAL" clId="{7AABF756-B6C7-4560-BF3E-4FFA308FDBE1}" dt="2024-03-22T03:11:25.318" v="93" actId="20577"/>
          <ac:spMkLst>
            <pc:docMk/>
            <pc:sldMk cId="2582802966" sldId="4588"/>
            <ac:spMk id="4" creationId="{3E42D7E3-F179-62F1-D5F7-C71C07440928}"/>
          </ac:spMkLst>
        </pc:spChg>
      </pc:sldChg>
      <pc:sldChg chg="modSp mod">
        <pc:chgData name="Katie Eddy" userId="462ac6cd-48dd-4fb1-9abe-5080094cf02c" providerId="ADAL" clId="{7AABF756-B6C7-4560-BF3E-4FFA308FDBE1}" dt="2024-03-22T03:28:17.244" v="160" actId="20577"/>
        <pc:sldMkLst>
          <pc:docMk/>
          <pc:sldMk cId="1288521674" sldId="5007"/>
        </pc:sldMkLst>
        <pc:spChg chg="mod">
          <ac:chgData name="Katie Eddy" userId="462ac6cd-48dd-4fb1-9abe-5080094cf02c" providerId="ADAL" clId="{7AABF756-B6C7-4560-BF3E-4FFA308FDBE1}" dt="2024-03-22T03:28:17.244" v="160" actId="20577"/>
          <ac:spMkLst>
            <pc:docMk/>
            <pc:sldMk cId="1288521674" sldId="5007"/>
            <ac:spMk id="3" creationId="{C43ACDDB-E18D-4C16-9B1B-7CB22FA24BE6}"/>
          </ac:spMkLst>
        </pc:spChg>
      </pc:sldChg>
      <pc:sldChg chg="modSp mod">
        <pc:chgData name="Katie Eddy" userId="462ac6cd-48dd-4fb1-9abe-5080094cf02c" providerId="ADAL" clId="{7AABF756-B6C7-4560-BF3E-4FFA308FDBE1}" dt="2024-03-22T03:04:48.226" v="60" actId="20577"/>
        <pc:sldMkLst>
          <pc:docMk/>
          <pc:sldMk cId="1664530354" sldId="5029"/>
        </pc:sldMkLst>
        <pc:spChg chg="mod">
          <ac:chgData name="Katie Eddy" userId="462ac6cd-48dd-4fb1-9abe-5080094cf02c" providerId="ADAL" clId="{7AABF756-B6C7-4560-BF3E-4FFA308FDBE1}" dt="2024-03-22T03:04:48.226" v="60" actId="20577"/>
          <ac:spMkLst>
            <pc:docMk/>
            <pc:sldMk cId="1664530354" sldId="5029"/>
            <ac:spMk id="5" creationId="{A515DBDB-558A-46B9-B3F8-AAD27F6D0C88}"/>
          </ac:spMkLst>
        </pc:spChg>
      </pc:sldChg>
      <pc:sldChg chg="modSp mod">
        <pc:chgData name="Katie Eddy" userId="462ac6cd-48dd-4fb1-9abe-5080094cf02c" providerId="ADAL" clId="{7AABF756-B6C7-4560-BF3E-4FFA308FDBE1}" dt="2024-03-22T03:06:07.511" v="81" actId="20577"/>
        <pc:sldMkLst>
          <pc:docMk/>
          <pc:sldMk cId="1372924918" sldId="5031"/>
        </pc:sldMkLst>
        <pc:spChg chg="mod">
          <ac:chgData name="Katie Eddy" userId="462ac6cd-48dd-4fb1-9abe-5080094cf02c" providerId="ADAL" clId="{7AABF756-B6C7-4560-BF3E-4FFA308FDBE1}" dt="2024-03-22T03:06:07.511" v="81" actId="20577"/>
          <ac:spMkLst>
            <pc:docMk/>
            <pc:sldMk cId="1372924918" sldId="5031"/>
            <ac:spMk id="3" creationId="{2DDBFA45-E098-028D-CB12-EE227BE5F3DF}"/>
          </ac:spMkLst>
        </pc:spChg>
      </pc:sldChg>
      <pc:sldChg chg="modSp mod">
        <pc:chgData name="Katie Eddy" userId="462ac6cd-48dd-4fb1-9abe-5080094cf02c" providerId="ADAL" clId="{7AABF756-B6C7-4560-BF3E-4FFA308FDBE1}" dt="2024-03-22T03:13:03.791" v="101" actId="20577"/>
        <pc:sldMkLst>
          <pc:docMk/>
          <pc:sldMk cId="1984853579" sldId="5033"/>
        </pc:sldMkLst>
        <pc:spChg chg="mod">
          <ac:chgData name="Katie Eddy" userId="462ac6cd-48dd-4fb1-9abe-5080094cf02c" providerId="ADAL" clId="{7AABF756-B6C7-4560-BF3E-4FFA308FDBE1}" dt="2024-03-22T03:13:03.791" v="101" actId="20577"/>
          <ac:spMkLst>
            <pc:docMk/>
            <pc:sldMk cId="1984853579" sldId="5033"/>
            <ac:spMk id="5" creationId="{9DF560FB-CA28-7E74-0BD6-06B138021E01}"/>
          </ac:spMkLst>
        </pc:spChg>
      </pc:sldChg>
      <pc:sldChg chg="addSp delSp modSp mod">
        <pc:chgData name="Katie Eddy" userId="462ac6cd-48dd-4fb1-9abe-5080094cf02c" providerId="ADAL" clId="{7AABF756-B6C7-4560-BF3E-4FFA308FDBE1}" dt="2024-03-22T02:55:57.619" v="33" actId="478"/>
        <pc:sldMkLst>
          <pc:docMk/>
          <pc:sldMk cId="2600150469" sldId="5105"/>
        </pc:sldMkLst>
        <pc:spChg chg="mod">
          <ac:chgData name="Katie Eddy" userId="462ac6cd-48dd-4fb1-9abe-5080094cf02c" providerId="ADAL" clId="{7AABF756-B6C7-4560-BF3E-4FFA308FDBE1}" dt="2024-03-22T02:55:27.553" v="30" actId="20577"/>
          <ac:spMkLst>
            <pc:docMk/>
            <pc:sldMk cId="2600150469" sldId="5105"/>
            <ac:spMk id="6" creationId="{3B5370FF-E6FB-69B8-1C77-8DFEE6BCF64A}"/>
          </ac:spMkLst>
        </pc:spChg>
        <pc:spChg chg="add del mod">
          <ac:chgData name="Katie Eddy" userId="462ac6cd-48dd-4fb1-9abe-5080094cf02c" providerId="ADAL" clId="{7AABF756-B6C7-4560-BF3E-4FFA308FDBE1}" dt="2024-03-22T02:55:57.619" v="33" actId="478"/>
          <ac:spMkLst>
            <pc:docMk/>
            <pc:sldMk cId="2600150469" sldId="5105"/>
            <ac:spMk id="21" creationId="{D4346020-66E0-BB1F-9124-795E1013E435}"/>
          </ac:spMkLst>
        </pc:spChg>
      </pc:sldChg>
      <pc:sldChg chg="modSp mod">
        <pc:chgData name="Katie Eddy" userId="462ac6cd-48dd-4fb1-9abe-5080094cf02c" providerId="ADAL" clId="{7AABF756-B6C7-4560-BF3E-4FFA308FDBE1}" dt="2024-03-22T02:45:49.894" v="1" actId="20577"/>
        <pc:sldMkLst>
          <pc:docMk/>
          <pc:sldMk cId="3383657295" sldId="5108"/>
        </pc:sldMkLst>
        <pc:spChg chg="mod">
          <ac:chgData name="Katie Eddy" userId="462ac6cd-48dd-4fb1-9abe-5080094cf02c" providerId="ADAL" clId="{7AABF756-B6C7-4560-BF3E-4FFA308FDBE1}" dt="2024-03-22T02:45:49.894" v="1" actId="20577"/>
          <ac:spMkLst>
            <pc:docMk/>
            <pc:sldMk cId="3383657295" sldId="5108"/>
            <ac:spMk id="5" creationId="{9F7F3C9E-D830-469D-0DBC-20F3DD6FBAC6}"/>
          </ac:spMkLst>
        </pc:spChg>
      </pc:sldChg>
      <pc:sldChg chg="modSp mod">
        <pc:chgData name="Katie Eddy" userId="462ac6cd-48dd-4fb1-9abe-5080094cf02c" providerId="ADAL" clId="{7AABF756-B6C7-4560-BF3E-4FFA308FDBE1}" dt="2024-03-22T02:49:28.108" v="3" actId="20577"/>
        <pc:sldMkLst>
          <pc:docMk/>
          <pc:sldMk cId="981856578" sldId="5112"/>
        </pc:sldMkLst>
        <pc:spChg chg="mod">
          <ac:chgData name="Katie Eddy" userId="462ac6cd-48dd-4fb1-9abe-5080094cf02c" providerId="ADAL" clId="{7AABF756-B6C7-4560-BF3E-4FFA308FDBE1}" dt="2024-03-22T02:49:28.108" v="3" actId="20577"/>
          <ac:spMkLst>
            <pc:docMk/>
            <pc:sldMk cId="981856578" sldId="5112"/>
            <ac:spMk id="3" creationId="{703DFB7C-1488-52BB-6C35-B0CBBEB8AA2E}"/>
          </ac:spMkLst>
        </pc:spChg>
      </pc:sldChg>
      <pc:sldChg chg="modSp mod">
        <pc:chgData name="Katie Eddy" userId="462ac6cd-48dd-4fb1-9abe-5080094cf02c" providerId="ADAL" clId="{7AABF756-B6C7-4560-BF3E-4FFA308FDBE1}" dt="2024-03-22T03:20:55.822" v="153" actId="404"/>
        <pc:sldMkLst>
          <pc:docMk/>
          <pc:sldMk cId="2388817340" sldId="5138"/>
        </pc:sldMkLst>
        <pc:spChg chg="mod">
          <ac:chgData name="Katie Eddy" userId="462ac6cd-48dd-4fb1-9abe-5080094cf02c" providerId="ADAL" clId="{7AABF756-B6C7-4560-BF3E-4FFA308FDBE1}" dt="2024-03-22T03:20:55.822" v="153" actId="404"/>
          <ac:spMkLst>
            <pc:docMk/>
            <pc:sldMk cId="2388817340" sldId="5138"/>
            <ac:spMk id="5" creationId="{E1111573-23FF-0E2B-3C0D-F1F58E7CB09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archi.sharepoint.com/sites/MD-CSRE/Shared%20Documents/Course%20Development/Classroom%20Development/ABR_v5.0/_src-files/ABR_v5.0_Char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260715600130014"/>
          <c:y val="1.2571728262098108E-2"/>
          <c:w val="0.52135330361799981"/>
          <c:h val="0.93085543018737094"/>
        </c:manualLayout>
      </c:layout>
      <c:barChart>
        <c:barDir val="bar"/>
        <c:grouping val="clustered"/>
        <c:varyColors val="0"/>
        <c:ser>
          <c:idx val="0"/>
          <c:order val="0"/>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FEEF-3340-A9EB-52A35C82BB5C}"/>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FEEF-3340-A9EB-52A35C82BB5C}"/>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FEEF-3340-A9EB-52A35C82BB5C}"/>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7-FEEF-3340-A9EB-52A35C82BB5C}"/>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ontserrat SemiBold"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Help teach buyer more about neighborhood:</c:v>
                </c:pt>
                <c:pt idx="1">
                  <c:v>Help find and arrange financing:</c:v>
                </c:pt>
                <c:pt idx="2">
                  <c:v>Help determining how much buyer can afford:</c:v>
                </c:pt>
                <c:pt idx="3">
                  <c:v>Other:</c:v>
                </c:pt>
                <c:pt idx="4">
                  <c:v>Determine what comparable homes selling for:</c:v>
                </c:pt>
                <c:pt idx="5">
                  <c:v>Help with paperwork:</c:v>
                </c:pt>
                <c:pt idx="6">
                  <c:v>Help with the price negotiations:</c:v>
                </c:pt>
                <c:pt idx="7">
                  <c:v>Help buyer negotiate the terms of sale:</c:v>
                </c:pt>
                <c:pt idx="8">
                  <c:v>Help find the right home to purchase:</c:v>
                </c:pt>
              </c:strCache>
            </c:strRef>
          </c:cat>
          <c:val>
            <c:numRef>
              <c:f>Sheet1!$B$2:$B$10</c:f>
              <c:numCache>
                <c:formatCode>0%</c:formatCode>
                <c:ptCount val="9"/>
                <c:pt idx="0">
                  <c:v>0.01</c:v>
                </c:pt>
                <c:pt idx="1">
                  <c:v>0.03</c:v>
                </c:pt>
                <c:pt idx="2">
                  <c:v>0.04</c:v>
                </c:pt>
                <c:pt idx="3">
                  <c:v>0.04</c:v>
                </c:pt>
                <c:pt idx="4">
                  <c:v>0.06</c:v>
                </c:pt>
                <c:pt idx="5">
                  <c:v>0.08</c:v>
                </c:pt>
                <c:pt idx="6">
                  <c:v>0.11</c:v>
                </c:pt>
                <c:pt idx="7">
                  <c:v>0.13</c:v>
                </c:pt>
                <c:pt idx="8">
                  <c:v>0.51</c:v>
                </c:pt>
              </c:numCache>
            </c:numRef>
          </c:val>
          <c:extLst>
            <c:ext xmlns:c16="http://schemas.microsoft.com/office/drawing/2014/chart" uri="{C3380CC4-5D6E-409C-BE32-E72D297353CC}">
              <c16:uniqueId val="{00000008-FEEF-3340-A9EB-52A35C82BB5C}"/>
            </c:ext>
          </c:extLst>
        </c:ser>
        <c:dLbls>
          <c:dLblPos val="outEnd"/>
          <c:showLegendKey val="0"/>
          <c:showVal val="1"/>
          <c:showCatName val="0"/>
          <c:showSerName val="0"/>
          <c:showPercent val="0"/>
          <c:showBubbleSize val="0"/>
        </c:dLbls>
        <c:gapWidth val="34"/>
        <c:axId val="1223589152"/>
        <c:axId val="1223590800"/>
      </c:barChart>
      <c:catAx>
        <c:axId val="1223589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ontserrat" pitchFamily="2" charset="77"/>
                <a:ea typeface="+mn-ea"/>
                <a:cs typeface="+mn-cs"/>
              </a:defRPr>
            </a:pPr>
            <a:endParaRPr lang="en-US"/>
          </a:p>
        </c:txPr>
        <c:crossAx val="1223590800"/>
        <c:crosses val="autoZero"/>
        <c:auto val="1"/>
        <c:lblAlgn val="ctr"/>
        <c:lblOffset val="100"/>
        <c:noMultiLvlLbl val="0"/>
      </c:catAx>
      <c:valAx>
        <c:axId val="1223590800"/>
        <c:scaling>
          <c:orientation val="minMax"/>
        </c:scaling>
        <c:delete val="1"/>
        <c:axPos val="b"/>
        <c:numFmt formatCode="0%" sourceLinked="1"/>
        <c:majorTickMark val="none"/>
        <c:minorTickMark val="none"/>
        <c:tickLblPos val="nextTo"/>
        <c:crossAx val="12235891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ontserrat SemiBold"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Buyers</c:v>
                </c:pt>
                <c:pt idx="1">
                  <c:v>24 to 32</c:v>
                </c:pt>
                <c:pt idx="2">
                  <c:v>33 to 42</c:v>
                </c:pt>
                <c:pt idx="3">
                  <c:v>43 to 57</c:v>
                </c:pt>
                <c:pt idx="4">
                  <c:v>58 to 67</c:v>
                </c:pt>
                <c:pt idx="5">
                  <c:v>68 to 76</c:v>
                </c:pt>
                <c:pt idx="6">
                  <c:v>77 to 97</c:v>
                </c:pt>
              </c:strCache>
            </c:strRef>
          </c:cat>
          <c:val>
            <c:numRef>
              <c:f>Sheet1!$B$2:$B$8</c:f>
              <c:numCache>
                <c:formatCode>0%</c:formatCode>
                <c:ptCount val="7"/>
                <c:pt idx="0">
                  <c:v>0.96</c:v>
                </c:pt>
                <c:pt idx="1">
                  <c:v>0.99</c:v>
                </c:pt>
                <c:pt idx="2">
                  <c:v>0.99</c:v>
                </c:pt>
                <c:pt idx="3">
                  <c:v>0.97</c:v>
                </c:pt>
                <c:pt idx="4">
                  <c:v>0.97</c:v>
                </c:pt>
                <c:pt idx="5">
                  <c:v>0.92</c:v>
                </c:pt>
                <c:pt idx="6">
                  <c:v>0.84</c:v>
                </c:pt>
              </c:numCache>
            </c:numRef>
          </c:val>
          <c:extLst>
            <c:ext xmlns:c16="http://schemas.microsoft.com/office/drawing/2014/chart" uri="{C3380CC4-5D6E-409C-BE32-E72D297353CC}">
              <c16:uniqueId val="{00000000-F19A-3046-8E5A-DC096F1F8B94}"/>
            </c:ext>
          </c:extLst>
        </c:ser>
        <c:dLbls>
          <c:dLblPos val="outEnd"/>
          <c:showLegendKey val="0"/>
          <c:showVal val="1"/>
          <c:showCatName val="0"/>
          <c:showSerName val="0"/>
          <c:showPercent val="0"/>
          <c:showBubbleSize val="0"/>
        </c:dLbls>
        <c:gapWidth val="90"/>
        <c:axId val="297245168"/>
        <c:axId val="921008272"/>
      </c:barChart>
      <c:catAx>
        <c:axId val="29724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ontserrat SemiBold" pitchFamily="2" charset="77"/>
                <a:ea typeface="+mn-ea"/>
                <a:cs typeface="+mn-cs"/>
              </a:defRPr>
            </a:pPr>
            <a:endParaRPr lang="en-US"/>
          </a:p>
        </c:txPr>
        <c:crossAx val="921008272"/>
        <c:crosses val="autoZero"/>
        <c:auto val="1"/>
        <c:lblAlgn val="ctr"/>
        <c:lblOffset val="100"/>
        <c:noMultiLvlLbl val="0"/>
      </c:catAx>
      <c:valAx>
        <c:axId val="921008272"/>
        <c:scaling>
          <c:orientation val="minMax"/>
          <c:max val="1"/>
          <c:min val="0.7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itchFamily="2" charset="77"/>
                <a:ea typeface="+mn-ea"/>
                <a:cs typeface="+mn-cs"/>
              </a:defRPr>
            </a:pPr>
            <a:endParaRPr lang="en-US"/>
          </a:p>
        </c:txPr>
        <c:crossAx val="297245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C4-D34E-BE35-F3E958C15136}"/>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EEC4-D34E-BE35-F3E958C15136}"/>
              </c:ext>
            </c:extLst>
          </c:dPt>
          <c:cat>
            <c:strRef>
              <c:f>Sheet1!$A$2:$A$3</c:f>
              <c:strCache>
                <c:ptCount val="2"/>
                <c:pt idx="0">
                  <c:v>1st Qtr</c:v>
                </c:pt>
                <c:pt idx="1">
                  <c:v>2nd Qtr</c:v>
                </c:pt>
              </c:strCache>
            </c:strRef>
          </c:cat>
          <c:val>
            <c:numRef>
              <c:f>Sheet1!$B$2:$B$3</c:f>
              <c:numCache>
                <c:formatCode>General</c:formatCode>
                <c:ptCount val="2"/>
                <c:pt idx="0">
                  <c:v>52</c:v>
                </c:pt>
                <c:pt idx="1">
                  <c:v>48</c:v>
                </c:pt>
              </c:numCache>
            </c:numRef>
          </c:val>
          <c:extLst>
            <c:ext xmlns:c16="http://schemas.microsoft.com/office/drawing/2014/chart" uri="{C3380CC4-5D6E-409C-BE32-E72D297353CC}">
              <c16:uniqueId val="{00000004-EEC4-D34E-BE35-F3E958C15136}"/>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a:ln w="19050"/>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0E7C-A841-B948-69FA0229A89E}"/>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0E7C-A841-B948-69FA0229A89E}"/>
              </c:ext>
            </c:extLst>
          </c:dPt>
          <c:cat>
            <c:strRef>
              <c:f>Sheet1!$A$2:$A$3</c:f>
              <c:strCache>
                <c:ptCount val="2"/>
                <c:pt idx="0">
                  <c:v>1st Qtr</c:v>
                </c:pt>
                <c:pt idx="1">
                  <c:v>2nd Qtr</c:v>
                </c:pt>
              </c:strCache>
            </c:strRef>
          </c:cat>
          <c:val>
            <c:numRef>
              <c:f>Sheet1!$B$2:$B$3</c:f>
              <c:numCache>
                <c:formatCode>General</c:formatCode>
                <c:ptCount val="2"/>
                <c:pt idx="0">
                  <c:v>45</c:v>
                </c:pt>
                <c:pt idx="1">
                  <c:v>55</c:v>
                </c:pt>
              </c:numCache>
            </c:numRef>
          </c:val>
          <c:extLst>
            <c:ext xmlns:c16="http://schemas.microsoft.com/office/drawing/2014/chart" uri="{C3380CC4-5D6E-409C-BE32-E72D297353CC}">
              <c16:uniqueId val="{00000004-0E7C-A841-B948-69FA0229A89E}"/>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ontserrat SemiBold"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Buyers</c:v>
                </c:pt>
                <c:pt idx="1">
                  <c:v>24 to 32</c:v>
                </c:pt>
                <c:pt idx="2">
                  <c:v>33 to 42</c:v>
                </c:pt>
                <c:pt idx="3">
                  <c:v>43 to 57</c:v>
                </c:pt>
                <c:pt idx="4">
                  <c:v>58 to 67</c:v>
                </c:pt>
                <c:pt idx="5">
                  <c:v>68 to 76</c:v>
                </c:pt>
                <c:pt idx="6">
                  <c:v>77 to 97</c:v>
                </c:pt>
              </c:strCache>
            </c:strRef>
          </c:cat>
          <c:val>
            <c:numRef>
              <c:f>Sheet1!$B$2:$B$8</c:f>
              <c:numCache>
                <c:formatCode>0%</c:formatCode>
                <c:ptCount val="7"/>
                <c:pt idx="0">
                  <c:v>0.96</c:v>
                </c:pt>
                <c:pt idx="1">
                  <c:v>0.99</c:v>
                </c:pt>
                <c:pt idx="2">
                  <c:v>0.99</c:v>
                </c:pt>
                <c:pt idx="3">
                  <c:v>0.97</c:v>
                </c:pt>
                <c:pt idx="4">
                  <c:v>0.97</c:v>
                </c:pt>
                <c:pt idx="5">
                  <c:v>0.92</c:v>
                </c:pt>
                <c:pt idx="6">
                  <c:v>0.84</c:v>
                </c:pt>
              </c:numCache>
            </c:numRef>
          </c:val>
          <c:extLst>
            <c:ext xmlns:c16="http://schemas.microsoft.com/office/drawing/2014/chart" uri="{C3380CC4-5D6E-409C-BE32-E72D297353CC}">
              <c16:uniqueId val="{00000000-F19A-3046-8E5A-DC096F1F8B94}"/>
            </c:ext>
          </c:extLst>
        </c:ser>
        <c:dLbls>
          <c:dLblPos val="outEnd"/>
          <c:showLegendKey val="0"/>
          <c:showVal val="1"/>
          <c:showCatName val="0"/>
          <c:showSerName val="0"/>
          <c:showPercent val="0"/>
          <c:showBubbleSize val="0"/>
        </c:dLbls>
        <c:gapWidth val="90"/>
        <c:axId val="297245168"/>
        <c:axId val="921008272"/>
      </c:barChart>
      <c:catAx>
        <c:axId val="29724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ontserrat SemiBold" pitchFamily="2" charset="77"/>
                <a:ea typeface="+mn-ea"/>
                <a:cs typeface="+mn-cs"/>
              </a:defRPr>
            </a:pPr>
            <a:endParaRPr lang="en-US"/>
          </a:p>
        </c:txPr>
        <c:crossAx val="921008272"/>
        <c:crosses val="autoZero"/>
        <c:auto val="1"/>
        <c:lblAlgn val="ctr"/>
        <c:lblOffset val="100"/>
        <c:noMultiLvlLbl val="0"/>
      </c:catAx>
      <c:valAx>
        <c:axId val="921008272"/>
        <c:scaling>
          <c:orientation val="minMax"/>
          <c:max val="1"/>
          <c:min val="0.7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itchFamily="2" charset="77"/>
                <a:ea typeface="+mn-ea"/>
                <a:cs typeface="+mn-cs"/>
              </a:defRPr>
            </a:pPr>
            <a:endParaRPr lang="en-US"/>
          </a:p>
        </c:txPr>
        <c:crossAx val="297245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DD72B0-CF62-488A-9E93-327E1F86A9D7}" type="doc">
      <dgm:prSet loTypeId="urn:microsoft.com/office/officeart/2005/8/layout/chevron1" loCatId="list" qsTypeId="urn:microsoft.com/office/officeart/2005/8/quickstyle/simple1" qsCatId="simple" csTypeId="urn:microsoft.com/office/officeart/2005/8/colors/colorful1" csCatId="colorful" phldr="1"/>
      <dgm:spPr/>
      <dgm:t>
        <a:bodyPr/>
        <a:lstStyle/>
        <a:p>
          <a:endParaRPr lang="en-US"/>
        </a:p>
      </dgm:t>
    </dgm:pt>
    <dgm:pt modelId="{8FD9DB81-1023-4A28-B2AF-F89BB947463E}">
      <dgm:prSet custT="1"/>
      <dgm:spPr>
        <a:solidFill>
          <a:schemeClr val="accent1"/>
        </a:solidFill>
        <a:ln>
          <a:noFill/>
        </a:ln>
      </dgm:spPr>
      <dgm:t>
        <a:bodyPr/>
        <a:lstStyle/>
        <a:p>
          <a:pPr>
            <a:lnSpc>
              <a:spcPct val="100000"/>
            </a:lnSpc>
            <a:spcAft>
              <a:spcPts val="600"/>
            </a:spcAft>
          </a:pPr>
          <a:r>
            <a:rPr lang="en-US" sz="1200" b="1" i="0" dirty="0">
              <a:latin typeface="Montserrat SemiBold" pitchFamily="2" charset="77"/>
            </a:rPr>
            <a:t>If you have to re-sell soon, don’t buy</a:t>
          </a:r>
          <a:br>
            <a:rPr lang="en-US" sz="1200" b="1" i="0" dirty="0">
              <a:latin typeface="Montserrat SemiBold" pitchFamily="2" charset="77"/>
            </a:rPr>
          </a:br>
          <a:r>
            <a:rPr lang="en-US" sz="1200" b="1" i="0" dirty="0">
              <a:latin typeface="Montserrat SemiBold" pitchFamily="2" charset="77"/>
            </a:rPr>
            <a:t>an unusual house. </a:t>
          </a:r>
          <a:endParaRPr lang="en-US" sz="1200" b="1" i="0" dirty="0">
            <a:solidFill>
              <a:schemeClr val="bg1"/>
            </a:solidFill>
            <a:latin typeface="Montserrat SemiBold" pitchFamily="2" charset="77"/>
            <a:cs typeface="Arial" panose="020B0604020202020204" pitchFamily="34" charset="0"/>
          </a:endParaRPr>
        </a:p>
      </dgm:t>
    </dgm:pt>
    <dgm:pt modelId="{8A24C32B-E909-4E6A-B34D-A3CA3E0571D9}" type="parTrans" cxnId="{EC0C746A-4F95-42B6-AB4A-F43C343D94F2}">
      <dgm:prSet/>
      <dgm:spPr/>
      <dgm:t>
        <a:bodyPr/>
        <a:lstStyle/>
        <a:p>
          <a:pPr>
            <a:lnSpc>
              <a:spcPct val="100000"/>
            </a:lnSpc>
            <a:spcAft>
              <a:spcPts val="600"/>
            </a:spcAft>
          </a:pPr>
          <a:endParaRPr lang="en-US" sz="1100" b="1" i="0">
            <a:solidFill>
              <a:schemeClr val="tx1"/>
            </a:solidFill>
            <a:latin typeface="Montserrat SemiBold" pitchFamily="2" charset="77"/>
            <a:cs typeface="Arial" panose="020B0604020202020204" pitchFamily="34" charset="0"/>
          </a:endParaRPr>
        </a:p>
      </dgm:t>
    </dgm:pt>
    <dgm:pt modelId="{66041EA8-8230-4B27-9FD1-BB5FFAA5E503}" type="sibTrans" cxnId="{EC0C746A-4F95-42B6-AB4A-F43C343D94F2}">
      <dgm:prSet custT="1"/>
      <dgm:spPr/>
      <dgm:t>
        <a:bodyPr/>
        <a:lstStyle/>
        <a:p>
          <a:pPr>
            <a:lnSpc>
              <a:spcPct val="100000"/>
            </a:lnSpc>
            <a:spcAft>
              <a:spcPts val="600"/>
            </a:spcAft>
          </a:pPr>
          <a:endParaRPr lang="en-US" sz="1100" b="1" i="0">
            <a:solidFill>
              <a:schemeClr val="tx1"/>
            </a:solidFill>
            <a:latin typeface="Montserrat SemiBold" pitchFamily="2" charset="77"/>
            <a:cs typeface="Arial" panose="020B0604020202020204" pitchFamily="34" charset="0"/>
          </a:endParaRPr>
        </a:p>
      </dgm:t>
    </dgm:pt>
    <dgm:pt modelId="{23B9E921-54A1-443B-B17D-D31688E1A89C}">
      <dgm:prSet custT="1"/>
      <dgm:spPr>
        <a:ln>
          <a:noFill/>
        </a:ln>
      </dgm:spPr>
      <dgm:t>
        <a:bodyPr/>
        <a:lstStyle/>
        <a:p>
          <a:pPr>
            <a:lnSpc>
              <a:spcPct val="100000"/>
            </a:lnSpc>
            <a:spcAft>
              <a:spcPts val="600"/>
            </a:spcAft>
          </a:pPr>
          <a:r>
            <a:rPr lang="en-US" sz="1200" b="1" i="0" dirty="0">
              <a:latin typeface="Montserrat SemiBold" pitchFamily="2" charset="77"/>
            </a:rPr>
            <a:t>Brand new homes may be lower in maintenance costs but can be higher</a:t>
          </a:r>
          <a:br>
            <a:rPr lang="en-US" sz="1200" b="1" i="0" dirty="0">
              <a:latin typeface="Montserrat SemiBold" pitchFamily="2" charset="77"/>
            </a:rPr>
          </a:br>
          <a:r>
            <a:rPr lang="en-US" sz="1200" b="1" i="0" dirty="0">
              <a:latin typeface="Montserrat SemiBold" pitchFamily="2" charset="77"/>
            </a:rPr>
            <a:t>in out-of-pocket expenses. </a:t>
          </a:r>
          <a:endParaRPr lang="en-US" sz="1200" b="1" i="0" dirty="0">
            <a:solidFill>
              <a:schemeClr val="bg1"/>
            </a:solidFill>
            <a:latin typeface="Montserrat SemiBold" pitchFamily="2" charset="77"/>
            <a:cs typeface="Arial" panose="020B0604020202020204" pitchFamily="34" charset="0"/>
          </a:endParaRPr>
        </a:p>
      </dgm:t>
    </dgm:pt>
    <dgm:pt modelId="{5207151D-DFEB-4923-B224-58914F572A89}" type="parTrans" cxnId="{D8A17D16-1482-4240-AF99-0C3A2927C185}">
      <dgm:prSet/>
      <dgm:spPr/>
      <dgm:t>
        <a:bodyPr/>
        <a:lstStyle/>
        <a:p>
          <a:pPr>
            <a:lnSpc>
              <a:spcPct val="100000"/>
            </a:lnSpc>
            <a:spcAft>
              <a:spcPts val="600"/>
            </a:spcAft>
          </a:pPr>
          <a:endParaRPr lang="en-US" sz="1100" b="1" i="0">
            <a:solidFill>
              <a:schemeClr val="tx1"/>
            </a:solidFill>
            <a:latin typeface="Montserrat SemiBold" pitchFamily="2" charset="77"/>
            <a:cs typeface="Arial" panose="020B0604020202020204" pitchFamily="34" charset="0"/>
          </a:endParaRPr>
        </a:p>
      </dgm:t>
    </dgm:pt>
    <dgm:pt modelId="{721A8E3F-D2CE-4DAB-B561-45AD4DBC1914}" type="sibTrans" cxnId="{D8A17D16-1482-4240-AF99-0C3A2927C185}">
      <dgm:prSet custT="1"/>
      <dgm:spPr/>
      <dgm:t>
        <a:bodyPr/>
        <a:lstStyle/>
        <a:p>
          <a:pPr>
            <a:lnSpc>
              <a:spcPct val="100000"/>
            </a:lnSpc>
            <a:spcAft>
              <a:spcPts val="600"/>
            </a:spcAft>
          </a:pPr>
          <a:endParaRPr lang="en-US" sz="1100" b="1" i="0">
            <a:solidFill>
              <a:schemeClr val="tx1"/>
            </a:solidFill>
            <a:latin typeface="Montserrat SemiBold" pitchFamily="2" charset="77"/>
            <a:cs typeface="Arial" panose="020B0604020202020204" pitchFamily="34" charset="0"/>
          </a:endParaRPr>
        </a:p>
      </dgm:t>
    </dgm:pt>
    <dgm:pt modelId="{BE8D6E39-479B-4C44-86FF-9DFF7B8BEE93}">
      <dgm:prSet custT="1"/>
      <dgm:spPr>
        <a:ln>
          <a:noFill/>
        </a:ln>
      </dgm:spPr>
      <dgm:t>
        <a:bodyPr/>
        <a:lstStyle/>
        <a:p>
          <a:pPr>
            <a:lnSpc>
              <a:spcPct val="100000"/>
            </a:lnSpc>
            <a:spcAft>
              <a:spcPts val="600"/>
            </a:spcAft>
          </a:pPr>
          <a:r>
            <a:rPr lang="en-US" sz="1200" b="1" i="0" dirty="0">
              <a:latin typeface="Montserrat SemiBold" pitchFamily="2" charset="77"/>
            </a:rPr>
            <a:t>Location – location – location – some things don’t change. </a:t>
          </a:r>
          <a:endParaRPr lang="en-US" sz="1200" b="1" i="0" dirty="0">
            <a:solidFill>
              <a:schemeClr val="bg1"/>
            </a:solidFill>
            <a:latin typeface="Montserrat SemiBold" pitchFamily="2" charset="77"/>
            <a:cs typeface="Arial" panose="020B0604020202020204" pitchFamily="34" charset="0"/>
          </a:endParaRPr>
        </a:p>
      </dgm:t>
    </dgm:pt>
    <dgm:pt modelId="{43DCB168-8B92-4F23-B7BD-22870B60BB20}" type="parTrans" cxnId="{4258B88D-6505-47C2-A461-0C25A66D4CC5}">
      <dgm:prSet/>
      <dgm:spPr/>
      <dgm:t>
        <a:bodyPr/>
        <a:lstStyle/>
        <a:p>
          <a:pPr>
            <a:lnSpc>
              <a:spcPct val="100000"/>
            </a:lnSpc>
            <a:spcAft>
              <a:spcPts val="600"/>
            </a:spcAft>
          </a:pPr>
          <a:endParaRPr lang="en-US" sz="1100" b="1" i="0">
            <a:solidFill>
              <a:schemeClr val="tx1"/>
            </a:solidFill>
            <a:latin typeface="Montserrat SemiBold" pitchFamily="2" charset="77"/>
            <a:cs typeface="Arial" panose="020B0604020202020204" pitchFamily="34" charset="0"/>
          </a:endParaRPr>
        </a:p>
      </dgm:t>
    </dgm:pt>
    <dgm:pt modelId="{D69C6D67-E934-4F7A-A0DF-1C47C9020076}" type="sibTrans" cxnId="{4258B88D-6505-47C2-A461-0C25A66D4CC5}">
      <dgm:prSet custT="1"/>
      <dgm:spPr/>
      <dgm:t>
        <a:bodyPr/>
        <a:lstStyle/>
        <a:p>
          <a:pPr>
            <a:lnSpc>
              <a:spcPct val="100000"/>
            </a:lnSpc>
            <a:spcAft>
              <a:spcPts val="600"/>
            </a:spcAft>
          </a:pPr>
          <a:endParaRPr lang="en-US" sz="1100" b="1" i="0">
            <a:solidFill>
              <a:schemeClr val="tx1"/>
            </a:solidFill>
            <a:latin typeface="Montserrat SemiBold" pitchFamily="2" charset="77"/>
            <a:cs typeface="Arial" panose="020B0604020202020204" pitchFamily="34" charset="0"/>
          </a:endParaRPr>
        </a:p>
      </dgm:t>
    </dgm:pt>
    <dgm:pt modelId="{CEF10325-90F3-419C-ACAF-C91617970D3C}">
      <dgm:prSet custT="1"/>
      <dgm:spPr>
        <a:ln>
          <a:noFill/>
        </a:ln>
      </dgm:spPr>
      <dgm:t>
        <a:bodyPr/>
        <a:lstStyle/>
        <a:p>
          <a:pPr>
            <a:lnSpc>
              <a:spcPct val="100000"/>
            </a:lnSpc>
            <a:spcAft>
              <a:spcPts val="600"/>
            </a:spcAft>
          </a:pPr>
          <a:r>
            <a:rPr lang="en-US" sz="1200" b="1" i="0" dirty="0">
              <a:latin typeface="Montserrat SemiBold" pitchFamily="2" charset="77"/>
            </a:rPr>
            <a:t>Supply and demand is a critical issue.</a:t>
          </a:r>
          <a:br>
            <a:rPr lang="en-US" sz="1200" b="1" i="0" dirty="0">
              <a:latin typeface="Montserrat SemiBold" pitchFamily="2" charset="77"/>
            </a:rPr>
          </a:br>
          <a:r>
            <a:rPr lang="en-US" sz="1200" b="1" i="0" dirty="0">
              <a:latin typeface="Montserrat SemiBold" pitchFamily="2" charset="77"/>
            </a:rPr>
            <a:t>Be ready to move quickly when you</a:t>
          </a:r>
          <a:br>
            <a:rPr lang="en-US" sz="1200" b="1" i="0" dirty="0">
              <a:latin typeface="Montserrat SemiBold" pitchFamily="2" charset="77"/>
            </a:rPr>
          </a:br>
          <a:r>
            <a:rPr lang="en-US" sz="1200" b="1" i="0" dirty="0">
              <a:latin typeface="Montserrat SemiBold" pitchFamily="2" charset="77"/>
            </a:rPr>
            <a:t>find what you want. </a:t>
          </a:r>
          <a:endParaRPr lang="en-US" sz="1200" b="1" i="0" dirty="0">
            <a:solidFill>
              <a:schemeClr val="bg1"/>
            </a:solidFill>
            <a:latin typeface="Montserrat SemiBold" pitchFamily="2" charset="77"/>
            <a:cs typeface="Arial" panose="020B0604020202020204" pitchFamily="34" charset="0"/>
          </a:endParaRPr>
        </a:p>
      </dgm:t>
    </dgm:pt>
    <dgm:pt modelId="{F7B5F265-518F-4EC0-AC02-E792CFBF2E42}" type="parTrans" cxnId="{54A50D81-7141-4407-BDA5-5F6DFC18FB56}">
      <dgm:prSet/>
      <dgm:spPr/>
      <dgm:t>
        <a:bodyPr/>
        <a:lstStyle/>
        <a:p>
          <a:pPr>
            <a:lnSpc>
              <a:spcPct val="100000"/>
            </a:lnSpc>
            <a:spcAft>
              <a:spcPts val="600"/>
            </a:spcAft>
          </a:pPr>
          <a:endParaRPr lang="en-US" sz="1100" b="1" i="0">
            <a:solidFill>
              <a:schemeClr val="tx1"/>
            </a:solidFill>
            <a:latin typeface="Montserrat SemiBold" pitchFamily="2" charset="77"/>
            <a:cs typeface="Arial" panose="020B0604020202020204" pitchFamily="34" charset="0"/>
          </a:endParaRPr>
        </a:p>
      </dgm:t>
    </dgm:pt>
    <dgm:pt modelId="{DB41C334-BFD1-4345-83FD-A23CA74A5967}" type="sibTrans" cxnId="{54A50D81-7141-4407-BDA5-5F6DFC18FB56}">
      <dgm:prSet custT="1"/>
      <dgm:spPr/>
      <dgm:t>
        <a:bodyPr/>
        <a:lstStyle/>
        <a:p>
          <a:pPr>
            <a:lnSpc>
              <a:spcPct val="100000"/>
            </a:lnSpc>
            <a:spcAft>
              <a:spcPts val="600"/>
            </a:spcAft>
          </a:pPr>
          <a:endParaRPr lang="en-US" sz="1100" b="1" i="0">
            <a:solidFill>
              <a:schemeClr val="tx1"/>
            </a:solidFill>
            <a:latin typeface="Montserrat SemiBold" pitchFamily="2" charset="77"/>
            <a:cs typeface="Arial" panose="020B0604020202020204" pitchFamily="34" charset="0"/>
          </a:endParaRPr>
        </a:p>
      </dgm:t>
    </dgm:pt>
    <dgm:pt modelId="{F3861CE7-94CB-644B-8D8B-1CF170138602}" type="pres">
      <dgm:prSet presAssocID="{30DD72B0-CF62-488A-9E93-327E1F86A9D7}" presName="Name0" presStyleCnt="0">
        <dgm:presLayoutVars>
          <dgm:dir/>
          <dgm:animLvl val="lvl"/>
          <dgm:resizeHandles val="exact"/>
        </dgm:presLayoutVars>
      </dgm:prSet>
      <dgm:spPr/>
      <dgm:t>
        <a:bodyPr/>
        <a:lstStyle/>
        <a:p>
          <a:endParaRPr lang="en-US"/>
        </a:p>
      </dgm:t>
    </dgm:pt>
    <dgm:pt modelId="{4AA025D7-A14D-8B4D-842B-A2AF398C6D47}" type="pres">
      <dgm:prSet presAssocID="{8FD9DB81-1023-4A28-B2AF-F89BB947463E}" presName="parTxOnly" presStyleLbl="node1" presStyleIdx="0" presStyleCnt="4" custScaleX="125136" custScaleY="130644">
        <dgm:presLayoutVars>
          <dgm:chMax val="0"/>
          <dgm:chPref val="0"/>
          <dgm:bulletEnabled val="1"/>
        </dgm:presLayoutVars>
      </dgm:prSet>
      <dgm:spPr/>
      <dgm:t>
        <a:bodyPr/>
        <a:lstStyle/>
        <a:p>
          <a:endParaRPr lang="en-US"/>
        </a:p>
      </dgm:t>
    </dgm:pt>
    <dgm:pt modelId="{5D388049-D1B4-EF48-B32A-704F1AD25AB1}" type="pres">
      <dgm:prSet presAssocID="{66041EA8-8230-4B27-9FD1-BB5FFAA5E503}" presName="parTxOnlySpace" presStyleCnt="0"/>
      <dgm:spPr/>
    </dgm:pt>
    <dgm:pt modelId="{142DFCDD-CFFE-AD46-B5BF-76AF95BCF9D6}" type="pres">
      <dgm:prSet presAssocID="{23B9E921-54A1-443B-B17D-D31688E1A89C}" presName="parTxOnly" presStyleLbl="node1" presStyleIdx="1" presStyleCnt="4" custScaleX="126500" custScaleY="130644">
        <dgm:presLayoutVars>
          <dgm:chMax val="0"/>
          <dgm:chPref val="0"/>
          <dgm:bulletEnabled val="1"/>
        </dgm:presLayoutVars>
      </dgm:prSet>
      <dgm:spPr/>
      <dgm:t>
        <a:bodyPr/>
        <a:lstStyle/>
        <a:p>
          <a:endParaRPr lang="en-US"/>
        </a:p>
      </dgm:t>
    </dgm:pt>
    <dgm:pt modelId="{2200D976-7100-C94F-8162-D77284CDAB3A}" type="pres">
      <dgm:prSet presAssocID="{721A8E3F-D2CE-4DAB-B561-45AD4DBC1914}" presName="parTxOnlySpace" presStyleCnt="0"/>
      <dgm:spPr/>
    </dgm:pt>
    <dgm:pt modelId="{7A837E3D-0E33-6041-9126-F168861B2D46}" type="pres">
      <dgm:prSet presAssocID="{BE8D6E39-479B-4C44-86FF-9DFF7B8BEE93}" presName="parTxOnly" presStyleLbl="node1" presStyleIdx="2" presStyleCnt="4" custScaleX="119245" custScaleY="130644">
        <dgm:presLayoutVars>
          <dgm:chMax val="0"/>
          <dgm:chPref val="0"/>
          <dgm:bulletEnabled val="1"/>
        </dgm:presLayoutVars>
      </dgm:prSet>
      <dgm:spPr/>
      <dgm:t>
        <a:bodyPr/>
        <a:lstStyle/>
        <a:p>
          <a:endParaRPr lang="en-US"/>
        </a:p>
      </dgm:t>
    </dgm:pt>
    <dgm:pt modelId="{6D7871BF-DCD5-7F46-8DD0-04CDB95605C3}" type="pres">
      <dgm:prSet presAssocID="{D69C6D67-E934-4F7A-A0DF-1C47C9020076}" presName="parTxOnlySpace" presStyleCnt="0"/>
      <dgm:spPr/>
    </dgm:pt>
    <dgm:pt modelId="{D34F0C65-4E86-724B-94CE-7FC86013D3DE}" type="pres">
      <dgm:prSet presAssocID="{CEF10325-90F3-419C-ACAF-C91617970D3C}" presName="parTxOnly" presStyleLbl="node1" presStyleIdx="3" presStyleCnt="4" custScaleX="118287" custScaleY="130644">
        <dgm:presLayoutVars>
          <dgm:chMax val="0"/>
          <dgm:chPref val="0"/>
          <dgm:bulletEnabled val="1"/>
        </dgm:presLayoutVars>
      </dgm:prSet>
      <dgm:spPr/>
      <dgm:t>
        <a:bodyPr/>
        <a:lstStyle/>
        <a:p>
          <a:endParaRPr lang="en-US"/>
        </a:p>
      </dgm:t>
    </dgm:pt>
  </dgm:ptLst>
  <dgm:cxnLst>
    <dgm:cxn modelId="{7F78EE99-E85D-A045-9AA6-6EA402DECD1B}" type="presOf" srcId="{CEF10325-90F3-419C-ACAF-C91617970D3C}" destId="{D34F0C65-4E86-724B-94CE-7FC86013D3DE}" srcOrd="0" destOrd="0" presId="urn:microsoft.com/office/officeart/2005/8/layout/chevron1"/>
    <dgm:cxn modelId="{648696B4-B4F5-4B4E-9E51-9D2F7D616086}" type="presOf" srcId="{BE8D6E39-479B-4C44-86FF-9DFF7B8BEE93}" destId="{7A837E3D-0E33-6041-9126-F168861B2D46}" srcOrd="0" destOrd="0" presId="urn:microsoft.com/office/officeart/2005/8/layout/chevron1"/>
    <dgm:cxn modelId="{54A50D81-7141-4407-BDA5-5F6DFC18FB56}" srcId="{30DD72B0-CF62-488A-9E93-327E1F86A9D7}" destId="{CEF10325-90F3-419C-ACAF-C91617970D3C}" srcOrd="3" destOrd="0" parTransId="{F7B5F265-518F-4EC0-AC02-E792CFBF2E42}" sibTransId="{DB41C334-BFD1-4345-83FD-A23CA74A5967}"/>
    <dgm:cxn modelId="{C2C38C49-C0CE-D24C-87A9-FAE449F26B75}" type="presOf" srcId="{23B9E921-54A1-443B-B17D-D31688E1A89C}" destId="{142DFCDD-CFFE-AD46-B5BF-76AF95BCF9D6}" srcOrd="0" destOrd="0" presId="urn:microsoft.com/office/officeart/2005/8/layout/chevron1"/>
    <dgm:cxn modelId="{EC0C746A-4F95-42B6-AB4A-F43C343D94F2}" srcId="{30DD72B0-CF62-488A-9E93-327E1F86A9D7}" destId="{8FD9DB81-1023-4A28-B2AF-F89BB947463E}" srcOrd="0" destOrd="0" parTransId="{8A24C32B-E909-4E6A-B34D-A3CA3E0571D9}" sibTransId="{66041EA8-8230-4B27-9FD1-BB5FFAA5E503}"/>
    <dgm:cxn modelId="{18C8453B-7AD7-BD43-B9D6-19BC470A08B9}" type="presOf" srcId="{30DD72B0-CF62-488A-9E93-327E1F86A9D7}" destId="{F3861CE7-94CB-644B-8D8B-1CF170138602}" srcOrd="0" destOrd="0" presId="urn:microsoft.com/office/officeart/2005/8/layout/chevron1"/>
    <dgm:cxn modelId="{F671676D-F801-EE4F-B5C9-E2D96858ABC2}" type="presOf" srcId="{8FD9DB81-1023-4A28-B2AF-F89BB947463E}" destId="{4AA025D7-A14D-8B4D-842B-A2AF398C6D47}" srcOrd="0" destOrd="0" presId="urn:microsoft.com/office/officeart/2005/8/layout/chevron1"/>
    <dgm:cxn modelId="{D8A17D16-1482-4240-AF99-0C3A2927C185}" srcId="{30DD72B0-CF62-488A-9E93-327E1F86A9D7}" destId="{23B9E921-54A1-443B-B17D-D31688E1A89C}" srcOrd="1" destOrd="0" parTransId="{5207151D-DFEB-4923-B224-58914F572A89}" sibTransId="{721A8E3F-D2CE-4DAB-B561-45AD4DBC1914}"/>
    <dgm:cxn modelId="{4258B88D-6505-47C2-A461-0C25A66D4CC5}" srcId="{30DD72B0-CF62-488A-9E93-327E1F86A9D7}" destId="{BE8D6E39-479B-4C44-86FF-9DFF7B8BEE93}" srcOrd="2" destOrd="0" parTransId="{43DCB168-8B92-4F23-B7BD-22870B60BB20}" sibTransId="{D69C6D67-E934-4F7A-A0DF-1C47C9020076}"/>
    <dgm:cxn modelId="{31D3EE85-E61F-5646-B495-469C4E1B1902}" type="presParOf" srcId="{F3861CE7-94CB-644B-8D8B-1CF170138602}" destId="{4AA025D7-A14D-8B4D-842B-A2AF398C6D47}" srcOrd="0" destOrd="0" presId="urn:microsoft.com/office/officeart/2005/8/layout/chevron1"/>
    <dgm:cxn modelId="{2AD36DD4-1726-EA45-B95E-AFF926048F86}" type="presParOf" srcId="{F3861CE7-94CB-644B-8D8B-1CF170138602}" destId="{5D388049-D1B4-EF48-B32A-704F1AD25AB1}" srcOrd="1" destOrd="0" presId="urn:microsoft.com/office/officeart/2005/8/layout/chevron1"/>
    <dgm:cxn modelId="{F16CE8FF-FB36-294D-9BAF-B3390B64394A}" type="presParOf" srcId="{F3861CE7-94CB-644B-8D8B-1CF170138602}" destId="{142DFCDD-CFFE-AD46-B5BF-76AF95BCF9D6}" srcOrd="2" destOrd="0" presId="urn:microsoft.com/office/officeart/2005/8/layout/chevron1"/>
    <dgm:cxn modelId="{7D970759-1DB9-3F45-8593-3D0CD377DD7D}" type="presParOf" srcId="{F3861CE7-94CB-644B-8D8B-1CF170138602}" destId="{2200D976-7100-C94F-8162-D77284CDAB3A}" srcOrd="3" destOrd="0" presId="urn:microsoft.com/office/officeart/2005/8/layout/chevron1"/>
    <dgm:cxn modelId="{F3D0A831-6E04-4A4E-8987-F9BDB901AA93}" type="presParOf" srcId="{F3861CE7-94CB-644B-8D8B-1CF170138602}" destId="{7A837E3D-0E33-6041-9126-F168861B2D46}" srcOrd="4" destOrd="0" presId="urn:microsoft.com/office/officeart/2005/8/layout/chevron1"/>
    <dgm:cxn modelId="{11C72FEA-C0CB-4A40-9A2F-A9B7E8E8D0ED}" type="presParOf" srcId="{F3861CE7-94CB-644B-8D8B-1CF170138602}" destId="{6D7871BF-DCD5-7F46-8DD0-04CDB95605C3}" srcOrd="5" destOrd="0" presId="urn:microsoft.com/office/officeart/2005/8/layout/chevron1"/>
    <dgm:cxn modelId="{5730C5DF-A97F-A547-9FF2-80B26D67853C}" type="presParOf" srcId="{F3861CE7-94CB-644B-8D8B-1CF170138602}" destId="{D34F0C65-4E86-724B-94CE-7FC86013D3D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3F3509-546E-4F70-A4DB-7AE3B16526B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0CECC39-8CB3-4719-B796-ED677E56D434}">
      <dgm:prSet custT="1"/>
      <dgm:spPr>
        <a:solidFill>
          <a:schemeClr val="accent1"/>
        </a:solidFill>
        <a:ln>
          <a:noFill/>
        </a:ln>
        <a:scene3d>
          <a:camera prst="orthographicFront"/>
          <a:lightRig rig="threePt" dir="t"/>
        </a:scene3d>
        <a:sp3d>
          <a:bevelT/>
        </a:sp3d>
      </dgm:spPr>
      <dgm:t>
        <a:bodyPr/>
        <a:lstStyle/>
        <a:p>
          <a:pPr>
            <a:lnSpc>
              <a:spcPct val="100000"/>
            </a:lnSpc>
          </a:pPr>
          <a:r>
            <a:rPr lang="en-US" sz="2600" b="1" i="0" dirty="0">
              <a:latin typeface="Montserrat SemiBold" pitchFamily="2" charset="77"/>
              <a:cs typeface="Arial"/>
            </a:rPr>
            <a:t>Ask buyers if they</a:t>
          </a:r>
          <a:br>
            <a:rPr lang="en-US" sz="2600" b="1" i="0" dirty="0">
              <a:latin typeface="Montserrat SemiBold" pitchFamily="2" charset="77"/>
              <a:cs typeface="Arial"/>
            </a:rPr>
          </a:br>
          <a:r>
            <a:rPr lang="en-US" sz="2600" b="1" i="0" dirty="0">
              <a:latin typeface="Montserrat SemiBold" pitchFamily="2" charset="77"/>
              <a:cs typeface="Arial"/>
            </a:rPr>
            <a:t>have looked at homes</a:t>
          </a:r>
          <a:br>
            <a:rPr lang="en-US" sz="2600" b="1" i="0" dirty="0">
              <a:latin typeface="Montserrat SemiBold" pitchFamily="2" charset="77"/>
              <a:cs typeface="Arial"/>
            </a:rPr>
          </a:br>
          <a:r>
            <a:rPr lang="en-US" sz="2600" b="1" i="0" dirty="0">
              <a:latin typeface="Montserrat SemiBold" pitchFamily="2" charset="77"/>
              <a:cs typeface="Arial"/>
            </a:rPr>
            <a:t>with other agents</a:t>
          </a:r>
          <a:endParaRPr lang="en-US" sz="2600" b="1" i="0" dirty="0">
            <a:latin typeface="Montserrat SemiBold" pitchFamily="2" charset="77"/>
            <a:cs typeface="Arial" panose="020B0604020202020204" pitchFamily="34" charset="0"/>
          </a:endParaRPr>
        </a:p>
      </dgm:t>
    </dgm:pt>
    <dgm:pt modelId="{B5041704-7CF0-448F-9B2A-0ECC11652C5C}" type="parTrans" cxnId="{ABC37B0F-D92C-4CD0-B5B9-A368B3D170DF}">
      <dgm:prSet/>
      <dgm:spPr/>
      <dgm:t>
        <a:bodyPr/>
        <a:lstStyle/>
        <a:p>
          <a:endParaRPr lang="en-US" sz="2600" b="1" i="0">
            <a:latin typeface="Montserrat SemiBold" pitchFamily="2" charset="77"/>
          </a:endParaRPr>
        </a:p>
      </dgm:t>
    </dgm:pt>
    <dgm:pt modelId="{2D98A87E-FBCE-4466-9ED0-1A7A6CF368ED}" type="sibTrans" cxnId="{ABC37B0F-D92C-4CD0-B5B9-A368B3D170DF}">
      <dgm:prSet/>
      <dgm:spPr/>
      <dgm:t>
        <a:bodyPr/>
        <a:lstStyle/>
        <a:p>
          <a:endParaRPr lang="en-US" sz="2600" b="1" i="0">
            <a:latin typeface="Montserrat SemiBold" pitchFamily="2" charset="77"/>
          </a:endParaRPr>
        </a:p>
      </dgm:t>
    </dgm:pt>
    <dgm:pt modelId="{936758A6-5A25-46EB-87CC-1FAF8A159547}">
      <dgm:prSet custT="1"/>
      <dgm:spPr>
        <a:solidFill>
          <a:schemeClr val="accent3"/>
        </a:solidFill>
        <a:ln>
          <a:noFill/>
        </a:ln>
        <a:scene3d>
          <a:camera prst="orthographicFront"/>
          <a:lightRig rig="threePt" dir="t"/>
        </a:scene3d>
        <a:sp3d>
          <a:bevelT/>
        </a:sp3d>
      </dgm:spPr>
      <dgm:t>
        <a:bodyPr/>
        <a:lstStyle/>
        <a:p>
          <a:pPr>
            <a:lnSpc>
              <a:spcPct val="100000"/>
            </a:lnSpc>
          </a:pPr>
          <a:r>
            <a:rPr lang="en-US" sz="2600" b="1" i="0" dirty="0">
              <a:latin typeface="Montserrat SemiBold" pitchFamily="2" charset="77"/>
              <a:cs typeface="Arial"/>
            </a:rPr>
            <a:t>Explain to your clients</a:t>
          </a:r>
          <a:br>
            <a:rPr lang="en-US" sz="2600" b="1" i="0" dirty="0">
              <a:latin typeface="Montserrat SemiBold" pitchFamily="2" charset="77"/>
              <a:cs typeface="Arial"/>
            </a:rPr>
          </a:br>
          <a:r>
            <a:rPr lang="en-US" sz="2600" b="1" i="0" dirty="0">
              <a:latin typeface="Montserrat SemiBold" pitchFamily="2" charset="77"/>
              <a:cs typeface="Arial"/>
            </a:rPr>
            <a:t>that looking at homes</a:t>
          </a:r>
          <a:br>
            <a:rPr lang="en-US" sz="2600" b="1" i="0" dirty="0">
              <a:latin typeface="Montserrat SemiBold" pitchFamily="2" charset="77"/>
              <a:cs typeface="Arial"/>
            </a:rPr>
          </a:br>
          <a:r>
            <a:rPr lang="en-US" sz="2600" b="1" i="0" dirty="0">
              <a:latin typeface="Montserrat SemiBold" pitchFamily="2" charset="77"/>
              <a:cs typeface="Arial"/>
            </a:rPr>
            <a:t>with others may negate</a:t>
          </a:r>
          <a:br>
            <a:rPr lang="en-US" sz="2600" b="1" i="0" dirty="0">
              <a:latin typeface="Montserrat SemiBold" pitchFamily="2" charset="77"/>
              <a:cs typeface="Arial"/>
            </a:rPr>
          </a:br>
          <a:r>
            <a:rPr lang="en-US" sz="2600" b="1" i="0" dirty="0">
              <a:latin typeface="Montserrat SemiBold" pitchFamily="2" charset="77"/>
              <a:cs typeface="Arial"/>
            </a:rPr>
            <a:t>your ability to assist them</a:t>
          </a:r>
          <a:endParaRPr lang="en-US" sz="2600" b="1" i="0" dirty="0">
            <a:latin typeface="Montserrat SemiBold" pitchFamily="2" charset="77"/>
            <a:cs typeface="Arial" panose="020B0604020202020204" pitchFamily="34" charset="0"/>
          </a:endParaRPr>
        </a:p>
      </dgm:t>
    </dgm:pt>
    <dgm:pt modelId="{FE88347E-4F2D-46CA-B766-BE020CB394BF}" type="parTrans" cxnId="{FEF8B533-AA31-4C7C-96E8-7B8FC2AE59B6}">
      <dgm:prSet/>
      <dgm:spPr/>
      <dgm:t>
        <a:bodyPr/>
        <a:lstStyle/>
        <a:p>
          <a:endParaRPr lang="en-US" sz="2600" b="1" i="0">
            <a:latin typeface="Montserrat SemiBold" pitchFamily="2" charset="77"/>
          </a:endParaRPr>
        </a:p>
      </dgm:t>
    </dgm:pt>
    <dgm:pt modelId="{B00A0587-395D-4B05-A775-F64972309B5B}" type="sibTrans" cxnId="{FEF8B533-AA31-4C7C-96E8-7B8FC2AE59B6}">
      <dgm:prSet/>
      <dgm:spPr/>
      <dgm:t>
        <a:bodyPr/>
        <a:lstStyle/>
        <a:p>
          <a:endParaRPr lang="en-US" sz="2600" b="1" i="0">
            <a:latin typeface="Montserrat SemiBold" pitchFamily="2" charset="77"/>
          </a:endParaRPr>
        </a:p>
      </dgm:t>
    </dgm:pt>
    <dgm:pt modelId="{13ED11A6-8FB5-4571-B9F6-8509AB742DFF}" type="pres">
      <dgm:prSet presAssocID="{E13F3509-546E-4F70-A4DB-7AE3B16526BA}" presName="diagram" presStyleCnt="0">
        <dgm:presLayoutVars>
          <dgm:dir/>
          <dgm:resizeHandles val="exact"/>
        </dgm:presLayoutVars>
      </dgm:prSet>
      <dgm:spPr/>
      <dgm:t>
        <a:bodyPr/>
        <a:lstStyle/>
        <a:p>
          <a:endParaRPr lang="en-US"/>
        </a:p>
      </dgm:t>
    </dgm:pt>
    <dgm:pt modelId="{B23DA825-FFBF-409B-A5B5-2F0D891895FB}" type="pres">
      <dgm:prSet presAssocID="{90CECC39-8CB3-4719-B796-ED677E56D434}" presName="node" presStyleLbl="node1" presStyleIdx="0" presStyleCnt="2" custScaleY="102187">
        <dgm:presLayoutVars>
          <dgm:bulletEnabled val="1"/>
        </dgm:presLayoutVars>
      </dgm:prSet>
      <dgm:spPr/>
      <dgm:t>
        <a:bodyPr/>
        <a:lstStyle/>
        <a:p>
          <a:endParaRPr lang="en-US"/>
        </a:p>
      </dgm:t>
    </dgm:pt>
    <dgm:pt modelId="{3D7FA36B-ED9F-4326-B598-A6AD6EA6022A}" type="pres">
      <dgm:prSet presAssocID="{2D98A87E-FBCE-4466-9ED0-1A7A6CF368ED}" presName="sibTrans" presStyleCnt="0"/>
      <dgm:spPr/>
    </dgm:pt>
    <dgm:pt modelId="{2F92389F-74E2-4015-A779-ACEDB92324B7}" type="pres">
      <dgm:prSet presAssocID="{936758A6-5A25-46EB-87CC-1FAF8A159547}" presName="node" presStyleLbl="node1" presStyleIdx="1" presStyleCnt="2" custScaleY="102187">
        <dgm:presLayoutVars>
          <dgm:bulletEnabled val="1"/>
        </dgm:presLayoutVars>
      </dgm:prSet>
      <dgm:spPr/>
      <dgm:t>
        <a:bodyPr/>
        <a:lstStyle/>
        <a:p>
          <a:endParaRPr lang="en-US"/>
        </a:p>
      </dgm:t>
    </dgm:pt>
  </dgm:ptLst>
  <dgm:cxnLst>
    <dgm:cxn modelId="{F07E34F1-C526-442A-87E1-F55E41668B6A}" type="presOf" srcId="{90CECC39-8CB3-4719-B796-ED677E56D434}" destId="{B23DA825-FFBF-409B-A5B5-2F0D891895FB}" srcOrd="0" destOrd="0" presId="urn:microsoft.com/office/officeart/2005/8/layout/default"/>
    <dgm:cxn modelId="{ABC37B0F-D92C-4CD0-B5B9-A368B3D170DF}" srcId="{E13F3509-546E-4F70-A4DB-7AE3B16526BA}" destId="{90CECC39-8CB3-4719-B796-ED677E56D434}" srcOrd="0" destOrd="0" parTransId="{B5041704-7CF0-448F-9B2A-0ECC11652C5C}" sibTransId="{2D98A87E-FBCE-4466-9ED0-1A7A6CF368ED}"/>
    <dgm:cxn modelId="{8E3BC672-2A6C-4A06-84D1-ACE0F005A27F}" type="presOf" srcId="{E13F3509-546E-4F70-A4DB-7AE3B16526BA}" destId="{13ED11A6-8FB5-4571-B9F6-8509AB742DFF}" srcOrd="0" destOrd="0" presId="urn:microsoft.com/office/officeart/2005/8/layout/default"/>
    <dgm:cxn modelId="{FEF8B533-AA31-4C7C-96E8-7B8FC2AE59B6}" srcId="{E13F3509-546E-4F70-A4DB-7AE3B16526BA}" destId="{936758A6-5A25-46EB-87CC-1FAF8A159547}" srcOrd="1" destOrd="0" parTransId="{FE88347E-4F2D-46CA-B766-BE020CB394BF}" sibTransId="{B00A0587-395D-4B05-A775-F64972309B5B}"/>
    <dgm:cxn modelId="{EE18CDAE-DDA0-4BD4-9ED0-32E56F92C856}" type="presOf" srcId="{936758A6-5A25-46EB-87CC-1FAF8A159547}" destId="{2F92389F-74E2-4015-A779-ACEDB92324B7}" srcOrd="0" destOrd="0" presId="urn:microsoft.com/office/officeart/2005/8/layout/default"/>
    <dgm:cxn modelId="{7BDC057A-62E7-4E10-B9F4-92B4967F00F3}" type="presParOf" srcId="{13ED11A6-8FB5-4571-B9F6-8509AB742DFF}" destId="{B23DA825-FFBF-409B-A5B5-2F0D891895FB}" srcOrd="0" destOrd="0" presId="urn:microsoft.com/office/officeart/2005/8/layout/default"/>
    <dgm:cxn modelId="{F7C9B042-D852-4748-B900-F03CDA0F1AA4}" type="presParOf" srcId="{13ED11A6-8FB5-4571-B9F6-8509AB742DFF}" destId="{3D7FA36B-ED9F-4326-B598-A6AD6EA6022A}" srcOrd="1" destOrd="0" presId="urn:microsoft.com/office/officeart/2005/8/layout/default"/>
    <dgm:cxn modelId="{6E1DE208-0A82-412C-BAC7-04F018BEDC09}" type="presParOf" srcId="{13ED11A6-8FB5-4571-B9F6-8509AB742DFF}" destId="{2F92389F-74E2-4015-A779-ACEDB92324B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3F3509-546E-4F70-A4DB-7AE3B16526B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0CECC39-8CB3-4719-B796-ED677E56D434}">
      <dgm:prSet custT="1"/>
      <dgm:spPr>
        <a:solidFill>
          <a:schemeClr val="accent1"/>
        </a:solidFill>
        <a:ln>
          <a:noFill/>
        </a:ln>
        <a:scene3d>
          <a:camera prst="orthographicFront"/>
          <a:lightRig rig="threePt" dir="t"/>
        </a:scene3d>
        <a:sp3d>
          <a:bevelT/>
        </a:sp3d>
      </dgm:spPr>
      <dgm:t>
        <a:bodyPr/>
        <a:lstStyle/>
        <a:p>
          <a:pPr>
            <a:lnSpc>
              <a:spcPct val="100000"/>
            </a:lnSpc>
          </a:pPr>
          <a:r>
            <a:rPr lang="en-US" sz="2600" b="1" i="0" dirty="0">
              <a:latin typeface="Montserrat SemiBold" pitchFamily="2" charset="77"/>
              <a:cs typeface="Arial" panose="020B0604020202020204" pitchFamily="34" charset="0"/>
            </a:rPr>
            <a:t>Keep records of property showings, communications and interactions</a:t>
          </a:r>
        </a:p>
      </dgm:t>
    </dgm:pt>
    <dgm:pt modelId="{B5041704-7CF0-448F-9B2A-0ECC11652C5C}" type="parTrans" cxnId="{ABC37B0F-D92C-4CD0-B5B9-A368B3D170DF}">
      <dgm:prSet/>
      <dgm:spPr/>
      <dgm:t>
        <a:bodyPr/>
        <a:lstStyle/>
        <a:p>
          <a:endParaRPr lang="en-US" sz="2600" b="1" i="0">
            <a:latin typeface="Montserrat SemiBold" pitchFamily="2" charset="77"/>
          </a:endParaRPr>
        </a:p>
      </dgm:t>
    </dgm:pt>
    <dgm:pt modelId="{2D98A87E-FBCE-4466-9ED0-1A7A6CF368ED}" type="sibTrans" cxnId="{ABC37B0F-D92C-4CD0-B5B9-A368B3D170DF}">
      <dgm:prSet/>
      <dgm:spPr/>
      <dgm:t>
        <a:bodyPr/>
        <a:lstStyle/>
        <a:p>
          <a:endParaRPr lang="en-US" sz="2600" b="1" i="0">
            <a:latin typeface="Montserrat SemiBold" pitchFamily="2" charset="77"/>
          </a:endParaRPr>
        </a:p>
      </dgm:t>
    </dgm:pt>
    <dgm:pt modelId="{936758A6-5A25-46EB-87CC-1FAF8A159547}">
      <dgm:prSet custT="1"/>
      <dgm:spPr>
        <a:solidFill>
          <a:schemeClr val="accent3"/>
        </a:solidFill>
        <a:ln>
          <a:noFill/>
        </a:ln>
        <a:scene3d>
          <a:camera prst="orthographicFront"/>
          <a:lightRig rig="threePt" dir="t"/>
        </a:scene3d>
        <a:sp3d>
          <a:bevelT/>
        </a:sp3d>
      </dgm:spPr>
      <dgm:t>
        <a:bodyPr/>
        <a:lstStyle/>
        <a:p>
          <a:pPr>
            <a:lnSpc>
              <a:spcPct val="100000"/>
            </a:lnSpc>
          </a:pPr>
          <a:r>
            <a:rPr lang="en-US" sz="2600" b="1" i="0" dirty="0">
              <a:latin typeface="Montserrat SemiBold" pitchFamily="2" charset="77"/>
              <a:cs typeface="Arial" panose="020B0604020202020204" pitchFamily="34" charset="0"/>
            </a:rPr>
            <a:t>Was the property shown</a:t>
          </a:r>
          <a:br>
            <a:rPr lang="en-US" sz="2600" b="1" i="0" dirty="0">
              <a:latin typeface="Montserrat SemiBold" pitchFamily="2" charset="77"/>
              <a:cs typeface="Arial" panose="020B0604020202020204" pitchFamily="34" charset="0"/>
            </a:rPr>
          </a:br>
          <a:r>
            <a:rPr lang="en-US" sz="2600" b="1" i="0" dirty="0">
              <a:latin typeface="Montserrat SemiBold" pitchFamily="2" charset="77"/>
              <a:cs typeface="Arial" panose="020B0604020202020204" pitchFamily="34" charset="0"/>
            </a:rPr>
            <a:t>to the actual purchaser?</a:t>
          </a:r>
        </a:p>
      </dgm:t>
    </dgm:pt>
    <dgm:pt modelId="{FE88347E-4F2D-46CA-B766-BE020CB394BF}" type="parTrans" cxnId="{FEF8B533-AA31-4C7C-96E8-7B8FC2AE59B6}">
      <dgm:prSet/>
      <dgm:spPr/>
      <dgm:t>
        <a:bodyPr/>
        <a:lstStyle/>
        <a:p>
          <a:endParaRPr lang="en-US" sz="2600" b="1" i="0">
            <a:latin typeface="Montserrat SemiBold" pitchFamily="2" charset="77"/>
          </a:endParaRPr>
        </a:p>
      </dgm:t>
    </dgm:pt>
    <dgm:pt modelId="{B00A0587-395D-4B05-A775-F64972309B5B}" type="sibTrans" cxnId="{FEF8B533-AA31-4C7C-96E8-7B8FC2AE59B6}">
      <dgm:prSet/>
      <dgm:spPr/>
      <dgm:t>
        <a:bodyPr/>
        <a:lstStyle/>
        <a:p>
          <a:endParaRPr lang="en-US" sz="2600" b="1" i="0">
            <a:latin typeface="Montserrat SemiBold" pitchFamily="2" charset="77"/>
          </a:endParaRPr>
        </a:p>
      </dgm:t>
    </dgm:pt>
    <dgm:pt modelId="{13ED11A6-8FB5-4571-B9F6-8509AB742DFF}" type="pres">
      <dgm:prSet presAssocID="{E13F3509-546E-4F70-A4DB-7AE3B16526BA}" presName="diagram" presStyleCnt="0">
        <dgm:presLayoutVars>
          <dgm:dir/>
          <dgm:resizeHandles val="exact"/>
        </dgm:presLayoutVars>
      </dgm:prSet>
      <dgm:spPr/>
      <dgm:t>
        <a:bodyPr/>
        <a:lstStyle/>
        <a:p>
          <a:endParaRPr lang="en-US"/>
        </a:p>
      </dgm:t>
    </dgm:pt>
    <dgm:pt modelId="{B23DA825-FFBF-409B-A5B5-2F0D891895FB}" type="pres">
      <dgm:prSet presAssocID="{90CECC39-8CB3-4719-B796-ED677E56D434}" presName="node" presStyleLbl="node1" presStyleIdx="0" presStyleCnt="2" custScaleY="102187">
        <dgm:presLayoutVars>
          <dgm:bulletEnabled val="1"/>
        </dgm:presLayoutVars>
      </dgm:prSet>
      <dgm:spPr/>
      <dgm:t>
        <a:bodyPr/>
        <a:lstStyle/>
        <a:p>
          <a:endParaRPr lang="en-US"/>
        </a:p>
      </dgm:t>
    </dgm:pt>
    <dgm:pt modelId="{3D7FA36B-ED9F-4326-B598-A6AD6EA6022A}" type="pres">
      <dgm:prSet presAssocID="{2D98A87E-FBCE-4466-9ED0-1A7A6CF368ED}" presName="sibTrans" presStyleCnt="0"/>
      <dgm:spPr/>
    </dgm:pt>
    <dgm:pt modelId="{2F92389F-74E2-4015-A779-ACEDB92324B7}" type="pres">
      <dgm:prSet presAssocID="{936758A6-5A25-46EB-87CC-1FAF8A159547}" presName="node" presStyleLbl="node1" presStyleIdx="1" presStyleCnt="2" custScaleY="102187">
        <dgm:presLayoutVars>
          <dgm:bulletEnabled val="1"/>
        </dgm:presLayoutVars>
      </dgm:prSet>
      <dgm:spPr/>
      <dgm:t>
        <a:bodyPr/>
        <a:lstStyle/>
        <a:p>
          <a:endParaRPr lang="en-US"/>
        </a:p>
      </dgm:t>
    </dgm:pt>
  </dgm:ptLst>
  <dgm:cxnLst>
    <dgm:cxn modelId="{F07E34F1-C526-442A-87E1-F55E41668B6A}" type="presOf" srcId="{90CECC39-8CB3-4719-B796-ED677E56D434}" destId="{B23DA825-FFBF-409B-A5B5-2F0D891895FB}" srcOrd="0" destOrd="0" presId="urn:microsoft.com/office/officeart/2005/8/layout/default"/>
    <dgm:cxn modelId="{ABC37B0F-D92C-4CD0-B5B9-A368B3D170DF}" srcId="{E13F3509-546E-4F70-A4DB-7AE3B16526BA}" destId="{90CECC39-8CB3-4719-B796-ED677E56D434}" srcOrd="0" destOrd="0" parTransId="{B5041704-7CF0-448F-9B2A-0ECC11652C5C}" sibTransId="{2D98A87E-FBCE-4466-9ED0-1A7A6CF368ED}"/>
    <dgm:cxn modelId="{8E3BC672-2A6C-4A06-84D1-ACE0F005A27F}" type="presOf" srcId="{E13F3509-546E-4F70-A4DB-7AE3B16526BA}" destId="{13ED11A6-8FB5-4571-B9F6-8509AB742DFF}" srcOrd="0" destOrd="0" presId="urn:microsoft.com/office/officeart/2005/8/layout/default"/>
    <dgm:cxn modelId="{FEF8B533-AA31-4C7C-96E8-7B8FC2AE59B6}" srcId="{E13F3509-546E-4F70-A4DB-7AE3B16526BA}" destId="{936758A6-5A25-46EB-87CC-1FAF8A159547}" srcOrd="1" destOrd="0" parTransId="{FE88347E-4F2D-46CA-B766-BE020CB394BF}" sibTransId="{B00A0587-395D-4B05-A775-F64972309B5B}"/>
    <dgm:cxn modelId="{EE18CDAE-DDA0-4BD4-9ED0-32E56F92C856}" type="presOf" srcId="{936758A6-5A25-46EB-87CC-1FAF8A159547}" destId="{2F92389F-74E2-4015-A779-ACEDB92324B7}" srcOrd="0" destOrd="0" presId="urn:microsoft.com/office/officeart/2005/8/layout/default"/>
    <dgm:cxn modelId="{7BDC057A-62E7-4E10-B9F4-92B4967F00F3}" type="presParOf" srcId="{13ED11A6-8FB5-4571-B9F6-8509AB742DFF}" destId="{B23DA825-FFBF-409B-A5B5-2F0D891895FB}" srcOrd="0" destOrd="0" presId="urn:microsoft.com/office/officeart/2005/8/layout/default"/>
    <dgm:cxn modelId="{F7C9B042-D852-4748-B900-F03CDA0F1AA4}" type="presParOf" srcId="{13ED11A6-8FB5-4571-B9F6-8509AB742DFF}" destId="{3D7FA36B-ED9F-4326-B598-A6AD6EA6022A}" srcOrd="1" destOrd="0" presId="urn:microsoft.com/office/officeart/2005/8/layout/default"/>
    <dgm:cxn modelId="{6E1DE208-0A82-412C-BAC7-04F018BEDC09}" type="presParOf" srcId="{13ED11A6-8FB5-4571-B9F6-8509AB742DFF}" destId="{2F92389F-74E2-4015-A779-ACEDB92324B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13F3509-546E-4F70-A4DB-7AE3B16526B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0CECC39-8CB3-4719-B796-ED677E56D434}">
      <dgm:prSet custT="1"/>
      <dgm:spPr>
        <a:solidFill>
          <a:schemeClr val="accent1"/>
        </a:solidFill>
        <a:ln>
          <a:noFill/>
        </a:ln>
        <a:scene3d>
          <a:camera prst="orthographicFront"/>
          <a:lightRig rig="threePt" dir="t"/>
        </a:scene3d>
        <a:sp3d>
          <a:bevelT/>
        </a:sp3d>
      </dgm:spPr>
      <dgm:t>
        <a:bodyPr/>
        <a:lstStyle/>
        <a:p>
          <a:pPr>
            <a:lnSpc>
              <a:spcPct val="100000"/>
            </a:lnSpc>
          </a:pPr>
          <a:r>
            <a:rPr lang="en-US" sz="2600" b="1" i="0">
              <a:latin typeface="Montserrat SemiBold" pitchFamily="2" charset="77"/>
              <a:cs typeface="Arial" panose="020B0604020202020204" pitchFamily="34" charset="0"/>
            </a:rPr>
            <a:t>Stay in contact with buyers between showings </a:t>
          </a:r>
        </a:p>
      </dgm:t>
    </dgm:pt>
    <dgm:pt modelId="{B5041704-7CF0-448F-9B2A-0ECC11652C5C}" type="parTrans" cxnId="{ABC37B0F-D92C-4CD0-B5B9-A368B3D170DF}">
      <dgm:prSet/>
      <dgm:spPr/>
      <dgm:t>
        <a:bodyPr/>
        <a:lstStyle/>
        <a:p>
          <a:endParaRPr lang="en-US" sz="2600" b="1" i="0">
            <a:latin typeface="Montserrat SemiBold" pitchFamily="2" charset="77"/>
          </a:endParaRPr>
        </a:p>
      </dgm:t>
    </dgm:pt>
    <dgm:pt modelId="{2D98A87E-FBCE-4466-9ED0-1A7A6CF368ED}" type="sibTrans" cxnId="{ABC37B0F-D92C-4CD0-B5B9-A368B3D170DF}">
      <dgm:prSet/>
      <dgm:spPr/>
      <dgm:t>
        <a:bodyPr/>
        <a:lstStyle/>
        <a:p>
          <a:endParaRPr lang="en-US" sz="2600" b="1" i="0">
            <a:latin typeface="Montserrat SemiBold" pitchFamily="2" charset="77"/>
          </a:endParaRPr>
        </a:p>
      </dgm:t>
    </dgm:pt>
    <dgm:pt modelId="{936758A6-5A25-46EB-87CC-1FAF8A159547}">
      <dgm:prSet custT="1"/>
      <dgm:spPr>
        <a:solidFill>
          <a:schemeClr val="accent3"/>
        </a:solidFill>
        <a:ln>
          <a:noFill/>
        </a:ln>
        <a:scene3d>
          <a:camera prst="orthographicFront"/>
          <a:lightRig rig="threePt" dir="t"/>
        </a:scene3d>
        <a:sp3d>
          <a:bevelT/>
        </a:sp3d>
      </dgm:spPr>
      <dgm:t>
        <a:bodyPr/>
        <a:lstStyle/>
        <a:p>
          <a:pPr>
            <a:lnSpc>
              <a:spcPct val="100000"/>
            </a:lnSpc>
          </a:pPr>
          <a:r>
            <a:rPr lang="en-US" sz="2600" b="1" i="0" dirty="0">
              <a:latin typeface="Montserrat SemiBold" pitchFamily="2" charset="77"/>
              <a:cs typeface="Arial" panose="020B0604020202020204" pitchFamily="34" charset="0"/>
            </a:rPr>
            <a:t>Ask the buyer how they</a:t>
          </a:r>
          <a:br>
            <a:rPr lang="en-US" sz="2600" b="1" i="0" dirty="0">
              <a:latin typeface="Montserrat SemiBold" pitchFamily="2" charset="77"/>
              <a:cs typeface="Arial" panose="020B0604020202020204" pitchFamily="34" charset="0"/>
            </a:rPr>
          </a:br>
          <a:r>
            <a:rPr lang="en-US" sz="2600" b="1" i="0" dirty="0">
              <a:latin typeface="Montserrat SemiBold" pitchFamily="2" charset="77"/>
              <a:cs typeface="Arial" panose="020B0604020202020204" pitchFamily="34" charset="0"/>
            </a:rPr>
            <a:t>want to be contacted and</a:t>
          </a:r>
          <a:br>
            <a:rPr lang="en-US" sz="2600" b="1" i="0" dirty="0">
              <a:latin typeface="Montserrat SemiBold" pitchFamily="2" charset="77"/>
              <a:cs typeface="Arial" panose="020B0604020202020204" pitchFamily="34" charset="0"/>
            </a:rPr>
          </a:br>
          <a:r>
            <a:rPr lang="en-US" sz="2600" b="1" i="0" dirty="0">
              <a:latin typeface="Montserrat SemiBold" pitchFamily="2" charset="77"/>
              <a:cs typeface="Arial" panose="020B0604020202020204" pitchFamily="34" charset="0"/>
            </a:rPr>
            <a:t>how often.  Keep records.</a:t>
          </a:r>
        </a:p>
      </dgm:t>
    </dgm:pt>
    <dgm:pt modelId="{FE88347E-4F2D-46CA-B766-BE020CB394BF}" type="parTrans" cxnId="{FEF8B533-AA31-4C7C-96E8-7B8FC2AE59B6}">
      <dgm:prSet/>
      <dgm:spPr/>
      <dgm:t>
        <a:bodyPr/>
        <a:lstStyle/>
        <a:p>
          <a:endParaRPr lang="en-US" sz="2600" b="1" i="0">
            <a:latin typeface="Montserrat SemiBold" pitchFamily="2" charset="77"/>
          </a:endParaRPr>
        </a:p>
      </dgm:t>
    </dgm:pt>
    <dgm:pt modelId="{B00A0587-395D-4B05-A775-F64972309B5B}" type="sibTrans" cxnId="{FEF8B533-AA31-4C7C-96E8-7B8FC2AE59B6}">
      <dgm:prSet/>
      <dgm:spPr/>
      <dgm:t>
        <a:bodyPr/>
        <a:lstStyle/>
        <a:p>
          <a:endParaRPr lang="en-US" sz="2600" b="1" i="0">
            <a:latin typeface="Montserrat SemiBold" pitchFamily="2" charset="77"/>
          </a:endParaRPr>
        </a:p>
      </dgm:t>
    </dgm:pt>
    <dgm:pt modelId="{13ED11A6-8FB5-4571-B9F6-8509AB742DFF}" type="pres">
      <dgm:prSet presAssocID="{E13F3509-546E-4F70-A4DB-7AE3B16526BA}" presName="diagram" presStyleCnt="0">
        <dgm:presLayoutVars>
          <dgm:dir/>
          <dgm:resizeHandles val="exact"/>
        </dgm:presLayoutVars>
      </dgm:prSet>
      <dgm:spPr/>
      <dgm:t>
        <a:bodyPr/>
        <a:lstStyle/>
        <a:p>
          <a:endParaRPr lang="en-US"/>
        </a:p>
      </dgm:t>
    </dgm:pt>
    <dgm:pt modelId="{B23DA825-FFBF-409B-A5B5-2F0D891895FB}" type="pres">
      <dgm:prSet presAssocID="{90CECC39-8CB3-4719-B796-ED677E56D434}" presName="node" presStyleLbl="node1" presStyleIdx="0" presStyleCnt="2" custScaleY="102187">
        <dgm:presLayoutVars>
          <dgm:bulletEnabled val="1"/>
        </dgm:presLayoutVars>
      </dgm:prSet>
      <dgm:spPr/>
      <dgm:t>
        <a:bodyPr/>
        <a:lstStyle/>
        <a:p>
          <a:endParaRPr lang="en-US"/>
        </a:p>
      </dgm:t>
    </dgm:pt>
    <dgm:pt modelId="{3D7FA36B-ED9F-4326-B598-A6AD6EA6022A}" type="pres">
      <dgm:prSet presAssocID="{2D98A87E-FBCE-4466-9ED0-1A7A6CF368ED}" presName="sibTrans" presStyleCnt="0"/>
      <dgm:spPr/>
    </dgm:pt>
    <dgm:pt modelId="{2F92389F-74E2-4015-A779-ACEDB92324B7}" type="pres">
      <dgm:prSet presAssocID="{936758A6-5A25-46EB-87CC-1FAF8A159547}" presName="node" presStyleLbl="node1" presStyleIdx="1" presStyleCnt="2" custScaleY="102187">
        <dgm:presLayoutVars>
          <dgm:bulletEnabled val="1"/>
        </dgm:presLayoutVars>
      </dgm:prSet>
      <dgm:spPr/>
      <dgm:t>
        <a:bodyPr/>
        <a:lstStyle/>
        <a:p>
          <a:endParaRPr lang="en-US"/>
        </a:p>
      </dgm:t>
    </dgm:pt>
  </dgm:ptLst>
  <dgm:cxnLst>
    <dgm:cxn modelId="{F07E34F1-C526-442A-87E1-F55E41668B6A}" type="presOf" srcId="{90CECC39-8CB3-4719-B796-ED677E56D434}" destId="{B23DA825-FFBF-409B-A5B5-2F0D891895FB}" srcOrd="0" destOrd="0" presId="urn:microsoft.com/office/officeart/2005/8/layout/default"/>
    <dgm:cxn modelId="{ABC37B0F-D92C-4CD0-B5B9-A368B3D170DF}" srcId="{E13F3509-546E-4F70-A4DB-7AE3B16526BA}" destId="{90CECC39-8CB3-4719-B796-ED677E56D434}" srcOrd="0" destOrd="0" parTransId="{B5041704-7CF0-448F-9B2A-0ECC11652C5C}" sibTransId="{2D98A87E-FBCE-4466-9ED0-1A7A6CF368ED}"/>
    <dgm:cxn modelId="{8E3BC672-2A6C-4A06-84D1-ACE0F005A27F}" type="presOf" srcId="{E13F3509-546E-4F70-A4DB-7AE3B16526BA}" destId="{13ED11A6-8FB5-4571-B9F6-8509AB742DFF}" srcOrd="0" destOrd="0" presId="urn:microsoft.com/office/officeart/2005/8/layout/default"/>
    <dgm:cxn modelId="{FEF8B533-AA31-4C7C-96E8-7B8FC2AE59B6}" srcId="{E13F3509-546E-4F70-A4DB-7AE3B16526BA}" destId="{936758A6-5A25-46EB-87CC-1FAF8A159547}" srcOrd="1" destOrd="0" parTransId="{FE88347E-4F2D-46CA-B766-BE020CB394BF}" sibTransId="{B00A0587-395D-4B05-A775-F64972309B5B}"/>
    <dgm:cxn modelId="{EE18CDAE-DDA0-4BD4-9ED0-32E56F92C856}" type="presOf" srcId="{936758A6-5A25-46EB-87CC-1FAF8A159547}" destId="{2F92389F-74E2-4015-A779-ACEDB92324B7}" srcOrd="0" destOrd="0" presId="urn:microsoft.com/office/officeart/2005/8/layout/default"/>
    <dgm:cxn modelId="{7BDC057A-62E7-4E10-B9F4-92B4967F00F3}" type="presParOf" srcId="{13ED11A6-8FB5-4571-B9F6-8509AB742DFF}" destId="{B23DA825-FFBF-409B-A5B5-2F0D891895FB}" srcOrd="0" destOrd="0" presId="urn:microsoft.com/office/officeart/2005/8/layout/default"/>
    <dgm:cxn modelId="{F7C9B042-D852-4748-B900-F03CDA0F1AA4}" type="presParOf" srcId="{13ED11A6-8FB5-4571-B9F6-8509AB742DFF}" destId="{3D7FA36B-ED9F-4326-B598-A6AD6EA6022A}" srcOrd="1" destOrd="0" presId="urn:microsoft.com/office/officeart/2005/8/layout/default"/>
    <dgm:cxn modelId="{6E1DE208-0A82-412C-BAC7-04F018BEDC09}" type="presParOf" srcId="{13ED11A6-8FB5-4571-B9F6-8509AB742DFF}" destId="{2F92389F-74E2-4015-A779-ACEDB92324B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805C643-144F-4CC6-AFCA-82AE261DFAE4}"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E155639C-ABF4-4D2F-82D8-B4B4063834A9}">
      <dgm:prSet custT="1"/>
      <dgm:spPr>
        <a:noFill/>
        <a:ln w="38100">
          <a:solidFill>
            <a:schemeClr val="accent1"/>
          </a:solidFill>
          <a:extLst>
            <a:ext uri="{C807C97D-BFC1-408E-A445-0C87EB9F89A2}">
              <ask:lineSketchStyleProps xmlns:ask="http://schemas.microsoft.com/office/drawing/2018/sketchyshapes" xmlns="">
                <ask:type>
                  <ask:lineSketchNone/>
                </ask:type>
              </ask:lineSketchStyleProps>
            </a:ext>
          </a:extLst>
        </a:ln>
        <a:scene3d>
          <a:camera prst="orthographicFront"/>
          <a:lightRig rig="threePt" dir="t"/>
        </a:scene3d>
        <a:sp3d>
          <a:bevelT/>
        </a:sp3d>
      </dgm:spPr>
      <dgm:t>
        <a:bodyPr/>
        <a:lstStyle/>
        <a:p>
          <a:r>
            <a:rPr lang="en-US" sz="2400" b="1" i="0" dirty="0">
              <a:solidFill>
                <a:schemeClr val="tx1"/>
              </a:solidFill>
              <a:latin typeface="Montserrat SemiBold" pitchFamily="2" charset="77"/>
              <a:cs typeface="Arial" panose="020B0604020202020204" pitchFamily="34" charset="0"/>
            </a:rPr>
            <a:t>Did buyer seek out the other agent?</a:t>
          </a:r>
          <a:br>
            <a:rPr lang="en-US" sz="2400" b="1" i="0" dirty="0">
              <a:solidFill>
                <a:schemeClr val="tx1"/>
              </a:solidFill>
              <a:latin typeface="Montserrat SemiBold" pitchFamily="2" charset="77"/>
              <a:cs typeface="Arial" panose="020B0604020202020204" pitchFamily="34" charset="0"/>
            </a:rPr>
          </a:br>
          <a:r>
            <a:rPr lang="en-US" sz="2400" b="1" i="0" dirty="0">
              <a:solidFill>
                <a:schemeClr val="tx1"/>
              </a:solidFill>
              <a:latin typeface="Montserrat SemiBold" pitchFamily="2" charset="77"/>
              <a:cs typeface="Arial" panose="020B0604020202020204" pitchFamily="34" charset="0"/>
            </a:rPr>
            <a:t>Why? Was it abandonment?</a:t>
          </a:r>
        </a:p>
      </dgm:t>
    </dgm:pt>
    <dgm:pt modelId="{CD55F093-E477-4A55-9387-2D5A8498AC26}" type="parTrans" cxnId="{E6807EB4-28FD-4085-B2FB-710C33FEB55B}">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37815433-1282-4154-A6FC-598189DBB886}" type="sibTrans" cxnId="{E6807EB4-28FD-4085-B2FB-710C33FEB55B}">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936D42C7-F300-4D94-A53C-6DFDBD6F8386}">
      <dgm:prSet custT="1"/>
      <dgm:spPr>
        <a:noFill/>
        <a:ln>
          <a:noFill/>
        </a:ln>
        <a:scene3d>
          <a:camera prst="orthographicFront"/>
          <a:lightRig rig="threePt" dir="t"/>
        </a:scene3d>
        <a:sp3d>
          <a:bevelT/>
        </a:sp3d>
      </dgm:spPr>
      <dgm:t>
        <a:bodyPr lIns="365760" tIns="0" rIns="0" bIns="0"/>
        <a:lstStyle/>
        <a:p>
          <a:pPr algn="ctr"/>
          <a:r>
            <a:rPr lang="en-US" sz="2400" b="1" i="0" dirty="0">
              <a:solidFill>
                <a:schemeClr val="tx1"/>
              </a:solidFill>
              <a:latin typeface="Montserrat SemiBold" pitchFamily="2" charset="77"/>
              <a:cs typeface="Arial" panose="020B0604020202020204" pitchFamily="34" charset="0"/>
            </a:rPr>
            <a:t>An Exclusive Buyer Rep agreement might prevent this</a:t>
          </a:r>
        </a:p>
      </dgm:t>
    </dgm:pt>
    <dgm:pt modelId="{460DC801-485B-4968-A77B-4FA39411BB89}" type="parTrans" cxnId="{3F5639B1-2386-40F6-B104-F90D2A02588D}">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78D328D6-6307-4223-AE05-ADDE10289042}" type="sibTrans" cxnId="{3F5639B1-2386-40F6-B104-F90D2A02588D}">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D03A9FF3-C112-4279-8D1C-4AC419B21653}" type="pres">
      <dgm:prSet presAssocID="{C805C643-144F-4CC6-AFCA-82AE261DFAE4}" presName="Name0" presStyleCnt="0">
        <dgm:presLayoutVars>
          <dgm:dir/>
          <dgm:animLvl val="lvl"/>
          <dgm:resizeHandles val="exact"/>
        </dgm:presLayoutVars>
      </dgm:prSet>
      <dgm:spPr/>
      <dgm:t>
        <a:bodyPr/>
        <a:lstStyle/>
        <a:p>
          <a:endParaRPr lang="en-US"/>
        </a:p>
      </dgm:t>
    </dgm:pt>
    <dgm:pt modelId="{D565FA62-7116-41DA-BF83-5441B5D02E2B}" type="pres">
      <dgm:prSet presAssocID="{936D42C7-F300-4D94-A53C-6DFDBD6F8386}" presName="boxAndChildren" presStyleCnt="0"/>
      <dgm:spPr>
        <a:scene3d>
          <a:camera prst="orthographicFront"/>
          <a:lightRig rig="threePt" dir="t"/>
        </a:scene3d>
        <a:sp3d>
          <a:bevelT/>
        </a:sp3d>
      </dgm:spPr>
    </dgm:pt>
    <dgm:pt modelId="{FF91C398-9678-4AA8-B994-DE9B7BBD0577}" type="pres">
      <dgm:prSet presAssocID="{936D42C7-F300-4D94-A53C-6DFDBD6F8386}" presName="parentTextBox" presStyleLbl="node1" presStyleIdx="0" presStyleCnt="2" custScaleY="57243"/>
      <dgm:spPr/>
      <dgm:t>
        <a:bodyPr/>
        <a:lstStyle/>
        <a:p>
          <a:endParaRPr lang="en-US"/>
        </a:p>
      </dgm:t>
    </dgm:pt>
    <dgm:pt modelId="{2F6167D8-A94C-41FC-9DE4-8259039C027B}" type="pres">
      <dgm:prSet presAssocID="{37815433-1282-4154-A6FC-598189DBB886}" presName="sp" presStyleCnt="0"/>
      <dgm:spPr>
        <a:scene3d>
          <a:camera prst="orthographicFront"/>
          <a:lightRig rig="threePt" dir="t"/>
        </a:scene3d>
        <a:sp3d>
          <a:bevelT/>
        </a:sp3d>
      </dgm:spPr>
    </dgm:pt>
    <dgm:pt modelId="{4735D825-80A0-473B-B96D-46BBB37FD7AB}" type="pres">
      <dgm:prSet presAssocID="{E155639C-ABF4-4D2F-82D8-B4B4063834A9}" presName="arrowAndChildren" presStyleCnt="0"/>
      <dgm:spPr>
        <a:scene3d>
          <a:camera prst="orthographicFront"/>
          <a:lightRig rig="threePt" dir="t"/>
        </a:scene3d>
        <a:sp3d>
          <a:bevelT/>
        </a:sp3d>
      </dgm:spPr>
    </dgm:pt>
    <dgm:pt modelId="{E4C8E0E9-BC36-4E79-82CF-CC319DE9CBA1}" type="pres">
      <dgm:prSet presAssocID="{E155639C-ABF4-4D2F-82D8-B4B4063834A9}" presName="parentTextArrow" presStyleLbl="node1" presStyleIdx="1" presStyleCnt="2" custScaleY="45028" custLinFactNeighborY="5955"/>
      <dgm:spPr/>
      <dgm:t>
        <a:bodyPr/>
        <a:lstStyle/>
        <a:p>
          <a:endParaRPr lang="en-US"/>
        </a:p>
      </dgm:t>
    </dgm:pt>
  </dgm:ptLst>
  <dgm:cxnLst>
    <dgm:cxn modelId="{FAA2135F-5946-4BE9-9F6E-D413FE72D825}" type="presOf" srcId="{C805C643-144F-4CC6-AFCA-82AE261DFAE4}" destId="{D03A9FF3-C112-4279-8D1C-4AC419B21653}" srcOrd="0" destOrd="0" presId="urn:microsoft.com/office/officeart/2005/8/layout/process4"/>
    <dgm:cxn modelId="{A18B1453-F8CB-4AF1-83D7-6B64A0FFB13C}" type="presOf" srcId="{E155639C-ABF4-4D2F-82D8-B4B4063834A9}" destId="{E4C8E0E9-BC36-4E79-82CF-CC319DE9CBA1}" srcOrd="0" destOrd="0" presId="urn:microsoft.com/office/officeart/2005/8/layout/process4"/>
    <dgm:cxn modelId="{E6807EB4-28FD-4085-B2FB-710C33FEB55B}" srcId="{C805C643-144F-4CC6-AFCA-82AE261DFAE4}" destId="{E155639C-ABF4-4D2F-82D8-B4B4063834A9}" srcOrd="0" destOrd="0" parTransId="{CD55F093-E477-4A55-9387-2D5A8498AC26}" sibTransId="{37815433-1282-4154-A6FC-598189DBB886}"/>
    <dgm:cxn modelId="{B0101971-ABC9-4EED-B9B1-BDA6108B97A9}" type="presOf" srcId="{936D42C7-F300-4D94-A53C-6DFDBD6F8386}" destId="{FF91C398-9678-4AA8-B994-DE9B7BBD0577}" srcOrd="0" destOrd="0" presId="urn:microsoft.com/office/officeart/2005/8/layout/process4"/>
    <dgm:cxn modelId="{3F5639B1-2386-40F6-B104-F90D2A02588D}" srcId="{C805C643-144F-4CC6-AFCA-82AE261DFAE4}" destId="{936D42C7-F300-4D94-A53C-6DFDBD6F8386}" srcOrd="1" destOrd="0" parTransId="{460DC801-485B-4968-A77B-4FA39411BB89}" sibTransId="{78D328D6-6307-4223-AE05-ADDE10289042}"/>
    <dgm:cxn modelId="{9DF22392-D56C-40E8-9E26-13CE26121B34}" type="presParOf" srcId="{D03A9FF3-C112-4279-8D1C-4AC419B21653}" destId="{D565FA62-7116-41DA-BF83-5441B5D02E2B}" srcOrd="0" destOrd="0" presId="urn:microsoft.com/office/officeart/2005/8/layout/process4"/>
    <dgm:cxn modelId="{FCAF58D7-E354-4A3A-8438-1506A817C64D}" type="presParOf" srcId="{D565FA62-7116-41DA-BF83-5441B5D02E2B}" destId="{FF91C398-9678-4AA8-B994-DE9B7BBD0577}" srcOrd="0" destOrd="0" presId="urn:microsoft.com/office/officeart/2005/8/layout/process4"/>
    <dgm:cxn modelId="{82F8F99C-F3CC-40C3-8D7C-5207C64CB4C7}" type="presParOf" srcId="{D03A9FF3-C112-4279-8D1C-4AC419B21653}" destId="{2F6167D8-A94C-41FC-9DE4-8259039C027B}" srcOrd="1" destOrd="0" presId="urn:microsoft.com/office/officeart/2005/8/layout/process4"/>
    <dgm:cxn modelId="{B25D7E18-98FB-495F-A3B0-C9F1CCE2DDDE}" type="presParOf" srcId="{D03A9FF3-C112-4279-8D1C-4AC419B21653}" destId="{4735D825-80A0-473B-B96D-46BBB37FD7AB}" srcOrd="2" destOrd="0" presId="urn:microsoft.com/office/officeart/2005/8/layout/process4"/>
    <dgm:cxn modelId="{0213983B-1184-4DAE-B952-22BEDEB33F4A}" type="presParOf" srcId="{4735D825-80A0-473B-B96D-46BBB37FD7AB}" destId="{E4C8E0E9-BC36-4E79-82CF-CC319DE9CBA1}" srcOrd="0" destOrd="0" presId="urn:microsoft.com/office/officeart/2005/8/layout/process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13F3509-546E-4F70-A4DB-7AE3B16526B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0CECC39-8CB3-4719-B796-ED677E56D434}">
      <dgm:prSet custT="1"/>
      <dgm:spPr>
        <a:solidFill>
          <a:schemeClr val="accent1"/>
        </a:solidFill>
        <a:ln>
          <a:noFill/>
        </a:ln>
        <a:scene3d>
          <a:camera prst="orthographicFront"/>
          <a:lightRig rig="threePt" dir="t"/>
        </a:scene3d>
        <a:sp3d>
          <a:bevelT/>
        </a:sp3d>
      </dgm:spPr>
      <dgm:t>
        <a:bodyPr/>
        <a:lstStyle/>
        <a:p>
          <a:pPr>
            <a:lnSpc>
              <a:spcPct val="100000"/>
            </a:lnSpc>
            <a:spcAft>
              <a:spcPts val="1800"/>
            </a:spcAft>
          </a:pPr>
          <a:r>
            <a:rPr lang="en-US" sz="2200" b="1" i="0" dirty="0">
              <a:latin typeface="Montserrat SemiBold" pitchFamily="2" charset="77"/>
              <a:cs typeface="Arial" panose="020B0604020202020204" pitchFamily="34" charset="0"/>
            </a:rPr>
            <a:t>Examples:</a:t>
          </a:r>
        </a:p>
        <a:p>
          <a:pPr>
            <a:lnSpc>
              <a:spcPct val="100000"/>
            </a:lnSpc>
            <a:spcAft>
              <a:spcPts val="1800"/>
            </a:spcAft>
          </a:pPr>
          <a:r>
            <a:rPr lang="en-US" sz="2200" b="1" i="0" dirty="0">
              <a:latin typeface="Montserrat SemiBold" pitchFamily="2" charset="77"/>
              <a:cs typeface="Arial" panose="020B0604020202020204" pitchFamily="34" charset="0"/>
            </a:rPr>
            <a:t>Refusing to explain contract</a:t>
          </a:r>
        </a:p>
        <a:p>
          <a:pPr>
            <a:lnSpc>
              <a:spcPct val="100000"/>
            </a:lnSpc>
            <a:spcAft>
              <a:spcPts val="1800"/>
            </a:spcAft>
          </a:pPr>
          <a:r>
            <a:rPr lang="en-US" sz="2200" b="1" i="0" dirty="0">
              <a:latin typeface="Montserrat SemiBold" pitchFamily="2" charset="77"/>
              <a:cs typeface="Arial" panose="020B0604020202020204" pitchFamily="34" charset="0"/>
            </a:rPr>
            <a:t>Refusing to write low offer</a:t>
          </a:r>
        </a:p>
        <a:p>
          <a:pPr>
            <a:lnSpc>
              <a:spcPct val="100000"/>
            </a:lnSpc>
            <a:spcAft>
              <a:spcPts val="1800"/>
            </a:spcAft>
          </a:pPr>
          <a:r>
            <a:rPr lang="en-US" sz="2200" b="1" i="0" dirty="0">
              <a:latin typeface="Montserrat SemiBold" pitchFamily="2" charset="77"/>
              <a:cs typeface="Arial" panose="020B0604020202020204" pitchFamily="34" charset="0"/>
            </a:rPr>
            <a:t>Not making buyer aware</a:t>
          </a:r>
          <a:br>
            <a:rPr lang="en-US" sz="2200" b="1" i="0" dirty="0">
              <a:latin typeface="Montserrat SemiBold" pitchFamily="2" charset="77"/>
              <a:cs typeface="Arial" panose="020B0604020202020204" pitchFamily="34" charset="0"/>
            </a:rPr>
          </a:br>
          <a:r>
            <a:rPr lang="en-US" sz="2200" b="1" i="0" dirty="0">
              <a:latin typeface="Montserrat SemiBold" pitchFamily="2" charset="77"/>
              <a:cs typeface="Arial" panose="020B0604020202020204" pitchFamily="34" charset="0"/>
            </a:rPr>
            <a:t>of newly listed properties</a:t>
          </a:r>
        </a:p>
      </dgm:t>
    </dgm:pt>
    <dgm:pt modelId="{B5041704-7CF0-448F-9B2A-0ECC11652C5C}" type="parTrans" cxnId="{ABC37B0F-D92C-4CD0-B5B9-A368B3D170DF}">
      <dgm:prSet/>
      <dgm:spPr/>
      <dgm:t>
        <a:bodyPr/>
        <a:lstStyle/>
        <a:p>
          <a:pPr>
            <a:lnSpc>
              <a:spcPct val="100000"/>
            </a:lnSpc>
            <a:spcAft>
              <a:spcPts val="600"/>
            </a:spcAft>
          </a:pPr>
          <a:endParaRPr lang="en-US" sz="2200" b="1" i="0">
            <a:solidFill>
              <a:schemeClr val="tx1"/>
            </a:solidFill>
            <a:latin typeface="Montserrat SemiBold" pitchFamily="2" charset="77"/>
            <a:cs typeface="Arial" panose="020B0604020202020204" pitchFamily="34" charset="0"/>
          </a:endParaRPr>
        </a:p>
      </dgm:t>
    </dgm:pt>
    <dgm:pt modelId="{2D98A87E-FBCE-4466-9ED0-1A7A6CF368ED}" type="sibTrans" cxnId="{ABC37B0F-D92C-4CD0-B5B9-A368B3D170DF}">
      <dgm:prSet/>
      <dgm:spPr/>
      <dgm:t>
        <a:bodyPr/>
        <a:lstStyle/>
        <a:p>
          <a:pPr>
            <a:lnSpc>
              <a:spcPct val="100000"/>
            </a:lnSpc>
            <a:spcAft>
              <a:spcPts val="600"/>
            </a:spcAft>
          </a:pPr>
          <a:endParaRPr lang="en-US" sz="2200" b="1" i="0">
            <a:solidFill>
              <a:schemeClr val="tx1"/>
            </a:solidFill>
            <a:latin typeface="Montserrat SemiBold" pitchFamily="2" charset="77"/>
            <a:cs typeface="Arial" panose="020B0604020202020204" pitchFamily="34" charset="0"/>
          </a:endParaRPr>
        </a:p>
      </dgm:t>
    </dgm:pt>
    <dgm:pt modelId="{936758A6-5A25-46EB-87CC-1FAF8A159547}">
      <dgm:prSet custT="1"/>
      <dgm:spPr>
        <a:solidFill>
          <a:schemeClr val="accent3"/>
        </a:solidFill>
        <a:ln>
          <a:noFill/>
        </a:ln>
        <a:scene3d>
          <a:camera prst="orthographicFront"/>
          <a:lightRig rig="threePt" dir="t"/>
        </a:scene3d>
        <a:sp3d>
          <a:bevelT/>
        </a:sp3d>
      </dgm:spPr>
      <dgm:t>
        <a:bodyPr/>
        <a:lstStyle/>
        <a:p>
          <a:pPr>
            <a:lnSpc>
              <a:spcPct val="100000"/>
            </a:lnSpc>
            <a:spcAft>
              <a:spcPts val="0"/>
            </a:spcAft>
          </a:pPr>
          <a:r>
            <a:rPr lang="en-US" sz="2200" b="1" i="0" dirty="0">
              <a:latin typeface="Montserrat SemiBold" pitchFamily="2" charset="77"/>
              <a:cs typeface="Arial" panose="020B0604020202020204" pitchFamily="34" charset="0"/>
            </a:rPr>
            <a:t>Not being able to answer</a:t>
          </a:r>
          <a:br>
            <a:rPr lang="en-US" sz="2200" b="1" i="0" dirty="0">
              <a:latin typeface="Montserrat SemiBold" pitchFamily="2" charset="77"/>
              <a:cs typeface="Arial" panose="020B0604020202020204" pitchFamily="34" charset="0"/>
            </a:rPr>
          </a:br>
          <a:r>
            <a:rPr lang="en-US" sz="2200" b="1" i="0" dirty="0">
              <a:latin typeface="Montserrat SemiBold" pitchFamily="2" charset="77"/>
              <a:cs typeface="Arial" panose="020B0604020202020204" pitchFamily="34" charset="0"/>
            </a:rPr>
            <a:t>buyers’ questions about</a:t>
          </a:r>
          <a:br>
            <a:rPr lang="en-US" sz="2200" b="1" i="0" dirty="0">
              <a:latin typeface="Montserrat SemiBold" pitchFamily="2" charset="77"/>
              <a:cs typeface="Arial" panose="020B0604020202020204" pitchFamily="34" charset="0"/>
            </a:rPr>
          </a:br>
          <a:r>
            <a:rPr lang="en-US" sz="2200" b="1" i="0" dirty="0">
              <a:latin typeface="Montserrat SemiBold" pitchFamily="2" charset="77"/>
              <a:cs typeface="Arial" panose="020B0604020202020204" pitchFamily="34" charset="0"/>
            </a:rPr>
            <a:t>the house, the marketplace,</a:t>
          </a:r>
          <a:br>
            <a:rPr lang="en-US" sz="2200" b="1" i="0" dirty="0">
              <a:latin typeface="Montserrat SemiBold" pitchFamily="2" charset="77"/>
              <a:cs typeface="Arial" panose="020B0604020202020204" pitchFamily="34" charset="0"/>
            </a:rPr>
          </a:br>
          <a:r>
            <a:rPr lang="en-US" sz="2200" b="1" i="0" dirty="0">
              <a:latin typeface="Montserrat SemiBold" pitchFamily="2" charset="77"/>
              <a:cs typeface="Arial" panose="020B0604020202020204" pitchFamily="34" charset="0"/>
            </a:rPr>
            <a:t>the transaction</a:t>
          </a:r>
        </a:p>
      </dgm:t>
    </dgm:pt>
    <dgm:pt modelId="{FE88347E-4F2D-46CA-B766-BE020CB394BF}" type="parTrans" cxnId="{FEF8B533-AA31-4C7C-96E8-7B8FC2AE59B6}">
      <dgm:prSet/>
      <dgm:spPr/>
      <dgm:t>
        <a:bodyPr/>
        <a:lstStyle/>
        <a:p>
          <a:pPr>
            <a:lnSpc>
              <a:spcPct val="100000"/>
            </a:lnSpc>
            <a:spcAft>
              <a:spcPts val="600"/>
            </a:spcAft>
          </a:pPr>
          <a:endParaRPr lang="en-US" sz="2200" b="1" i="0">
            <a:solidFill>
              <a:schemeClr val="tx1"/>
            </a:solidFill>
            <a:latin typeface="Montserrat SemiBold" pitchFamily="2" charset="77"/>
            <a:cs typeface="Arial" panose="020B0604020202020204" pitchFamily="34" charset="0"/>
          </a:endParaRPr>
        </a:p>
      </dgm:t>
    </dgm:pt>
    <dgm:pt modelId="{B00A0587-395D-4B05-A775-F64972309B5B}" type="sibTrans" cxnId="{FEF8B533-AA31-4C7C-96E8-7B8FC2AE59B6}">
      <dgm:prSet/>
      <dgm:spPr/>
      <dgm:t>
        <a:bodyPr/>
        <a:lstStyle/>
        <a:p>
          <a:pPr>
            <a:lnSpc>
              <a:spcPct val="100000"/>
            </a:lnSpc>
            <a:spcAft>
              <a:spcPts val="600"/>
            </a:spcAft>
          </a:pPr>
          <a:endParaRPr lang="en-US" sz="2200" b="1" i="0">
            <a:solidFill>
              <a:schemeClr val="tx1"/>
            </a:solidFill>
            <a:latin typeface="Montserrat SemiBold" pitchFamily="2" charset="77"/>
            <a:cs typeface="Arial" panose="020B0604020202020204" pitchFamily="34" charset="0"/>
          </a:endParaRPr>
        </a:p>
      </dgm:t>
    </dgm:pt>
    <dgm:pt modelId="{DEC5116E-7A65-48AF-87DA-BA93F142F898}" type="pres">
      <dgm:prSet presAssocID="{E13F3509-546E-4F70-A4DB-7AE3B16526BA}" presName="diagram" presStyleCnt="0">
        <dgm:presLayoutVars>
          <dgm:dir/>
          <dgm:resizeHandles val="exact"/>
        </dgm:presLayoutVars>
      </dgm:prSet>
      <dgm:spPr/>
      <dgm:t>
        <a:bodyPr/>
        <a:lstStyle/>
        <a:p>
          <a:endParaRPr lang="en-US"/>
        </a:p>
      </dgm:t>
    </dgm:pt>
    <dgm:pt modelId="{99C88281-F847-4BB5-813D-0EFC328F3308}" type="pres">
      <dgm:prSet presAssocID="{90CECC39-8CB3-4719-B796-ED677E56D434}" presName="node" presStyleLbl="node1" presStyleIdx="0" presStyleCnt="2">
        <dgm:presLayoutVars>
          <dgm:bulletEnabled val="1"/>
        </dgm:presLayoutVars>
      </dgm:prSet>
      <dgm:spPr/>
      <dgm:t>
        <a:bodyPr/>
        <a:lstStyle/>
        <a:p>
          <a:endParaRPr lang="en-US"/>
        </a:p>
      </dgm:t>
    </dgm:pt>
    <dgm:pt modelId="{305829F6-A125-42C0-8356-69994A04E162}" type="pres">
      <dgm:prSet presAssocID="{2D98A87E-FBCE-4466-9ED0-1A7A6CF368ED}" presName="sibTrans" presStyleCnt="0"/>
      <dgm:spPr/>
    </dgm:pt>
    <dgm:pt modelId="{E98AF870-A02D-46EF-BEA2-8688EA11E76E}" type="pres">
      <dgm:prSet presAssocID="{936758A6-5A25-46EB-87CC-1FAF8A159547}" presName="node" presStyleLbl="node1" presStyleIdx="1" presStyleCnt="2">
        <dgm:presLayoutVars>
          <dgm:bulletEnabled val="1"/>
        </dgm:presLayoutVars>
      </dgm:prSet>
      <dgm:spPr/>
      <dgm:t>
        <a:bodyPr/>
        <a:lstStyle/>
        <a:p>
          <a:endParaRPr lang="en-US"/>
        </a:p>
      </dgm:t>
    </dgm:pt>
  </dgm:ptLst>
  <dgm:cxnLst>
    <dgm:cxn modelId="{D9ACB8F3-EE1E-4094-980E-D176DFC9EED2}" type="presOf" srcId="{90CECC39-8CB3-4719-B796-ED677E56D434}" destId="{99C88281-F847-4BB5-813D-0EFC328F3308}" srcOrd="0" destOrd="0" presId="urn:microsoft.com/office/officeart/2005/8/layout/default"/>
    <dgm:cxn modelId="{D39580CF-772B-49CB-91E9-69142EA796FE}" type="presOf" srcId="{E13F3509-546E-4F70-A4DB-7AE3B16526BA}" destId="{DEC5116E-7A65-48AF-87DA-BA93F142F898}" srcOrd="0" destOrd="0" presId="urn:microsoft.com/office/officeart/2005/8/layout/default"/>
    <dgm:cxn modelId="{ABC37B0F-D92C-4CD0-B5B9-A368B3D170DF}" srcId="{E13F3509-546E-4F70-A4DB-7AE3B16526BA}" destId="{90CECC39-8CB3-4719-B796-ED677E56D434}" srcOrd="0" destOrd="0" parTransId="{B5041704-7CF0-448F-9B2A-0ECC11652C5C}" sibTransId="{2D98A87E-FBCE-4466-9ED0-1A7A6CF368ED}"/>
    <dgm:cxn modelId="{D032A0A9-4B2B-4D98-ACF6-A164DE9E31EA}" type="presOf" srcId="{936758A6-5A25-46EB-87CC-1FAF8A159547}" destId="{E98AF870-A02D-46EF-BEA2-8688EA11E76E}" srcOrd="0" destOrd="0" presId="urn:microsoft.com/office/officeart/2005/8/layout/default"/>
    <dgm:cxn modelId="{FEF8B533-AA31-4C7C-96E8-7B8FC2AE59B6}" srcId="{E13F3509-546E-4F70-A4DB-7AE3B16526BA}" destId="{936758A6-5A25-46EB-87CC-1FAF8A159547}" srcOrd="1" destOrd="0" parTransId="{FE88347E-4F2D-46CA-B766-BE020CB394BF}" sibTransId="{B00A0587-395D-4B05-A775-F64972309B5B}"/>
    <dgm:cxn modelId="{5934CFD8-97A1-4EC6-8899-74A1CA683D39}" type="presParOf" srcId="{DEC5116E-7A65-48AF-87DA-BA93F142F898}" destId="{99C88281-F847-4BB5-813D-0EFC328F3308}" srcOrd="0" destOrd="0" presId="urn:microsoft.com/office/officeart/2005/8/layout/default"/>
    <dgm:cxn modelId="{F6286C7F-4257-484D-BD88-0BC1F50D2221}" type="presParOf" srcId="{DEC5116E-7A65-48AF-87DA-BA93F142F898}" destId="{305829F6-A125-42C0-8356-69994A04E162}" srcOrd="1" destOrd="0" presId="urn:microsoft.com/office/officeart/2005/8/layout/default"/>
    <dgm:cxn modelId="{C00B48AA-B47E-4E8C-B7AB-087E7580B0EE}" type="presParOf" srcId="{DEC5116E-7A65-48AF-87DA-BA93F142F898}" destId="{E98AF870-A02D-46EF-BEA2-8688EA11E76E}"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0DD72B0-CF62-488A-9E93-327E1F86A9D7}" type="doc">
      <dgm:prSet loTypeId="urn:microsoft.com/office/officeart/2005/8/layout/chevron1" loCatId="list" qsTypeId="urn:microsoft.com/office/officeart/2005/8/quickstyle/simple1" qsCatId="simple" csTypeId="urn:microsoft.com/office/officeart/2005/8/colors/colorful1" csCatId="colorful" phldr="1"/>
      <dgm:spPr/>
      <dgm:t>
        <a:bodyPr/>
        <a:lstStyle/>
        <a:p>
          <a:endParaRPr lang="en-US"/>
        </a:p>
      </dgm:t>
    </dgm:pt>
    <dgm:pt modelId="{8FD9DB81-1023-4A28-B2AF-F89BB947463E}">
      <dgm:prSet custT="1"/>
      <dgm:spPr>
        <a:solidFill>
          <a:schemeClr val="accent1"/>
        </a:solidFill>
        <a:ln>
          <a:noFill/>
        </a:ln>
      </dgm:spPr>
      <dgm:t>
        <a:bodyPr/>
        <a:lstStyle/>
        <a:p>
          <a:pPr>
            <a:lnSpc>
              <a:spcPts val="1400"/>
            </a:lnSpc>
            <a:spcAft>
              <a:spcPts val="0"/>
            </a:spcAft>
          </a:pPr>
          <a:r>
            <a:rPr lang="en-US" sz="1200" b="1" dirty="0">
              <a:latin typeface="Montserrat SemiBold" pitchFamily="2" charset="77"/>
              <a:cs typeface="Arial" panose="020B0604020202020204" pitchFamily="34" charset="0"/>
            </a:rPr>
            <a:t>Buyer agents must inform their buyers</a:t>
          </a:r>
          <a:endParaRPr lang="en-US" sz="1200" b="0" i="0" dirty="0">
            <a:solidFill>
              <a:schemeClr val="bg1"/>
            </a:solidFill>
            <a:latin typeface="Montserrat" pitchFamily="2" charset="77"/>
            <a:cs typeface="Arial" panose="020B0604020202020204" pitchFamily="34" charset="0"/>
          </a:endParaRPr>
        </a:p>
      </dgm:t>
    </dgm:pt>
    <dgm:pt modelId="{8A24C32B-E909-4E6A-B34D-A3CA3E0571D9}" type="parTrans" cxnId="{EC0C746A-4F95-42B6-AB4A-F43C343D94F2}">
      <dgm:prSet/>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66041EA8-8230-4B27-9FD1-BB5FFAA5E503}" type="sibTrans" cxnId="{EC0C746A-4F95-42B6-AB4A-F43C343D94F2}">
      <dgm:prSet custT="1"/>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23B9E921-54A1-443B-B17D-D31688E1A89C}">
      <dgm:prSet custT="1"/>
      <dgm:spPr>
        <a:ln>
          <a:noFill/>
        </a:ln>
      </dgm:spPr>
      <dgm:t>
        <a:bodyPr/>
        <a:lstStyle/>
        <a:p>
          <a:pPr>
            <a:lnSpc>
              <a:spcPts val="1400"/>
            </a:lnSpc>
            <a:spcAft>
              <a:spcPts val="0"/>
            </a:spcAft>
          </a:pPr>
          <a:r>
            <a:rPr lang="en-US" sz="1200" b="1" dirty="0">
              <a:latin typeface="Montserrat SemiBold" pitchFamily="2" charset="77"/>
              <a:cs typeface="Arial" panose="020B0604020202020204" pitchFamily="34" charset="0"/>
            </a:rPr>
            <a:t>Listing agent can disclose only with sellers permission</a:t>
          </a:r>
          <a:endParaRPr lang="en-US" sz="1200" b="0" i="0" dirty="0">
            <a:solidFill>
              <a:schemeClr val="bg1"/>
            </a:solidFill>
            <a:latin typeface="Montserrat" pitchFamily="2" charset="77"/>
            <a:cs typeface="Arial" panose="020B0604020202020204" pitchFamily="34" charset="0"/>
          </a:endParaRPr>
        </a:p>
      </dgm:t>
    </dgm:pt>
    <dgm:pt modelId="{5207151D-DFEB-4923-B224-58914F572A89}" type="parTrans" cxnId="{D8A17D16-1482-4240-AF99-0C3A2927C185}">
      <dgm:prSet/>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721A8E3F-D2CE-4DAB-B561-45AD4DBC1914}" type="sibTrans" cxnId="{D8A17D16-1482-4240-AF99-0C3A2927C185}">
      <dgm:prSet custT="1"/>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BE8D6E39-479B-4C44-86FF-9DFF7B8BEE93}">
      <dgm:prSet custT="1"/>
      <dgm:spPr>
        <a:ln>
          <a:noFill/>
        </a:ln>
      </dgm:spPr>
      <dgm:t>
        <a:bodyPr/>
        <a:lstStyle/>
        <a:p>
          <a:pPr>
            <a:lnSpc>
              <a:spcPts val="1400"/>
            </a:lnSpc>
            <a:spcAft>
              <a:spcPts val="0"/>
            </a:spcAft>
          </a:pPr>
          <a:r>
            <a:rPr lang="en-US" sz="1200" b="1" dirty="0">
              <a:latin typeface="Montserrat SemiBold" pitchFamily="2" charset="77"/>
              <a:cs typeface="Arial" panose="020B0604020202020204" pitchFamily="34" charset="0"/>
            </a:rPr>
            <a:t>If it’s an Exclusive Agency Listing – Seller could disclose themselves</a:t>
          </a:r>
          <a:endParaRPr lang="en-US" sz="1200" b="0" i="0" dirty="0">
            <a:solidFill>
              <a:schemeClr val="bg1"/>
            </a:solidFill>
            <a:latin typeface="Montserrat" pitchFamily="2" charset="77"/>
            <a:cs typeface="Arial" panose="020B0604020202020204" pitchFamily="34" charset="0"/>
          </a:endParaRPr>
        </a:p>
      </dgm:t>
    </dgm:pt>
    <dgm:pt modelId="{43DCB168-8B92-4F23-B7BD-22870B60BB20}" type="parTrans" cxnId="{4258B88D-6505-47C2-A461-0C25A66D4CC5}">
      <dgm:prSet/>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D69C6D67-E934-4F7A-A0DF-1C47C9020076}" type="sibTrans" cxnId="{4258B88D-6505-47C2-A461-0C25A66D4CC5}">
      <dgm:prSet custT="1"/>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CEF10325-90F3-419C-ACAF-C91617970D3C}">
      <dgm:prSet custT="1"/>
      <dgm:spPr>
        <a:ln>
          <a:noFill/>
        </a:ln>
      </dgm:spPr>
      <dgm:t>
        <a:bodyPr/>
        <a:lstStyle/>
        <a:p>
          <a:pPr>
            <a:lnSpc>
              <a:spcPts val="1400"/>
            </a:lnSpc>
            <a:spcAft>
              <a:spcPts val="0"/>
            </a:spcAft>
          </a:pPr>
          <a:r>
            <a:rPr lang="en-US" sz="1200" b="1" dirty="0">
              <a:latin typeface="Montserrat SemiBold" pitchFamily="2" charset="77"/>
              <a:cs typeface="Arial" panose="020B0604020202020204" pitchFamily="34" charset="0"/>
            </a:rPr>
            <a:t>If needed – have sellers sign confidentiality agreement prior</a:t>
          </a:r>
          <a:br>
            <a:rPr lang="en-US" sz="1200" b="1" dirty="0">
              <a:latin typeface="Montserrat SemiBold" pitchFamily="2" charset="77"/>
              <a:cs typeface="Arial" panose="020B0604020202020204" pitchFamily="34" charset="0"/>
            </a:rPr>
          </a:br>
          <a:r>
            <a:rPr lang="en-US" sz="1200" b="1" dirty="0">
              <a:latin typeface="Montserrat SemiBold" pitchFamily="2" charset="77"/>
              <a:cs typeface="Arial" panose="020B0604020202020204" pitchFamily="34" charset="0"/>
            </a:rPr>
            <a:t>to offer</a:t>
          </a:r>
          <a:endParaRPr lang="en-US" sz="1200" b="0" i="0" dirty="0">
            <a:solidFill>
              <a:schemeClr val="bg1"/>
            </a:solidFill>
            <a:latin typeface="Montserrat" pitchFamily="2" charset="77"/>
            <a:cs typeface="Arial" panose="020B0604020202020204" pitchFamily="34" charset="0"/>
          </a:endParaRPr>
        </a:p>
      </dgm:t>
    </dgm:pt>
    <dgm:pt modelId="{F7B5F265-518F-4EC0-AC02-E792CFBF2E42}" type="parTrans" cxnId="{54A50D81-7141-4407-BDA5-5F6DFC18FB56}">
      <dgm:prSet/>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DB41C334-BFD1-4345-83FD-A23CA74A5967}" type="sibTrans" cxnId="{54A50D81-7141-4407-BDA5-5F6DFC18FB56}">
      <dgm:prSet custT="1"/>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F3861CE7-94CB-644B-8D8B-1CF170138602}" type="pres">
      <dgm:prSet presAssocID="{30DD72B0-CF62-488A-9E93-327E1F86A9D7}" presName="Name0" presStyleCnt="0">
        <dgm:presLayoutVars>
          <dgm:dir/>
          <dgm:animLvl val="lvl"/>
          <dgm:resizeHandles val="exact"/>
        </dgm:presLayoutVars>
      </dgm:prSet>
      <dgm:spPr/>
      <dgm:t>
        <a:bodyPr/>
        <a:lstStyle/>
        <a:p>
          <a:endParaRPr lang="en-US"/>
        </a:p>
      </dgm:t>
    </dgm:pt>
    <dgm:pt modelId="{4AA025D7-A14D-8B4D-842B-A2AF398C6D47}" type="pres">
      <dgm:prSet presAssocID="{8FD9DB81-1023-4A28-B2AF-F89BB947463E}" presName="parTxOnly" presStyleLbl="node1" presStyleIdx="0" presStyleCnt="4" custScaleX="110876" custScaleY="130644">
        <dgm:presLayoutVars>
          <dgm:chMax val="0"/>
          <dgm:chPref val="0"/>
          <dgm:bulletEnabled val="1"/>
        </dgm:presLayoutVars>
      </dgm:prSet>
      <dgm:spPr/>
      <dgm:t>
        <a:bodyPr/>
        <a:lstStyle/>
        <a:p>
          <a:endParaRPr lang="en-US"/>
        </a:p>
      </dgm:t>
    </dgm:pt>
    <dgm:pt modelId="{5D388049-D1B4-EF48-B32A-704F1AD25AB1}" type="pres">
      <dgm:prSet presAssocID="{66041EA8-8230-4B27-9FD1-BB5FFAA5E503}" presName="parTxOnlySpace" presStyleCnt="0"/>
      <dgm:spPr/>
    </dgm:pt>
    <dgm:pt modelId="{142DFCDD-CFFE-AD46-B5BF-76AF95BCF9D6}" type="pres">
      <dgm:prSet presAssocID="{23B9E921-54A1-443B-B17D-D31688E1A89C}" presName="parTxOnly" presStyleLbl="node1" presStyleIdx="1" presStyleCnt="4" custScaleX="110456" custScaleY="130644">
        <dgm:presLayoutVars>
          <dgm:chMax val="0"/>
          <dgm:chPref val="0"/>
          <dgm:bulletEnabled val="1"/>
        </dgm:presLayoutVars>
      </dgm:prSet>
      <dgm:spPr/>
      <dgm:t>
        <a:bodyPr/>
        <a:lstStyle/>
        <a:p>
          <a:endParaRPr lang="en-US"/>
        </a:p>
      </dgm:t>
    </dgm:pt>
    <dgm:pt modelId="{2200D976-7100-C94F-8162-D77284CDAB3A}" type="pres">
      <dgm:prSet presAssocID="{721A8E3F-D2CE-4DAB-B561-45AD4DBC1914}" presName="parTxOnlySpace" presStyleCnt="0"/>
      <dgm:spPr/>
    </dgm:pt>
    <dgm:pt modelId="{7A837E3D-0E33-6041-9126-F168861B2D46}" type="pres">
      <dgm:prSet presAssocID="{BE8D6E39-479B-4C44-86FF-9DFF7B8BEE93}" presName="parTxOnly" presStyleLbl="node1" presStyleIdx="2" presStyleCnt="4" custScaleX="109487" custScaleY="130644">
        <dgm:presLayoutVars>
          <dgm:chMax val="0"/>
          <dgm:chPref val="0"/>
          <dgm:bulletEnabled val="1"/>
        </dgm:presLayoutVars>
      </dgm:prSet>
      <dgm:spPr/>
      <dgm:t>
        <a:bodyPr/>
        <a:lstStyle/>
        <a:p>
          <a:endParaRPr lang="en-US"/>
        </a:p>
      </dgm:t>
    </dgm:pt>
    <dgm:pt modelId="{6D7871BF-DCD5-7F46-8DD0-04CDB95605C3}" type="pres">
      <dgm:prSet presAssocID="{D69C6D67-E934-4F7A-A0DF-1C47C9020076}" presName="parTxOnlySpace" presStyleCnt="0"/>
      <dgm:spPr/>
    </dgm:pt>
    <dgm:pt modelId="{D34F0C65-4E86-724B-94CE-7FC86013D3DE}" type="pres">
      <dgm:prSet presAssocID="{CEF10325-90F3-419C-ACAF-C91617970D3C}" presName="parTxOnly" presStyleLbl="node1" presStyleIdx="3" presStyleCnt="4" custScaleX="109213" custScaleY="130644">
        <dgm:presLayoutVars>
          <dgm:chMax val="0"/>
          <dgm:chPref val="0"/>
          <dgm:bulletEnabled val="1"/>
        </dgm:presLayoutVars>
      </dgm:prSet>
      <dgm:spPr/>
      <dgm:t>
        <a:bodyPr/>
        <a:lstStyle/>
        <a:p>
          <a:endParaRPr lang="en-US"/>
        </a:p>
      </dgm:t>
    </dgm:pt>
  </dgm:ptLst>
  <dgm:cxnLst>
    <dgm:cxn modelId="{7F78EE99-E85D-A045-9AA6-6EA402DECD1B}" type="presOf" srcId="{CEF10325-90F3-419C-ACAF-C91617970D3C}" destId="{D34F0C65-4E86-724B-94CE-7FC86013D3DE}" srcOrd="0" destOrd="0" presId="urn:microsoft.com/office/officeart/2005/8/layout/chevron1"/>
    <dgm:cxn modelId="{648696B4-B4F5-4B4E-9E51-9D2F7D616086}" type="presOf" srcId="{BE8D6E39-479B-4C44-86FF-9DFF7B8BEE93}" destId="{7A837E3D-0E33-6041-9126-F168861B2D46}" srcOrd="0" destOrd="0" presId="urn:microsoft.com/office/officeart/2005/8/layout/chevron1"/>
    <dgm:cxn modelId="{54A50D81-7141-4407-BDA5-5F6DFC18FB56}" srcId="{30DD72B0-CF62-488A-9E93-327E1F86A9D7}" destId="{CEF10325-90F3-419C-ACAF-C91617970D3C}" srcOrd="3" destOrd="0" parTransId="{F7B5F265-518F-4EC0-AC02-E792CFBF2E42}" sibTransId="{DB41C334-BFD1-4345-83FD-A23CA74A5967}"/>
    <dgm:cxn modelId="{C2C38C49-C0CE-D24C-87A9-FAE449F26B75}" type="presOf" srcId="{23B9E921-54A1-443B-B17D-D31688E1A89C}" destId="{142DFCDD-CFFE-AD46-B5BF-76AF95BCF9D6}" srcOrd="0" destOrd="0" presId="urn:microsoft.com/office/officeart/2005/8/layout/chevron1"/>
    <dgm:cxn modelId="{EC0C746A-4F95-42B6-AB4A-F43C343D94F2}" srcId="{30DD72B0-CF62-488A-9E93-327E1F86A9D7}" destId="{8FD9DB81-1023-4A28-B2AF-F89BB947463E}" srcOrd="0" destOrd="0" parTransId="{8A24C32B-E909-4E6A-B34D-A3CA3E0571D9}" sibTransId="{66041EA8-8230-4B27-9FD1-BB5FFAA5E503}"/>
    <dgm:cxn modelId="{18C8453B-7AD7-BD43-B9D6-19BC470A08B9}" type="presOf" srcId="{30DD72B0-CF62-488A-9E93-327E1F86A9D7}" destId="{F3861CE7-94CB-644B-8D8B-1CF170138602}" srcOrd="0" destOrd="0" presId="urn:microsoft.com/office/officeart/2005/8/layout/chevron1"/>
    <dgm:cxn modelId="{F671676D-F801-EE4F-B5C9-E2D96858ABC2}" type="presOf" srcId="{8FD9DB81-1023-4A28-B2AF-F89BB947463E}" destId="{4AA025D7-A14D-8B4D-842B-A2AF398C6D47}" srcOrd="0" destOrd="0" presId="urn:microsoft.com/office/officeart/2005/8/layout/chevron1"/>
    <dgm:cxn modelId="{D8A17D16-1482-4240-AF99-0C3A2927C185}" srcId="{30DD72B0-CF62-488A-9E93-327E1F86A9D7}" destId="{23B9E921-54A1-443B-B17D-D31688E1A89C}" srcOrd="1" destOrd="0" parTransId="{5207151D-DFEB-4923-B224-58914F572A89}" sibTransId="{721A8E3F-D2CE-4DAB-B561-45AD4DBC1914}"/>
    <dgm:cxn modelId="{4258B88D-6505-47C2-A461-0C25A66D4CC5}" srcId="{30DD72B0-CF62-488A-9E93-327E1F86A9D7}" destId="{BE8D6E39-479B-4C44-86FF-9DFF7B8BEE93}" srcOrd="2" destOrd="0" parTransId="{43DCB168-8B92-4F23-B7BD-22870B60BB20}" sibTransId="{D69C6D67-E934-4F7A-A0DF-1C47C9020076}"/>
    <dgm:cxn modelId="{31D3EE85-E61F-5646-B495-469C4E1B1902}" type="presParOf" srcId="{F3861CE7-94CB-644B-8D8B-1CF170138602}" destId="{4AA025D7-A14D-8B4D-842B-A2AF398C6D47}" srcOrd="0" destOrd="0" presId="urn:microsoft.com/office/officeart/2005/8/layout/chevron1"/>
    <dgm:cxn modelId="{2AD36DD4-1726-EA45-B95E-AFF926048F86}" type="presParOf" srcId="{F3861CE7-94CB-644B-8D8B-1CF170138602}" destId="{5D388049-D1B4-EF48-B32A-704F1AD25AB1}" srcOrd="1" destOrd="0" presId="urn:microsoft.com/office/officeart/2005/8/layout/chevron1"/>
    <dgm:cxn modelId="{F16CE8FF-FB36-294D-9BAF-B3390B64394A}" type="presParOf" srcId="{F3861CE7-94CB-644B-8D8B-1CF170138602}" destId="{142DFCDD-CFFE-AD46-B5BF-76AF95BCF9D6}" srcOrd="2" destOrd="0" presId="urn:microsoft.com/office/officeart/2005/8/layout/chevron1"/>
    <dgm:cxn modelId="{7D970759-1DB9-3F45-8593-3D0CD377DD7D}" type="presParOf" srcId="{F3861CE7-94CB-644B-8D8B-1CF170138602}" destId="{2200D976-7100-C94F-8162-D77284CDAB3A}" srcOrd="3" destOrd="0" presId="urn:microsoft.com/office/officeart/2005/8/layout/chevron1"/>
    <dgm:cxn modelId="{F3D0A831-6E04-4A4E-8987-F9BDB901AA93}" type="presParOf" srcId="{F3861CE7-94CB-644B-8D8B-1CF170138602}" destId="{7A837E3D-0E33-6041-9126-F168861B2D46}" srcOrd="4" destOrd="0" presId="urn:microsoft.com/office/officeart/2005/8/layout/chevron1"/>
    <dgm:cxn modelId="{11C72FEA-C0CB-4A40-9A2F-A9B7E8E8D0ED}" type="presParOf" srcId="{F3861CE7-94CB-644B-8D8B-1CF170138602}" destId="{6D7871BF-DCD5-7F46-8DD0-04CDB95605C3}" srcOrd="5" destOrd="0" presId="urn:microsoft.com/office/officeart/2005/8/layout/chevron1"/>
    <dgm:cxn modelId="{5730C5DF-A97F-A547-9FF2-80B26D67853C}" type="presParOf" srcId="{F3861CE7-94CB-644B-8D8B-1CF170138602}" destId="{D34F0C65-4E86-724B-94CE-7FC86013D3D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0DD72B0-CF62-488A-9E93-327E1F86A9D7}" type="doc">
      <dgm:prSet loTypeId="urn:microsoft.com/office/officeart/2005/8/layout/chevron1" loCatId="list" qsTypeId="urn:microsoft.com/office/officeart/2005/8/quickstyle/simple1" qsCatId="simple" csTypeId="urn:microsoft.com/office/officeart/2005/8/colors/colorful1" csCatId="colorful" phldr="1"/>
      <dgm:spPr/>
      <dgm:t>
        <a:bodyPr/>
        <a:lstStyle/>
        <a:p>
          <a:endParaRPr lang="en-US"/>
        </a:p>
      </dgm:t>
    </dgm:pt>
    <dgm:pt modelId="{8FD9DB81-1023-4A28-B2AF-F89BB947463E}">
      <dgm:prSet custT="1"/>
      <dgm:spPr>
        <a:solidFill>
          <a:schemeClr val="accent1"/>
        </a:solidFill>
        <a:ln>
          <a:noFill/>
        </a:ln>
      </dgm:spPr>
      <dgm:t>
        <a:bodyPr/>
        <a:lstStyle/>
        <a:p>
          <a:pPr>
            <a:lnSpc>
              <a:spcPts val="1200"/>
            </a:lnSpc>
            <a:spcAft>
              <a:spcPts val="0"/>
            </a:spcAft>
          </a:pPr>
          <a:r>
            <a:rPr lang="en-US" sz="1200" b="1" dirty="0">
              <a:solidFill>
                <a:schemeClr val="bg1"/>
              </a:solidFill>
              <a:latin typeface="Montserrat SemiBold" pitchFamily="2" charset="77"/>
              <a:cs typeface="Arial" panose="020B0604020202020204" pitchFamily="34" charset="0"/>
            </a:rPr>
            <a:t>Sellers decide whether to disclose</a:t>
          </a:r>
          <a:endParaRPr lang="en-US" sz="1200" b="1" i="0" dirty="0">
            <a:solidFill>
              <a:schemeClr val="bg1"/>
            </a:solidFill>
            <a:latin typeface="Montserrat SemiBold" pitchFamily="2" charset="77"/>
            <a:cs typeface="Arial" panose="020B0604020202020204" pitchFamily="34" charset="0"/>
          </a:endParaRPr>
        </a:p>
      </dgm:t>
    </dgm:pt>
    <dgm:pt modelId="{8A24C32B-E909-4E6A-B34D-A3CA3E0571D9}" type="parTrans" cxnId="{EC0C746A-4F95-42B6-AB4A-F43C343D94F2}">
      <dgm:prSet/>
      <dgm:spPr/>
      <dgm:t>
        <a:bodyPr/>
        <a:lstStyle/>
        <a:p>
          <a:pPr>
            <a:lnSpc>
              <a:spcPts val="1200"/>
            </a:lnSpc>
            <a:spcAft>
              <a:spcPts val="0"/>
            </a:spcAft>
          </a:pPr>
          <a:endParaRPr lang="en-US" sz="1200" b="1" i="0">
            <a:solidFill>
              <a:schemeClr val="bg1"/>
            </a:solidFill>
            <a:latin typeface="Montserrat SemiBold" pitchFamily="2" charset="77"/>
            <a:cs typeface="Arial" panose="020B0604020202020204" pitchFamily="34" charset="0"/>
          </a:endParaRPr>
        </a:p>
      </dgm:t>
    </dgm:pt>
    <dgm:pt modelId="{66041EA8-8230-4B27-9FD1-BB5FFAA5E503}" type="sibTrans" cxnId="{EC0C746A-4F95-42B6-AB4A-F43C343D94F2}">
      <dgm:prSet custT="1"/>
      <dgm:spPr/>
      <dgm:t>
        <a:bodyPr/>
        <a:lstStyle/>
        <a:p>
          <a:pPr>
            <a:lnSpc>
              <a:spcPts val="1200"/>
            </a:lnSpc>
            <a:spcAft>
              <a:spcPts val="0"/>
            </a:spcAft>
          </a:pPr>
          <a:endParaRPr lang="en-US" sz="1200" b="1" i="0">
            <a:solidFill>
              <a:schemeClr val="bg1"/>
            </a:solidFill>
            <a:latin typeface="Montserrat SemiBold" pitchFamily="2" charset="77"/>
            <a:cs typeface="Arial" panose="020B0604020202020204" pitchFamily="34" charset="0"/>
          </a:endParaRPr>
        </a:p>
      </dgm:t>
    </dgm:pt>
    <dgm:pt modelId="{23B9E921-54A1-443B-B17D-D31688E1A89C}">
      <dgm:prSet custT="1"/>
      <dgm:spPr>
        <a:ln>
          <a:noFill/>
        </a:ln>
      </dgm:spPr>
      <dgm:t>
        <a:bodyPr/>
        <a:lstStyle/>
        <a:p>
          <a:pPr>
            <a:lnSpc>
              <a:spcPts val="1200"/>
            </a:lnSpc>
            <a:spcAft>
              <a:spcPts val="0"/>
            </a:spcAft>
          </a:pPr>
          <a:r>
            <a:rPr lang="en-US" sz="1200" b="1" dirty="0">
              <a:solidFill>
                <a:schemeClr val="bg1"/>
              </a:solidFill>
              <a:latin typeface="Montserrat SemiBold" pitchFamily="2" charset="77"/>
              <a:cs typeface="Arial" panose="020B0604020202020204" pitchFamily="34" charset="0"/>
            </a:rPr>
            <a:t>Discuss at time</a:t>
          </a:r>
          <a:br>
            <a:rPr lang="en-US" sz="1200" b="1" dirty="0">
              <a:solidFill>
                <a:schemeClr val="bg1"/>
              </a:solidFill>
              <a:latin typeface="Montserrat SemiBold" pitchFamily="2" charset="77"/>
              <a:cs typeface="Arial" panose="020B0604020202020204" pitchFamily="34" charset="0"/>
            </a:rPr>
          </a:br>
          <a:r>
            <a:rPr lang="en-US" sz="1200" b="1" dirty="0">
              <a:solidFill>
                <a:schemeClr val="bg1"/>
              </a:solidFill>
              <a:latin typeface="Montserrat SemiBold" pitchFamily="2" charset="77"/>
              <a:cs typeface="Arial" panose="020B0604020202020204" pitchFamily="34" charset="0"/>
            </a:rPr>
            <a:t>of listing</a:t>
          </a:r>
          <a:endParaRPr lang="en-US" sz="1200" b="1" i="0" dirty="0">
            <a:solidFill>
              <a:schemeClr val="bg1"/>
            </a:solidFill>
            <a:latin typeface="Montserrat SemiBold" pitchFamily="2" charset="77"/>
            <a:cs typeface="Arial" panose="020B0604020202020204" pitchFamily="34" charset="0"/>
          </a:endParaRPr>
        </a:p>
      </dgm:t>
    </dgm:pt>
    <dgm:pt modelId="{5207151D-DFEB-4923-B224-58914F572A89}" type="parTrans" cxnId="{D8A17D16-1482-4240-AF99-0C3A2927C185}">
      <dgm:prSet/>
      <dgm:spPr/>
      <dgm:t>
        <a:bodyPr/>
        <a:lstStyle/>
        <a:p>
          <a:pPr>
            <a:lnSpc>
              <a:spcPts val="1200"/>
            </a:lnSpc>
            <a:spcAft>
              <a:spcPts val="0"/>
            </a:spcAft>
          </a:pPr>
          <a:endParaRPr lang="en-US" sz="1200" b="1" i="0">
            <a:solidFill>
              <a:schemeClr val="bg1"/>
            </a:solidFill>
            <a:latin typeface="Montserrat SemiBold" pitchFamily="2" charset="77"/>
            <a:cs typeface="Arial" panose="020B0604020202020204" pitchFamily="34" charset="0"/>
          </a:endParaRPr>
        </a:p>
      </dgm:t>
    </dgm:pt>
    <dgm:pt modelId="{721A8E3F-D2CE-4DAB-B561-45AD4DBC1914}" type="sibTrans" cxnId="{D8A17D16-1482-4240-AF99-0C3A2927C185}">
      <dgm:prSet custT="1"/>
      <dgm:spPr/>
      <dgm:t>
        <a:bodyPr/>
        <a:lstStyle/>
        <a:p>
          <a:pPr>
            <a:lnSpc>
              <a:spcPts val="1200"/>
            </a:lnSpc>
            <a:spcAft>
              <a:spcPts val="0"/>
            </a:spcAft>
          </a:pPr>
          <a:endParaRPr lang="en-US" sz="1200" b="1" i="0">
            <a:solidFill>
              <a:schemeClr val="bg1"/>
            </a:solidFill>
            <a:latin typeface="Montserrat SemiBold" pitchFamily="2" charset="77"/>
            <a:cs typeface="Arial" panose="020B0604020202020204" pitchFamily="34" charset="0"/>
          </a:endParaRPr>
        </a:p>
      </dgm:t>
    </dgm:pt>
    <dgm:pt modelId="{BE8D6E39-479B-4C44-86FF-9DFF7B8BEE93}">
      <dgm:prSet custT="1"/>
      <dgm:spPr>
        <a:ln>
          <a:noFill/>
        </a:ln>
      </dgm:spPr>
      <dgm:t>
        <a:bodyPr/>
        <a:lstStyle/>
        <a:p>
          <a:pPr>
            <a:lnSpc>
              <a:spcPts val="1200"/>
            </a:lnSpc>
            <a:spcAft>
              <a:spcPts val="0"/>
            </a:spcAft>
          </a:pPr>
          <a:r>
            <a:rPr lang="en-US" sz="1200" b="1" dirty="0">
              <a:solidFill>
                <a:schemeClr val="bg1"/>
              </a:solidFill>
              <a:latin typeface="Montserrat SemiBold" pitchFamily="2" charset="77"/>
              <a:cs typeface="Arial" panose="020B0604020202020204" pitchFamily="34" charset="0"/>
            </a:rPr>
            <a:t>Decide at time</a:t>
          </a:r>
          <a:br>
            <a:rPr lang="en-US" sz="1200" b="1" dirty="0">
              <a:solidFill>
                <a:schemeClr val="bg1"/>
              </a:solidFill>
              <a:latin typeface="Montserrat SemiBold" pitchFamily="2" charset="77"/>
              <a:cs typeface="Arial" panose="020B0604020202020204" pitchFamily="34" charset="0"/>
            </a:rPr>
          </a:br>
          <a:r>
            <a:rPr lang="en-US" sz="1200" b="1" dirty="0">
              <a:solidFill>
                <a:schemeClr val="bg1"/>
              </a:solidFill>
              <a:latin typeface="Montserrat SemiBold" pitchFamily="2" charset="77"/>
              <a:cs typeface="Arial" panose="020B0604020202020204" pitchFamily="34" charset="0"/>
            </a:rPr>
            <a:t>of multiple offers</a:t>
          </a:r>
          <a:endParaRPr lang="en-US" sz="1200" b="1" i="0" dirty="0">
            <a:solidFill>
              <a:schemeClr val="bg1"/>
            </a:solidFill>
            <a:latin typeface="Montserrat SemiBold" pitchFamily="2" charset="77"/>
            <a:cs typeface="Arial" panose="020B0604020202020204" pitchFamily="34" charset="0"/>
          </a:endParaRPr>
        </a:p>
      </dgm:t>
    </dgm:pt>
    <dgm:pt modelId="{43DCB168-8B92-4F23-B7BD-22870B60BB20}" type="parTrans" cxnId="{4258B88D-6505-47C2-A461-0C25A66D4CC5}">
      <dgm:prSet/>
      <dgm:spPr/>
      <dgm:t>
        <a:bodyPr/>
        <a:lstStyle/>
        <a:p>
          <a:pPr>
            <a:lnSpc>
              <a:spcPts val="1200"/>
            </a:lnSpc>
            <a:spcAft>
              <a:spcPts val="0"/>
            </a:spcAft>
          </a:pPr>
          <a:endParaRPr lang="en-US" sz="1200" b="1" i="0">
            <a:solidFill>
              <a:schemeClr val="bg1"/>
            </a:solidFill>
            <a:latin typeface="Montserrat SemiBold" pitchFamily="2" charset="77"/>
            <a:cs typeface="Arial" panose="020B0604020202020204" pitchFamily="34" charset="0"/>
          </a:endParaRPr>
        </a:p>
      </dgm:t>
    </dgm:pt>
    <dgm:pt modelId="{D69C6D67-E934-4F7A-A0DF-1C47C9020076}" type="sibTrans" cxnId="{4258B88D-6505-47C2-A461-0C25A66D4CC5}">
      <dgm:prSet custT="1"/>
      <dgm:spPr/>
      <dgm:t>
        <a:bodyPr/>
        <a:lstStyle/>
        <a:p>
          <a:pPr>
            <a:lnSpc>
              <a:spcPts val="1200"/>
            </a:lnSpc>
            <a:spcAft>
              <a:spcPts val="0"/>
            </a:spcAft>
          </a:pPr>
          <a:endParaRPr lang="en-US" sz="1200" b="1" i="0">
            <a:solidFill>
              <a:schemeClr val="bg1"/>
            </a:solidFill>
            <a:latin typeface="Montserrat SemiBold" pitchFamily="2" charset="77"/>
            <a:cs typeface="Arial" panose="020B0604020202020204" pitchFamily="34" charset="0"/>
          </a:endParaRPr>
        </a:p>
      </dgm:t>
    </dgm:pt>
    <dgm:pt modelId="{CEF10325-90F3-419C-ACAF-C91617970D3C}">
      <dgm:prSet custT="1"/>
      <dgm:spPr>
        <a:ln>
          <a:noFill/>
        </a:ln>
      </dgm:spPr>
      <dgm:t>
        <a:bodyPr/>
        <a:lstStyle/>
        <a:p>
          <a:pPr>
            <a:lnSpc>
              <a:spcPts val="1200"/>
            </a:lnSpc>
            <a:spcAft>
              <a:spcPts val="0"/>
            </a:spcAft>
          </a:pPr>
          <a:r>
            <a:rPr lang="en-US" sz="1200" b="1" dirty="0">
              <a:solidFill>
                <a:schemeClr val="bg1"/>
              </a:solidFill>
              <a:latin typeface="Montserrat SemiBold" pitchFamily="2" charset="77"/>
              <a:cs typeface="Arial" panose="020B0604020202020204" pitchFamily="34" charset="0"/>
            </a:rPr>
            <a:t>Get sellers direction in writing</a:t>
          </a:r>
          <a:endParaRPr lang="en-US" sz="1200" b="1" i="0" dirty="0">
            <a:solidFill>
              <a:schemeClr val="bg1"/>
            </a:solidFill>
            <a:latin typeface="Montserrat SemiBold" pitchFamily="2" charset="77"/>
            <a:cs typeface="Arial" panose="020B0604020202020204" pitchFamily="34" charset="0"/>
          </a:endParaRPr>
        </a:p>
      </dgm:t>
    </dgm:pt>
    <dgm:pt modelId="{F7B5F265-518F-4EC0-AC02-E792CFBF2E42}" type="parTrans" cxnId="{54A50D81-7141-4407-BDA5-5F6DFC18FB56}">
      <dgm:prSet/>
      <dgm:spPr/>
      <dgm:t>
        <a:bodyPr/>
        <a:lstStyle/>
        <a:p>
          <a:pPr>
            <a:lnSpc>
              <a:spcPts val="1200"/>
            </a:lnSpc>
            <a:spcAft>
              <a:spcPts val="0"/>
            </a:spcAft>
          </a:pPr>
          <a:endParaRPr lang="en-US" sz="1200" b="1" i="0">
            <a:solidFill>
              <a:schemeClr val="bg1"/>
            </a:solidFill>
            <a:latin typeface="Montserrat SemiBold" pitchFamily="2" charset="77"/>
            <a:cs typeface="Arial" panose="020B0604020202020204" pitchFamily="34" charset="0"/>
          </a:endParaRPr>
        </a:p>
      </dgm:t>
    </dgm:pt>
    <dgm:pt modelId="{DB41C334-BFD1-4345-83FD-A23CA74A5967}" type="sibTrans" cxnId="{54A50D81-7141-4407-BDA5-5F6DFC18FB56}">
      <dgm:prSet custT="1"/>
      <dgm:spPr/>
      <dgm:t>
        <a:bodyPr/>
        <a:lstStyle/>
        <a:p>
          <a:pPr>
            <a:lnSpc>
              <a:spcPts val="1200"/>
            </a:lnSpc>
            <a:spcAft>
              <a:spcPts val="0"/>
            </a:spcAft>
          </a:pPr>
          <a:endParaRPr lang="en-US" sz="1200" b="1" i="0">
            <a:solidFill>
              <a:schemeClr val="bg1"/>
            </a:solidFill>
            <a:latin typeface="Montserrat SemiBold" pitchFamily="2" charset="77"/>
            <a:cs typeface="Arial" panose="020B0604020202020204" pitchFamily="34" charset="0"/>
          </a:endParaRPr>
        </a:p>
      </dgm:t>
    </dgm:pt>
    <dgm:pt modelId="{B77AA53F-046F-45DE-8E22-9B6222715E32}">
      <dgm:prSet custT="1"/>
      <dgm:spPr>
        <a:solidFill>
          <a:schemeClr val="bg1">
            <a:lumMod val="50000"/>
          </a:schemeClr>
        </a:solidFill>
        <a:ln>
          <a:noFill/>
        </a:ln>
      </dgm:spPr>
      <dgm:t>
        <a:bodyPr/>
        <a:lstStyle/>
        <a:p>
          <a:pPr algn="ctr">
            <a:lnSpc>
              <a:spcPts val="1200"/>
            </a:lnSpc>
            <a:spcAft>
              <a:spcPts val="0"/>
            </a:spcAft>
          </a:pPr>
          <a:r>
            <a:rPr lang="en-US" sz="1200" b="1" dirty="0">
              <a:solidFill>
                <a:schemeClr val="bg1"/>
              </a:solidFill>
              <a:latin typeface="Montserrat SemiBold" pitchFamily="2" charset="77"/>
              <a:cs typeface="Arial" panose="020B0604020202020204" pitchFamily="34" charset="0"/>
            </a:rPr>
            <a:t>Disclose ‘who’ </a:t>
          </a:r>
          <a:br>
            <a:rPr lang="en-US" sz="1200" b="1" dirty="0">
              <a:solidFill>
                <a:schemeClr val="bg1"/>
              </a:solidFill>
              <a:latin typeface="Montserrat SemiBold" pitchFamily="2" charset="77"/>
              <a:cs typeface="Arial" panose="020B0604020202020204" pitchFamily="34" charset="0"/>
            </a:rPr>
          </a:br>
          <a:r>
            <a:rPr lang="en-US" sz="1200" b="1" dirty="0">
              <a:solidFill>
                <a:schemeClr val="bg1"/>
              </a:solidFill>
              <a:latin typeface="Montserrat SemiBold" pitchFamily="2" charset="77"/>
              <a:cs typeface="Arial" panose="020B0604020202020204" pitchFamily="34" charset="0"/>
            </a:rPr>
            <a:t>if asked</a:t>
          </a:r>
        </a:p>
        <a:p>
          <a:pPr algn="l">
            <a:lnSpc>
              <a:spcPts val="1200"/>
            </a:lnSpc>
            <a:spcAft>
              <a:spcPts val="0"/>
            </a:spcAft>
            <a:buChar char="•"/>
          </a:pPr>
          <a:r>
            <a:rPr lang="en-US" sz="1200" b="1" dirty="0">
              <a:solidFill>
                <a:schemeClr val="bg1"/>
              </a:solidFill>
              <a:latin typeface="Montserrat SemiBold" pitchFamily="2" charset="77"/>
              <a:cs typeface="Arial" panose="020B0604020202020204" pitchFamily="34" charset="0"/>
            </a:rPr>
            <a:t>   • Listing agent</a:t>
          </a:r>
        </a:p>
        <a:p>
          <a:pPr algn="l">
            <a:lnSpc>
              <a:spcPts val="1200"/>
            </a:lnSpc>
            <a:spcAft>
              <a:spcPts val="0"/>
            </a:spcAft>
            <a:buChar char="•"/>
          </a:pPr>
          <a:r>
            <a:rPr lang="en-US" sz="1200" b="1" dirty="0">
              <a:solidFill>
                <a:schemeClr val="bg1"/>
              </a:solidFill>
              <a:latin typeface="Montserrat SemiBold" pitchFamily="2" charset="77"/>
              <a:cs typeface="Arial" panose="020B0604020202020204" pitchFamily="34" charset="0"/>
            </a:rPr>
            <a:t>   • Agent in their firm</a:t>
          </a:r>
        </a:p>
        <a:p>
          <a:pPr algn="l">
            <a:lnSpc>
              <a:spcPts val="1200"/>
            </a:lnSpc>
            <a:spcAft>
              <a:spcPts val="0"/>
            </a:spcAft>
            <a:buChar char="•"/>
          </a:pPr>
          <a:r>
            <a:rPr lang="en-US" sz="1200" b="1" dirty="0">
              <a:solidFill>
                <a:schemeClr val="bg1"/>
              </a:solidFill>
              <a:latin typeface="Montserrat SemiBold" pitchFamily="2" charset="77"/>
              <a:cs typeface="Arial" panose="020B0604020202020204" pitchFamily="34" charset="0"/>
            </a:rPr>
            <a:t>   • Co-op broker</a:t>
          </a:r>
          <a:endParaRPr lang="en-US" sz="1200" b="1" i="0" dirty="0">
            <a:solidFill>
              <a:schemeClr val="bg1"/>
            </a:solidFill>
            <a:latin typeface="Montserrat SemiBold" pitchFamily="2" charset="77"/>
            <a:cs typeface="Arial" panose="020B0604020202020204" pitchFamily="34" charset="0"/>
          </a:endParaRPr>
        </a:p>
      </dgm:t>
    </dgm:pt>
    <dgm:pt modelId="{91F627A4-D9E2-4846-B4EA-52E5A752D4F8}" type="parTrans" cxnId="{317B107A-B40A-4818-80EE-088007D904B8}">
      <dgm:prSet/>
      <dgm:spPr/>
      <dgm:t>
        <a:bodyPr/>
        <a:lstStyle/>
        <a:p>
          <a:pPr>
            <a:lnSpc>
              <a:spcPts val="1200"/>
            </a:lnSpc>
            <a:spcAft>
              <a:spcPts val="0"/>
            </a:spcAft>
          </a:pPr>
          <a:endParaRPr lang="en-US" sz="1200" b="1" i="0">
            <a:solidFill>
              <a:schemeClr val="bg1"/>
            </a:solidFill>
            <a:latin typeface="Montserrat SemiBold" pitchFamily="2" charset="77"/>
            <a:cs typeface="Arial" panose="020B0604020202020204" pitchFamily="34" charset="0"/>
          </a:endParaRPr>
        </a:p>
      </dgm:t>
    </dgm:pt>
    <dgm:pt modelId="{578717AE-8555-4D0C-BCAF-364C88C7566C}" type="sibTrans" cxnId="{317B107A-B40A-4818-80EE-088007D904B8}">
      <dgm:prSet/>
      <dgm:spPr/>
      <dgm:t>
        <a:bodyPr/>
        <a:lstStyle/>
        <a:p>
          <a:pPr>
            <a:lnSpc>
              <a:spcPts val="1200"/>
            </a:lnSpc>
            <a:spcAft>
              <a:spcPts val="0"/>
            </a:spcAft>
          </a:pPr>
          <a:endParaRPr lang="en-US" sz="1200" b="1" i="0">
            <a:solidFill>
              <a:schemeClr val="bg1"/>
            </a:solidFill>
            <a:latin typeface="Montserrat SemiBold" pitchFamily="2" charset="77"/>
            <a:cs typeface="Arial" panose="020B0604020202020204" pitchFamily="34" charset="0"/>
          </a:endParaRPr>
        </a:p>
      </dgm:t>
    </dgm:pt>
    <dgm:pt modelId="{F3861CE7-94CB-644B-8D8B-1CF170138602}" type="pres">
      <dgm:prSet presAssocID="{30DD72B0-CF62-488A-9E93-327E1F86A9D7}" presName="Name0" presStyleCnt="0">
        <dgm:presLayoutVars>
          <dgm:dir/>
          <dgm:animLvl val="lvl"/>
          <dgm:resizeHandles val="exact"/>
        </dgm:presLayoutVars>
      </dgm:prSet>
      <dgm:spPr/>
      <dgm:t>
        <a:bodyPr/>
        <a:lstStyle/>
        <a:p>
          <a:endParaRPr lang="en-US"/>
        </a:p>
      </dgm:t>
    </dgm:pt>
    <dgm:pt modelId="{4AA025D7-A14D-8B4D-842B-A2AF398C6D47}" type="pres">
      <dgm:prSet presAssocID="{8FD9DB81-1023-4A28-B2AF-F89BB947463E}" presName="parTxOnly" presStyleLbl="node1" presStyleIdx="0" presStyleCnt="5" custScaleX="110876" custScaleY="130644">
        <dgm:presLayoutVars>
          <dgm:chMax val="0"/>
          <dgm:chPref val="0"/>
          <dgm:bulletEnabled val="1"/>
        </dgm:presLayoutVars>
      </dgm:prSet>
      <dgm:spPr/>
      <dgm:t>
        <a:bodyPr/>
        <a:lstStyle/>
        <a:p>
          <a:endParaRPr lang="en-US"/>
        </a:p>
      </dgm:t>
    </dgm:pt>
    <dgm:pt modelId="{5D388049-D1B4-EF48-B32A-704F1AD25AB1}" type="pres">
      <dgm:prSet presAssocID="{66041EA8-8230-4B27-9FD1-BB5FFAA5E503}" presName="parTxOnlySpace" presStyleCnt="0"/>
      <dgm:spPr/>
    </dgm:pt>
    <dgm:pt modelId="{142DFCDD-CFFE-AD46-B5BF-76AF95BCF9D6}" type="pres">
      <dgm:prSet presAssocID="{23B9E921-54A1-443B-B17D-D31688E1A89C}" presName="parTxOnly" presStyleLbl="node1" presStyleIdx="1" presStyleCnt="5" custScaleX="110456" custScaleY="130644" custLinFactNeighborX="-44177" custLinFactNeighborY="2523">
        <dgm:presLayoutVars>
          <dgm:chMax val="0"/>
          <dgm:chPref val="0"/>
          <dgm:bulletEnabled val="1"/>
        </dgm:presLayoutVars>
      </dgm:prSet>
      <dgm:spPr/>
      <dgm:t>
        <a:bodyPr/>
        <a:lstStyle/>
        <a:p>
          <a:endParaRPr lang="en-US"/>
        </a:p>
      </dgm:t>
    </dgm:pt>
    <dgm:pt modelId="{2200D976-7100-C94F-8162-D77284CDAB3A}" type="pres">
      <dgm:prSet presAssocID="{721A8E3F-D2CE-4DAB-B561-45AD4DBC1914}" presName="parTxOnlySpace" presStyleCnt="0"/>
      <dgm:spPr/>
    </dgm:pt>
    <dgm:pt modelId="{7A837E3D-0E33-6041-9126-F168861B2D46}" type="pres">
      <dgm:prSet presAssocID="{BE8D6E39-479B-4C44-86FF-9DFF7B8BEE93}" presName="parTxOnly" presStyleLbl="node1" presStyleIdx="2" presStyleCnt="5" custScaleX="109487" custScaleY="130644" custLinFactNeighborX="-92771" custLinFactNeighborY="7612">
        <dgm:presLayoutVars>
          <dgm:chMax val="0"/>
          <dgm:chPref val="0"/>
          <dgm:bulletEnabled val="1"/>
        </dgm:presLayoutVars>
      </dgm:prSet>
      <dgm:spPr/>
      <dgm:t>
        <a:bodyPr/>
        <a:lstStyle/>
        <a:p>
          <a:endParaRPr lang="en-US"/>
        </a:p>
      </dgm:t>
    </dgm:pt>
    <dgm:pt modelId="{6D7871BF-DCD5-7F46-8DD0-04CDB95605C3}" type="pres">
      <dgm:prSet presAssocID="{D69C6D67-E934-4F7A-A0DF-1C47C9020076}" presName="parTxOnlySpace" presStyleCnt="0"/>
      <dgm:spPr/>
    </dgm:pt>
    <dgm:pt modelId="{D34F0C65-4E86-724B-94CE-7FC86013D3DE}" type="pres">
      <dgm:prSet presAssocID="{CEF10325-90F3-419C-ACAF-C91617970D3C}" presName="parTxOnly" presStyleLbl="node1" presStyleIdx="3" presStyleCnt="5" custScaleX="109213" custScaleY="130644" custLinFactX="-3695" custLinFactNeighborX="-100000" custLinFactNeighborY="7611">
        <dgm:presLayoutVars>
          <dgm:chMax val="0"/>
          <dgm:chPref val="0"/>
          <dgm:bulletEnabled val="1"/>
        </dgm:presLayoutVars>
      </dgm:prSet>
      <dgm:spPr/>
      <dgm:t>
        <a:bodyPr/>
        <a:lstStyle/>
        <a:p>
          <a:endParaRPr lang="en-US"/>
        </a:p>
      </dgm:t>
    </dgm:pt>
    <dgm:pt modelId="{2C53CC78-BAFD-154C-B5F2-4A879E9D86CB}" type="pres">
      <dgm:prSet presAssocID="{DB41C334-BFD1-4345-83FD-A23CA74A5967}" presName="parTxOnlySpace" presStyleCnt="0"/>
      <dgm:spPr/>
    </dgm:pt>
    <dgm:pt modelId="{50120552-88A7-A949-9CCB-18DD0AE9F3EE}" type="pres">
      <dgm:prSet presAssocID="{B77AA53F-046F-45DE-8E22-9B6222715E32}" presName="parTxOnly" presStyleLbl="node1" presStyleIdx="4" presStyleCnt="5" custScaleX="135915" custScaleY="132200" custLinFactX="-5583" custLinFactNeighborX="-100000" custLinFactNeighborY="7625">
        <dgm:presLayoutVars>
          <dgm:chMax val="0"/>
          <dgm:chPref val="0"/>
          <dgm:bulletEnabled val="1"/>
        </dgm:presLayoutVars>
      </dgm:prSet>
      <dgm:spPr/>
      <dgm:t>
        <a:bodyPr/>
        <a:lstStyle/>
        <a:p>
          <a:endParaRPr lang="en-US"/>
        </a:p>
      </dgm:t>
    </dgm:pt>
  </dgm:ptLst>
  <dgm:cxnLst>
    <dgm:cxn modelId="{54A50D81-7141-4407-BDA5-5F6DFC18FB56}" srcId="{30DD72B0-CF62-488A-9E93-327E1F86A9D7}" destId="{CEF10325-90F3-419C-ACAF-C91617970D3C}" srcOrd="3" destOrd="0" parTransId="{F7B5F265-518F-4EC0-AC02-E792CFBF2E42}" sibTransId="{DB41C334-BFD1-4345-83FD-A23CA74A5967}"/>
    <dgm:cxn modelId="{7F78EE99-E85D-A045-9AA6-6EA402DECD1B}" type="presOf" srcId="{CEF10325-90F3-419C-ACAF-C91617970D3C}" destId="{D34F0C65-4E86-724B-94CE-7FC86013D3DE}" srcOrd="0" destOrd="0" presId="urn:microsoft.com/office/officeart/2005/8/layout/chevron1"/>
    <dgm:cxn modelId="{4258B88D-6505-47C2-A461-0C25A66D4CC5}" srcId="{30DD72B0-CF62-488A-9E93-327E1F86A9D7}" destId="{BE8D6E39-479B-4C44-86FF-9DFF7B8BEE93}" srcOrd="2" destOrd="0" parTransId="{43DCB168-8B92-4F23-B7BD-22870B60BB20}" sibTransId="{D69C6D67-E934-4F7A-A0DF-1C47C9020076}"/>
    <dgm:cxn modelId="{05BC95D2-75B5-A946-B3E1-7672BA29C3D3}" type="presOf" srcId="{B77AA53F-046F-45DE-8E22-9B6222715E32}" destId="{50120552-88A7-A949-9CCB-18DD0AE9F3EE}" srcOrd="0" destOrd="0" presId="urn:microsoft.com/office/officeart/2005/8/layout/chevron1"/>
    <dgm:cxn modelId="{C2C38C49-C0CE-D24C-87A9-FAE449F26B75}" type="presOf" srcId="{23B9E921-54A1-443B-B17D-D31688E1A89C}" destId="{142DFCDD-CFFE-AD46-B5BF-76AF95BCF9D6}" srcOrd="0" destOrd="0" presId="urn:microsoft.com/office/officeart/2005/8/layout/chevron1"/>
    <dgm:cxn modelId="{D8A17D16-1482-4240-AF99-0C3A2927C185}" srcId="{30DD72B0-CF62-488A-9E93-327E1F86A9D7}" destId="{23B9E921-54A1-443B-B17D-D31688E1A89C}" srcOrd="1" destOrd="0" parTransId="{5207151D-DFEB-4923-B224-58914F572A89}" sibTransId="{721A8E3F-D2CE-4DAB-B561-45AD4DBC1914}"/>
    <dgm:cxn modelId="{648696B4-B4F5-4B4E-9E51-9D2F7D616086}" type="presOf" srcId="{BE8D6E39-479B-4C44-86FF-9DFF7B8BEE93}" destId="{7A837E3D-0E33-6041-9126-F168861B2D46}" srcOrd="0" destOrd="0" presId="urn:microsoft.com/office/officeart/2005/8/layout/chevron1"/>
    <dgm:cxn modelId="{EC0C746A-4F95-42B6-AB4A-F43C343D94F2}" srcId="{30DD72B0-CF62-488A-9E93-327E1F86A9D7}" destId="{8FD9DB81-1023-4A28-B2AF-F89BB947463E}" srcOrd="0" destOrd="0" parTransId="{8A24C32B-E909-4E6A-B34D-A3CA3E0571D9}" sibTransId="{66041EA8-8230-4B27-9FD1-BB5FFAA5E503}"/>
    <dgm:cxn modelId="{317B107A-B40A-4818-80EE-088007D904B8}" srcId="{30DD72B0-CF62-488A-9E93-327E1F86A9D7}" destId="{B77AA53F-046F-45DE-8E22-9B6222715E32}" srcOrd="4" destOrd="0" parTransId="{91F627A4-D9E2-4846-B4EA-52E5A752D4F8}" sibTransId="{578717AE-8555-4D0C-BCAF-364C88C7566C}"/>
    <dgm:cxn modelId="{F671676D-F801-EE4F-B5C9-E2D96858ABC2}" type="presOf" srcId="{8FD9DB81-1023-4A28-B2AF-F89BB947463E}" destId="{4AA025D7-A14D-8B4D-842B-A2AF398C6D47}" srcOrd="0" destOrd="0" presId="urn:microsoft.com/office/officeart/2005/8/layout/chevron1"/>
    <dgm:cxn modelId="{18C8453B-7AD7-BD43-B9D6-19BC470A08B9}" type="presOf" srcId="{30DD72B0-CF62-488A-9E93-327E1F86A9D7}" destId="{F3861CE7-94CB-644B-8D8B-1CF170138602}" srcOrd="0" destOrd="0" presId="urn:microsoft.com/office/officeart/2005/8/layout/chevron1"/>
    <dgm:cxn modelId="{31D3EE85-E61F-5646-B495-469C4E1B1902}" type="presParOf" srcId="{F3861CE7-94CB-644B-8D8B-1CF170138602}" destId="{4AA025D7-A14D-8B4D-842B-A2AF398C6D47}" srcOrd="0" destOrd="0" presId="urn:microsoft.com/office/officeart/2005/8/layout/chevron1"/>
    <dgm:cxn modelId="{2AD36DD4-1726-EA45-B95E-AFF926048F86}" type="presParOf" srcId="{F3861CE7-94CB-644B-8D8B-1CF170138602}" destId="{5D388049-D1B4-EF48-B32A-704F1AD25AB1}" srcOrd="1" destOrd="0" presId="urn:microsoft.com/office/officeart/2005/8/layout/chevron1"/>
    <dgm:cxn modelId="{F16CE8FF-FB36-294D-9BAF-B3390B64394A}" type="presParOf" srcId="{F3861CE7-94CB-644B-8D8B-1CF170138602}" destId="{142DFCDD-CFFE-AD46-B5BF-76AF95BCF9D6}" srcOrd="2" destOrd="0" presId="urn:microsoft.com/office/officeart/2005/8/layout/chevron1"/>
    <dgm:cxn modelId="{7D970759-1DB9-3F45-8593-3D0CD377DD7D}" type="presParOf" srcId="{F3861CE7-94CB-644B-8D8B-1CF170138602}" destId="{2200D976-7100-C94F-8162-D77284CDAB3A}" srcOrd="3" destOrd="0" presId="urn:microsoft.com/office/officeart/2005/8/layout/chevron1"/>
    <dgm:cxn modelId="{F3D0A831-6E04-4A4E-8987-F9BDB901AA93}" type="presParOf" srcId="{F3861CE7-94CB-644B-8D8B-1CF170138602}" destId="{7A837E3D-0E33-6041-9126-F168861B2D46}" srcOrd="4" destOrd="0" presId="urn:microsoft.com/office/officeart/2005/8/layout/chevron1"/>
    <dgm:cxn modelId="{11C72FEA-C0CB-4A40-9A2F-A9B7E8E8D0ED}" type="presParOf" srcId="{F3861CE7-94CB-644B-8D8B-1CF170138602}" destId="{6D7871BF-DCD5-7F46-8DD0-04CDB95605C3}" srcOrd="5" destOrd="0" presId="urn:microsoft.com/office/officeart/2005/8/layout/chevron1"/>
    <dgm:cxn modelId="{5730C5DF-A97F-A547-9FF2-80B26D67853C}" type="presParOf" srcId="{F3861CE7-94CB-644B-8D8B-1CF170138602}" destId="{D34F0C65-4E86-724B-94CE-7FC86013D3DE}" srcOrd="6" destOrd="0" presId="urn:microsoft.com/office/officeart/2005/8/layout/chevron1"/>
    <dgm:cxn modelId="{DDC239B1-26C6-804C-8701-50519090AD62}" type="presParOf" srcId="{F3861CE7-94CB-644B-8D8B-1CF170138602}" destId="{2C53CC78-BAFD-154C-B5F2-4A879E9D86CB}" srcOrd="7" destOrd="0" presId="urn:microsoft.com/office/officeart/2005/8/layout/chevron1"/>
    <dgm:cxn modelId="{FEF8B3C3-0F89-3D42-952D-1BC9647F07C4}" type="presParOf" srcId="{F3861CE7-94CB-644B-8D8B-1CF170138602}" destId="{50120552-88A7-A949-9CCB-18DD0AE9F3E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0DD72B0-CF62-488A-9E93-327E1F86A9D7}" type="doc">
      <dgm:prSet loTypeId="urn:microsoft.com/office/officeart/2005/8/layout/chevron1" loCatId="list" qsTypeId="urn:microsoft.com/office/officeart/2005/8/quickstyle/simple1" qsCatId="simple" csTypeId="urn:microsoft.com/office/officeart/2005/8/colors/colorful1" csCatId="colorful" phldr="1"/>
      <dgm:spPr/>
      <dgm:t>
        <a:bodyPr/>
        <a:lstStyle/>
        <a:p>
          <a:endParaRPr lang="en-US"/>
        </a:p>
      </dgm:t>
    </dgm:pt>
    <dgm:pt modelId="{8FD9DB81-1023-4A28-B2AF-F89BB947463E}">
      <dgm:prSet custT="1"/>
      <dgm:spPr>
        <a:solidFill>
          <a:schemeClr val="accent1"/>
        </a:solidFill>
        <a:ln>
          <a:noFill/>
        </a:ln>
      </dgm:spPr>
      <dgm:t>
        <a:bodyPr/>
        <a:lstStyle/>
        <a:p>
          <a:pPr>
            <a:lnSpc>
              <a:spcPts val="1200"/>
            </a:lnSpc>
            <a:spcAft>
              <a:spcPts val="0"/>
            </a:spcAft>
          </a:pPr>
          <a:r>
            <a:rPr lang="en-US" sz="1000" b="1" i="0" dirty="0">
              <a:solidFill>
                <a:schemeClr val="bg1"/>
              </a:solidFill>
              <a:latin typeface="Montserrat SemiBold" pitchFamily="2" charset="77"/>
              <a:cs typeface="Arial" panose="020B0604020202020204" pitchFamily="34" charset="0"/>
            </a:rPr>
            <a:t>Affirmative obligation</a:t>
          </a:r>
          <a:br>
            <a:rPr lang="en-US" sz="1000" b="1" i="0" dirty="0">
              <a:solidFill>
                <a:schemeClr val="bg1"/>
              </a:solidFill>
              <a:latin typeface="Montserrat SemiBold" pitchFamily="2" charset="77"/>
              <a:cs typeface="Arial" panose="020B0604020202020204" pitchFamily="34" charset="0"/>
            </a:rPr>
          </a:br>
          <a:r>
            <a:rPr lang="en-US" sz="1000" b="1" i="0" dirty="0">
              <a:solidFill>
                <a:schemeClr val="bg1"/>
              </a:solidFill>
              <a:latin typeface="Montserrat SemiBold" pitchFamily="2" charset="77"/>
              <a:cs typeface="Arial" panose="020B0604020202020204" pitchFamily="34" charset="0"/>
            </a:rPr>
            <a:t>to disclose</a:t>
          </a:r>
        </a:p>
      </dgm:t>
    </dgm:pt>
    <dgm:pt modelId="{8A24C32B-E909-4E6A-B34D-A3CA3E0571D9}" type="parTrans" cxnId="{EC0C746A-4F95-42B6-AB4A-F43C343D94F2}">
      <dgm:prSet/>
      <dgm:spPr/>
      <dgm:t>
        <a:bodyPr/>
        <a:lstStyle/>
        <a:p>
          <a:pPr>
            <a:lnSpc>
              <a:spcPts val="1200"/>
            </a:lnSpc>
            <a:spcAft>
              <a:spcPts val="0"/>
            </a:spcAft>
          </a:pPr>
          <a:endParaRPr lang="en-US" sz="1000" b="1" i="0">
            <a:solidFill>
              <a:schemeClr val="bg1"/>
            </a:solidFill>
            <a:latin typeface="Montserrat SemiBold" pitchFamily="2" charset="77"/>
            <a:cs typeface="Arial" panose="020B0604020202020204" pitchFamily="34" charset="0"/>
          </a:endParaRPr>
        </a:p>
      </dgm:t>
    </dgm:pt>
    <dgm:pt modelId="{66041EA8-8230-4B27-9FD1-BB5FFAA5E503}" type="sibTrans" cxnId="{EC0C746A-4F95-42B6-AB4A-F43C343D94F2}">
      <dgm:prSet custT="1"/>
      <dgm:spPr/>
      <dgm:t>
        <a:bodyPr/>
        <a:lstStyle/>
        <a:p>
          <a:pPr>
            <a:lnSpc>
              <a:spcPts val="1200"/>
            </a:lnSpc>
            <a:spcAft>
              <a:spcPts val="0"/>
            </a:spcAft>
          </a:pPr>
          <a:endParaRPr lang="en-US" sz="1000" b="1" i="0">
            <a:solidFill>
              <a:schemeClr val="bg1"/>
            </a:solidFill>
            <a:latin typeface="Montserrat SemiBold" pitchFamily="2" charset="77"/>
            <a:cs typeface="Arial" panose="020B0604020202020204" pitchFamily="34" charset="0"/>
          </a:endParaRPr>
        </a:p>
      </dgm:t>
    </dgm:pt>
    <dgm:pt modelId="{23B9E921-54A1-443B-B17D-D31688E1A89C}">
      <dgm:prSet custT="1"/>
      <dgm:spPr>
        <a:ln>
          <a:noFill/>
        </a:ln>
      </dgm:spPr>
      <dgm:t>
        <a:bodyPr/>
        <a:lstStyle/>
        <a:p>
          <a:pPr>
            <a:lnSpc>
              <a:spcPts val="1200"/>
            </a:lnSpc>
            <a:spcAft>
              <a:spcPts val="0"/>
            </a:spcAft>
          </a:pPr>
          <a:r>
            <a:rPr lang="en-US" sz="1000" b="1" i="0" dirty="0">
              <a:solidFill>
                <a:schemeClr val="bg1"/>
              </a:solidFill>
              <a:latin typeface="Montserrat SemiBold" pitchFamily="2" charset="77"/>
              <a:cs typeface="Arial" panose="020B0604020202020204" pitchFamily="34" charset="0"/>
            </a:rPr>
            <a:t>Disclose as soon as practicable</a:t>
          </a:r>
        </a:p>
      </dgm:t>
    </dgm:pt>
    <dgm:pt modelId="{5207151D-DFEB-4923-B224-58914F572A89}" type="parTrans" cxnId="{D8A17D16-1482-4240-AF99-0C3A2927C185}">
      <dgm:prSet/>
      <dgm:spPr/>
      <dgm:t>
        <a:bodyPr/>
        <a:lstStyle/>
        <a:p>
          <a:pPr>
            <a:lnSpc>
              <a:spcPts val="1200"/>
            </a:lnSpc>
            <a:spcAft>
              <a:spcPts val="0"/>
            </a:spcAft>
          </a:pPr>
          <a:endParaRPr lang="en-US" sz="1000" b="1" i="0">
            <a:solidFill>
              <a:schemeClr val="bg1"/>
            </a:solidFill>
            <a:latin typeface="Montserrat SemiBold" pitchFamily="2" charset="77"/>
            <a:cs typeface="Arial" panose="020B0604020202020204" pitchFamily="34" charset="0"/>
          </a:endParaRPr>
        </a:p>
      </dgm:t>
    </dgm:pt>
    <dgm:pt modelId="{721A8E3F-D2CE-4DAB-B561-45AD4DBC1914}" type="sibTrans" cxnId="{D8A17D16-1482-4240-AF99-0C3A2927C185}">
      <dgm:prSet custT="1"/>
      <dgm:spPr/>
      <dgm:t>
        <a:bodyPr/>
        <a:lstStyle/>
        <a:p>
          <a:pPr>
            <a:lnSpc>
              <a:spcPts val="1200"/>
            </a:lnSpc>
            <a:spcAft>
              <a:spcPts val="0"/>
            </a:spcAft>
          </a:pPr>
          <a:endParaRPr lang="en-US" sz="1000" b="1" i="0">
            <a:solidFill>
              <a:schemeClr val="bg1"/>
            </a:solidFill>
            <a:latin typeface="Montserrat SemiBold" pitchFamily="2" charset="77"/>
            <a:cs typeface="Arial" panose="020B0604020202020204" pitchFamily="34" charset="0"/>
          </a:endParaRPr>
        </a:p>
      </dgm:t>
    </dgm:pt>
    <dgm:pt modelId="{BE8D6E39-479B-4C44-86FF-9DFF7B8BEE93}">
      <dgm:prSet custT="1"/>
      <dgm:spPr>
        <a:ln>
          <a:noFill/>
        </a:ln>
      </dgm:spPr>
      <dgm:t>
        <a:bodyPr/>
        <a:lstStyle/>
        <a:p>
          <a:pPr>
            <a:lnSpc>
              <a:spcPts val="1200"/>
            </a:lnSpc>
            <a:spcAft>
              <a:spcPts val="0"/>
            </a:spcAft>
          </a:pPr>
          <a:r>
            <a:rPr lang="en-US" sz="1000" b="1" i="0" dirty="0">
              <a:solidFill>
                <a:schemeClr val="bg1"/>
              </a:solidFill>
              <a:latin typeface="Montserrat SemiBold" pitchFamily="2" charset="77"/>
              <a:cs typeface="Arial" panose="020B0604020202020204" pitchFamily="34" charset="0"/>
            </a:rPr>
            <a:t>Buyer agent</a:t>
          </a:r>
          <a:br>
            <a:rPr lang="en-US" sz="1000" b="1" i="0" dirty="0">
              <a:solidFill>
                <a:schemeClr val="bg1"/>
              </a:solidFill>
              <a:latin typeface="Montserrat SemiBold" pitchFamily="2" charset="77"/>
              <a:cs typeface="Arial" panose="020B0604020202020204" pitchFamily="34" charset="0"/>
            </a:rPr>
          </a:br>
          <a:r>
            <a:rPr lang="en-US" sz="1000" b="1" i="0" dirty="0">
              <a:solidFill>
                <a:schemeClr val="bg1"/>
              </a:solidFill>
              <a:latin typeface="Montserrat SemiBold" pitchFamily="2" charset="77"/>
              <a:cs typeface="Arial" panose="020B0604020202020204" pitchFamily="34" charset="0"/>
            </a:rPr>
            <a:t>must ask</a:t>
          </a:r>
          <a:br>
            <a:rPr lang="en-US" sz="1000" b="1" i="0" dirty="0">
              <a:solidFill>
                <a:schemeClr val="bg1"/>
              </a:solidFill>
              <a:latin typeface="Montserrat SemiBold" pitchFamily="2" charset="77"/>
              <a:cs typeface="Arial" panose="020B0604020202020204" pitchFamily="34" charset="0"/>
            </a:rPr>
          </a:br>
          <a:r>
            <a:rPr lang="en-US" sz="1000" b="1" i="0" dirty="0">
              <a:solidFill>
                <a:schemeClr val="bg1"/>
              </a:solidFill>
              <a:latin typeface="Montserrat SemiBold" pitchFamily="2" charset="77"/>
              <a:cs typeface="Arial" panose="020B0604020202020204" pitchFamily="34" charset="0"/>
            </a:rPr>
            <a:t>whether variable is an issue</a:t>
          </a:r>
        </a:p>
      </dgm:t>
    </dgm:pt>
    <dgm:pt modelId="{43DCB168-8B92-4F23-B7BD-22870B60BB20}" type="parTrans" cxnId="{4258B88D-6505-47C2-A461-0C25A66D4CC5}">
      <dgm:prSet/>
      <dgm:spPr/>
      <dgm:t>
        <a:bodyPr/>
        <a:lstStyle/>
        <a:p>
          <a:pPr>
            <a:lnSpc>
              <a:spcPts val="1200"/>
            </a:lnSpc>
            <a:spcAft>
              <a:spcPts val="0"/>
            </a:spcAft>
          </a:pPr>
          <a:endParaRPr lang="en-US" sz="1000" b="1" i="0">
            <a:solidFill>
              <a:schemeClr val="bg1"/>
            </a:solidFill>
            <a:latin typeface="Montserrat SemiBold" pitchFamily="2" charset="77"/>
            <a:cs typeface="Arial" panose="020B0604020202020204" pitchFamily="34" charset="0"/>
          </a:endParaRPr>
        </a:p>
      </dgm:t>
    </dgm:pt>
    <dgm:pt modelId="{D69C6D67-E934-4F7A-A0DF-1C47C9020076}" type="sibTrans" cxnId="{4258B88D-6505-47C2-A461-0C25A66D4CC5}">
      <dgm:prSet custT="1"/>
      <dgm:spPr/>
      <dgm:t>
        <a:bodyPr/>
        <a:lstStyle/>
        <a:p>
          <a:pPr>
            <a:lnSpc>
              <a:spcPts val="1200"/>
            </a:lnSpc>
            <a:spcAft>
              <a:spcPts val="0"/>
            </a:spcAft>
          </a:pPr>
          <a:endParaRPr lang="en-US" sz="1000" b="1" i="0">
            <a:solidFill>
              <a:schemeClr val="bg1"/>
            </a:solidFill>
            <a:latin typeface="Montserrat SemiBold" pitchFamily="2" charset="77"/>
            <a:cs typeface="Arial" panose="020B0604020202020204" pitchFamily="34" charset="0"/>
          </a:endParaRPr>
        </a:p>
      </dgm:t>
    </dgm:pt>
    <dgm:pt modelId="{CEF10325-90F3-419C-ACAF-C91617970D3C}">
      <dgm:prSet custT="1"/>
      <dgm:spPr>
        <a:ln>
          <a:noFill/>
        </a:ln>
      </dgm:spPr>
      <dgm:t>
        <a:bodyPr/>
        <a:lstStyle/>
        <a:p>
          <a:pPr>
            <a:lnSpc>
              <a:spcPts val="1200"/>
            </a:lnSpc>
            <a:spcAft>
              <a:spcPts val="0"/>
            </a:spcAft>
          </a:pPr>
          <a:r>
            <a:rPr lang="en-US" sz="1000" b="1" i="0" dirty="0">
              <a:solidFill>
                <a:schemeClr val="bg1"/>
              </a:solidFill>
              <a:latin typeface="Montserrat SemiBold" pitchFamily="2" charset="77"/>
              <a:cs typeface="Arial" panose="020B0604020202020204" pitchFamily="34" charset="0"/>
            </a:rPr>
            <a:t>Listing broker must disclose whether there</a:t>
          </a:r>
          <a:br>
            <a:rPr lang="en-US" sz="1000" b="1" i="0" dirty="0">
              <a:solidFill>
                <a:schemeClr val="bg1"/>
              </a:solidFill>
              <a:latin typeface="Montserrat SemiBold" pitchFamily="2" charset="77"/>
              <a:cs typeface="Arial" panose="020B0604020202020204" pitchFamily="34" charset="0"/>
            </a:rPr>
          </a:br>
          <a:r>
            <a:rPr lang="en-US" sz="1000" b="1" i="0" dirty="0">
              <a:solidFill>
                <a:schemeClr val="bg1"/>
              </a:solidFill>
              <a:latin typeface="Montserrat SemiBold" pitchFamily="2" charset="77"/>
              <a:cs typeface="Arial" panose="020B0604020202020204" pitchFamily="34" charset="0"/>
            </a:rPr>
            <a:t>is a differential</a:t>
          </a:r>
          <a:br>
            <a:rPr lang="en-US" sz="1000" b="1" i="0" dirty="0">
              <a:solidFill>
                <a:schemeClr val="bg1"/>
              </a:solidFill>
              <a:latin typeface="Montserrat SemiBold" pitchFamily="2" charset="77"/>
              <a:cs typeface="Arial" panose="020B0604020202020204" pitchFamily="34" charset="0"/>
            </a:rPr>
          </a:br>
          <a:r>
            <a:rPr lang="en-US" sz="1000" b="1" i="0" dirty="0">
              <a:solidFill>
                <a:schemeClr val="bg1"/>
              </a:solidFill>
              <a:latin typeface="Montserrat SemiBold" pitchFamily="2" charset="77"/>
              <a:cs typeface="Arial" panose="020B0604020202020204" pitchFamily="34" charset="0"/>
            </a:rPr>
            <a:t>if asked about</a:t>
          </a:r>
          <a:br>
            <a:rPr lang="en-US" sz="1000" b="1" i="0" dirty="0">
              <a:solidFill>
                <a:schemeClr val="bg1"/>
              </a:solidFill>
              <a:latin typeface="Montserrat SemiBold" pitchFamily="2" charset="77"/>
              <a:cs typeface="Arial" panose="020B0604020202020204" pitchFamily="34" charset="0"/>
            </a:rPr>
          </a:br>
          <a:r>
            <a:rPr lang="en-US" sz="1000" b="1" i="0" dirty="0">
              <a:solidFill>
                <a:schemeClr val="bg1"/>
              </a:solidFill>
              <a:latin typeface="Montserrat SemiBold" pitchFamily="2" charset="77"/>
              <a:cs typeface="Arial" panose="020B0604020202020204" pitchFamily="34" charset="0"/>
            </a:rPr>
            <a:t>it by coop broker</a:t>
          </a:r>
        </a:p>
      </dgm:t>
    </dgm:pt>
    <dgm:pt modelId="{F7B5F265-518F-4EC0-AC02-E792CFBF2E42}" type="parTrans" cxnId="{54A50D81-7141-4407-BDA5-5F6DFC18FB56}">
      <dgm:prSet/>
      <dgm:spPr/>
      <dgm:t>
        <a:bodyPr/>
        <a:lstStyle/>
        <a:p>
          <a:pPr>
            <a:lnSpc>
              <a:spcPts val="1200"/>
            </a:lnSpc>
            <a:spcAft>
              <a:spcPts val="0"/>
            </a:spcAft>
          </a:pPr>
          <a:endParaRPr lang="en-US" sz="1000" b="1" i="0">
            <a:solidFill>
              <a:schemeClr val="bg1"/>
            </a:solidFill>
            <a:latin typeface="Montserrat SemiBold" pitchFamily="2" charset="77"/>
            <a:cs typeface="Arial" panose="020B0604020202020204" pitchFamily="34" charset="0"/>
          </a:endParaRPr>
        </a:p>
      </dgm:t>
    </dgm:pt>
    <dgm:pt modelId="{DB41C334-BFD1-4345-83FD-A23CA74A5967}" type="sibTrans" cxnId="{54A50D81-7141-4407-BDA5-5F6DFC18FB56}">
      <dgm:prSet custT="1"/>
      <dgm:spPr/>
      <dgm:t>
        <a:bodyPr/>
        <a:lstStyle/>
        <a:p>
          <a:pPr>
            <a:lnSpc>
              <a:spcPts val="1200"/>
            </a:lnSpc>
            <a:spcAft>
              <a:spcPts val="0"/>
            </a:spcAft>
          </a:pPr>
          <a:endParaRPr lang="en-US" sz="1000" b="1" i="0">
            <a:solidFill>
              <a:schemeClr val="bg1"/>
            </a:solidFill>
            <a:latin typeface="Montserrat SemiBold" pitchFamily="2" charset="77"/>
            <a:cs typeface="Arial" panose="020B0604020202020204" pitchFamily="34" charset="0"/>
          </a:endParaRPr>
        </a:p>
      </dgm:t>
    </dgm:pt>
    <dgm:pt modelId="{B77AA53F-046F-45DE-8E22-9B6222715E32}">
      <dgm:prSet custT="1"/>
      <dgm:spPr>
        <a:solidFill>
          <a:schemeClr val="bg1">
            <a:lumMod val="50000"/>
          </a:schemeClr>
        </a:solidFill>
        <a:ln>
          <a:noFill/>
        </a:ln>
      </dgm:spPr>
      <dgm:t>
        <a:bodyPr/>
        <a:lstStyle/>
        <a:p>
          <a:pPr>
            <a:lnSpc>
              <a:spcPts val="1200"/>
            </a:lnSpc>
            <a:spcAft>
              <a:spcPts val="0"/>
            </a:spcAft>
          </a:pPr>
          <a:r>
            <a:rPr lang="en-US" sz="1000" b="1" i="0" dirty="0">
              <a:solidFill>
                <a:schemeClr val="bg1"/>
              </a:solidFill>
              <a:latin typeface="Montserrat SemiBold" pitchFamily="2" charset="77"/>
              <a:cs typeface="Arial" panose="020B0604020202020204" pitchFamily="34" charset="0"/>
            </a:rPr>
            <a:t>Buyer broker must disclose such information to their client before they make an offer to purchase or lease</a:t>
          </a:r>
        </a:p>
      </dgm:t>
    </dgm:pt>
    <dgm:pt modelId="{91F627A4-D9E2-4846-B4EA-52E5A752D4F8}" type="parTrans" cxnId="{317B107A-B40A-4818-80EE-088007D904B8}">
      <dgm:prSet/>
      <dgm:spPr/>
      <dgm:t>
        <a:bodyPr/>
        <a:lstStyle/>
        <a:p>
          <a:pPr>
            <a:lnSpc>
              <a:spcPts val="1200"/>
            </a:lnSpc>
            <a:spcAft>
              <a:spcPts val="0"/>
            </a:spcAft>
          </a:pPr>
          <a:endParaRPr lang="en-US" sz="1000" b="1" i="0">
            <a:solidFill>
              <a:schemeClr val="bg1"/>
            </a:solidFill>
            <a:latin typeface="Montserrat SemiBold" pitchFamily="2" charset="77"/>
            <a:cs typeface="Arial" panose="020B0604020202020204" pitchFamily="34" charset="0"/>
          </a:endParaRPr>
        </a:p>
      </dgm:t>
    </dgm:pt>
    <dgm:pt modelId="{578717AE-8555-4D0C-BCAF-364C88C7566C}" type="sibTrans" cxnId="{317B107A-B40A-4818-80EE-088007D904B8}">
      <dgm:prSet/>
      <dgm:spPr/>
      <dgm:t>
        <a:bodyPr/>
        <a:lstStyle/>
        <a:p>
          <a:pPr>
            <a:lnSpc>
              <a:spcPts val="1200"/>
            </a:lnSpc>
            <a:spcAft>
              <a:spcPts val="0"/>
            </a:spcAft>
          </a:pPr>
          <a:endParaRPr lang="en-US" sz="1000" b="1" i="0">
            <a:solidFill>
              <a:schemeClr val="bg1"/>
            </a:solidFill>
            <a:latin typeface="Montserrat SemiBold" pitchFamily="2" charset="77"/>
            <a:cs typeface="Arial" panose="020B0604020202020204" pitchFamily="34" charset="0"/>
          </a:endParaRPr>
        </a:p>
      </dgm:t>
    </dgm:pt>
    <dgm:pt modelId="{F3861CE7-94CB-644B-8D8B-1CF170138602}" type="pres">
      <dgm:prSet presAssocID="{30DD72B0-CF62-488A-9E93-327E1F86A9D7}" presName="Name0" presStyleCnt="0">
        <dgm:presLayoutVars>
          <dgm:dir/>
          <dgm:animLvl val="lvl"/>
          <dgm:resizeHandles val="exact"/>
        </dgm:presLayoutVars>
      </dgm:prSet>
      <dgm:spPr/>
      <dgm:t>
        <a:bodyPr/>
        <a:lstStyle/>
        <a:p>
          <a:endParaRPr lang="en-US"/>
        </a:p>
      </dgm:t>
    </dgm:pt>
    <dgm:pt modelId="{4AA025D7-A14D-8B4D-842B-A2AF398C6D47}" type="pres">
      <dgm:prSet presAssocID="{8FD9DB81-1023-4A28-B2AF-F89BB947463E}" presName="parTxOnly" presStyleLbl="node1" presStyleIdx="0" presStyleCnt="5" custScaleX="110876" custScaleY="130644">
        <dgm:presLayoutVars>
          <dgm:chMax val="0"/>
          <dgm:chPref val="0"/>
          <dgm:bulletEnabled val="1"/>
        </dgm:presLayoutVars>
      </dgm:prSet>
      <dgm:spPr/>
      <dgm:t>
        <a:bodyPr/>
        <a:lstStyle/>
        <a:p>
          <a:endParaRPr lang="en-US"/>
        </a:p>
      </dgm:t>
    </dgm:pt>
    <dgm:pt modelId="{5D388049-D1B4-EF48-B32A-704F1AD25AB1}" type="pres">
      <dgm:prSet presAssocID="{66041EA8-8230-4B27-9FD1-BB5FFAA5E503}" presName="parTxOnlySpace" presStyleCnt="0"/>
      <dgm:spPr/>
    </dgm:pt>
    <dgm:pt modelId="{142DFCDD-CFFE-AD46-B5BF-76AF95BCF9D6}" type="pres">
      <dgm:prSet presAssocID="{23B9E921-54A1-443B-B17D-D31688E1A89C}" presName="parTxOnly" presStyleLbl="node1" presStyleIdx="1" presStyleCnt="5" custScaleX="110456" custScaleY="130644">
        <dgm:presLayoutVars>
          <dgm:chMax val="0"/>
          <dgm:chPref val="0"/>
          <dgm:bulletEnabled val="1"/>
        </dgm:presLayoutVars>
      </dgm:prSet>
      <dgm:spPr/>
      <dgm:t>
        <a:bodyPr/>
        <a:lstStyle/>
        <a:p>
          <a:endParaRPr lang="en-US"/>
        </a:p>
      </dgm:t>
    </dgm:pt>
    <dgm:pt modelId="{2200D976-7100-C94F-8162-D77284CDAB3A}" type="pres">
      <dgm:prSet presAssocID="{721A8E3F-D2CE-4DAB-B561-45AD4DBC1914}" presName="parTxOnlySpace" presStyleCnt="0"/>
      <dgm:spPr/>
    </dgm:pt>
    <dgm:pt modelId="{7A837E3D-0E33-6041-9126-F168861B2D46}" type="pres">
      <dgm:prSet presAssocID="{BE8D6E39-479B-4C44-86FF-9DFF7B8BEE93}" presName="parTxOnly" presStyleLbl="node1" presStyleIdx="2" presStyleCnt="5" custScaleX="109487" custScaleY="130644">
        <dgm:presLayoutVars>
          <dgm:chMax val="0"/>
          <dgm:chPref val="0"/>
          <dgm:bulletEnabled val="1"/>
        </dgm:presLayoutVars>
      </dgm:prSet>
      <dgm:spPr/>
      <dgm:t>
        <a:bodyPr/>
        <a:lstStyle/>
        <a:p>
          <a:endParaRPr lang="en-US"/>
        </a:p>
      </dgm:t>
    </dgm:pt>
    <dgm:pt modelId="{6D7871BF-DCD5-7F46-8DD0-04CDB95605C3}" type="pres">
      <dgm:prSet presAssocID="{D69C6D67-E934-4F7A-A0DF-1C47C9020076}" presName="parTxOnlySpace" presStyleCnt="0"/>
      <dgm:spPr/>
    </dgm:pt>
    <dgm:pt modelId="{D34F0C65-4E86-724B-94CE-7FC86013D3DE}" type="pres">
      <dgm:prSet presAssocID="{CEF10325-90F3-419C-ACAF-C91617970D3C}" presName="parTxOnly" presStyleLbl="node1" presStyleIdx="3" presStyleCnt="5" custScaleX="109213" custScaleY="130644">
        <dgm:presLayoutVars>
          <dgm:chMax val="0"/>
          <dgm:chPref val="0"/>
          <dgm:bulletEnabled val="1"/>
        </dgm:presLayoutVars>
      </dgm:prSet>
      <dgm:spPr/>
      <dgm:t>
        <a:bodyPr/>
        <a:lstStyle/>
        <a:p>
          <a:endParaRPr lang="en-US"/>
        </a:p>
      </dgm:t>
    </dgm:pt>
    <dgm:pt modelId="{2C53CC78-BAFD-154C-B5F2-4A879E9D86CB}" type="pres">
      <dgm:prSet presAssocID="{DB41C334-BFD1-4345-83FD-A23CA74A5967}" presName="parTxOnlySpace" presStyleCnt="0"/>
      <dgm:spPr/>
    </dgm:pt>
    <dgm:pt modelId="{50120552-88A7-A949-9CCB-18DD0AE9F3EE}" type="pres">
      <dgm:prSet presAssocID="{B77AA53F-046F-45DE-8E22-9B6222715E32}" presName="parTxOnly" presStyleLbl="node1" presStyleIdx="4" presStyleCnt="5" custScaleX="108535" custScaleY="130644">
        <dgm:presLayoutVars>
          <dgm:chMax val="0"/>
          <dgm:chPref val="0"/>
          <dgm:bulletEnabled val="1"/>
        </dgm:presLayoutVars>
      </dgm:prSet>
      <dgm:spPr/>
      <dgm:t>
        <a:bodyPr/>
        <a:lstStyle/>
        <a:p>
          <a:endParaRPr lang="en-US"/>
        </a:p>
      </dgm:t>
    </dgm:pt>
  </dgm:ptLst>
  <dgm:cxnLst>
    <dgm:cxn modelId="{54A50D81-7141-4407-BDA5-5F6DFC18FB56}" srcId="{30DD72B0-CF62-488A-9E93-327E1F86A9D7}" destId="{CEF10325-90F3-419C-ACAF-C91617970D3C}" srcOrd="3" destOrd="0" parTransId="{F7B5F265-518F-4EC0-AC02-E792CFBF2E42}" sibTransId="{DB41C334-BFD1-4345-83FD-A23CA74A5967}"/>
    <dgm:cxn modelId="{7F78EE99-E85D-A045-9AA6-6EA402DECD1B}" type="presOf" srcId="{CEF10325-90F3-419C-ACAF-C91617970D3C}" destId="{D34F0C65-4E86-724B-94CE-7FC86013D3DE}" srcOrd="0" destOrd="0" presId="urn:microsoft.com/office/officeart/2005/8/layout/chevron1"/>
    <dgm:cxn modelId="{4258B88D-6505-47C2-A461-0C25A66D4CC5}" srcId="{30DD72B0-CF62-488A-9E93-327E1F86A9D7}" destId="{BE8D6E39-479B-4C44-86FF-9DFF7B8BEE93}" srcOrd="2" destOrd="0" parTransId="{43DCB168-8B92-4F23-B7BD-22870B60BB20}" sibTransId="{D69C6D67-E934-4F7A-A0DF-1C47C9020076}"/>
    <dgm:cxn modelId="{05BC95D2-75B5-A946-B3E1-7672BA29C3D3}" type="presOf" srcId="{B77AA53F-046F-45DE-8E22-9B6222715E32}" destId="{50120552-88A7-A949-9CCB-18DD0AE9F3EE}" srcOrd="0" destOrd="0" presId="urn:microsoft.com/office/officeart/2005/8/layout/chevron1"/>
    <dgm:cxn modelId="{C2C38C49-C0CE-D24C-87A9-FAE449F26B75}" type="presOf" srcId="{23B9E921-54A1-443B-B17D-D31688E1A89C}" destId="{142DFCDD-CFFE-AD46-B5BF-76AF95BCF9D6}" srcOrd="0" destOrd="0" presId="urn:microsoft.com/office/officeart/2005/8/layout/chevron1"/>
    <dgm:cxn modelId="{D8A17D16-1482-4240-AF99-0C3A2927C185}" srcId="{30DD72B0-CF62-488A-9E93-327E1F86A9D7}" destId="{23B9E921-54A1-443B-B17D-D31688E1A89C}" srcOrd="1" destOrd="0" parTransId="{5207151D-DFEB-4923-B224-58914F572A89}" sibTransId="{721A8E3F-D2CE-4DAB-B561-45AD4DBC1914}"/>
    <dgm:cxn modelId="{648696B4-B4F5-4B4E-9E51-9D2F7D616086}" type="presOf" srcId="{BE8D6E39-479B-4C44-86FF-9DFF7B8BEE93}" destId="{7A837E3D-0E33-6041-9126-F168861B2D46}" srcOrd="0" destOrd="0" presId="urn:microsoft.com/office/officeart/2005/8/layout/chevron1"/>
    <dgm:cxn modelId="{EC0C746A-4F95-42B6-AB4A-F43C343D94F2}" srcId="{30DD72B0-CF62-488A-9E93-327E1F86A9D7}" destId="{8FD9DB81-1023-4A28-B2AF-F89BB947463E}" srcOrd="0" destOrd="0" parTransId="{8A24C32B-E909-4E6A-B34D-A3CA3E0571D9}" sibTransId="{66041EA8-8230-4B27-9FD1-BB5FFAA5E503}"/>
    <dgm:cxn modelId="{317B107A-B40A-4818-80EE-088007D904B8}" srcId="{30DD72B0-CF62-488A-9E93-327E1F86A9D7}" destId="{B77AA53F-046F-45DE-8E22-9B6222715E32}" srcOrd="4" destOrd="0" parTransId="{91F627A4-D9E2-4846-B4EA-52E5A752D4F8}" sibTransId="{578717AE-8555-4D0C-BCAF-364C88C7566C}"/>
    <dgm:cxn modelId="{F671676D-F801-EE4F-B5C9-E2D96858ABC2}" type="presOf" srcId="{8FD9DB81-1023-4A28-B2AF-F89BB947463E}" destId="{4AA025D7-A14D-8B4D-842B-A2AF398C6D47}" srcOrd="0" destOrd="0" presId="urn:microsoft.com/office/officeart/2005/8/layout/chevron1"/>
    <dgm:cxn modelId="{18C8453B-7AD7-BD43-B9D6-19BC470A08B9}" type="presOf" srcId="{30DD72B0-CF62-488A-9E93-327E1F86A9D7}" destId="{F3861CE7-94CB-644B-8D8B-1CF170138602}" srcOrd="0" destOrd="0" presId="urn:microsoft.com/office/officeart/2005/8/layout/chevron1"/>
    <dgm:cxn modelId="{31D3EE85-E61F-5646-B495-469C4E1B1902}" type="presParOf" srcId="{F3861CE7-94CB-644B-8D8B-1CF170138602}" destId="{4AA025D7-A14D-8B4D-842B-A2AF398C6D47}" srcOrd="0" destOrd="0" presId="urn:microsoft.com/office/officeart/2005/8/layout/chevron1"/>
    <dgm:cxn modelId="{2AD36DD4-1726-EA45-B95E-AFF926048F86}" type="presParOf" srcId="{F3861CE7-94CB-644B-8D8B-1CF170138602}" destId="{5D388049-D1B4-EF48-B32A-704F1AD25AB1}" srcOrd="1" destOrd="0" presId="urn:microsoft.com/office/officeart/2005/8/layout/chevron1"/>
    <dgm:cxn modelId="{F16CE8FF-FB36-294D-9BAF-B3390B64394A}" type="presParOf" srcId="{F3861CE7-94CB-644B-8D8B-1CF170138602}" destId="{142DFCDD-CFFE-AD46-B5BF-76AF95BCF9D6}" srcOrd="2" destOrd="0" presId="urn:microsoft.com/office/officeart/2005/8/layout/chevron1"/>
    <dgm:cxn modelId="{7D970759-1DB9-3F45-8593-3D0CD377DD7D}" type="presParOf" srcId="{F3861CE7-94CB-644B-8D8B-1CF170138602}" destId="{2200D976-7100-C94F-8162-D77284CDAB3A}" srcOrd="3" destOrd="0" presId="urn:microsoft.com/office/officeart/2005/8/layout/chevron1"/>
    <dgm:cxn modelId="{F3D0A831-6E04-4A4E-8987-F9BDB901AA93}" type="presParOf" srcId="{F3861CE7-94CB-644B-8D8B-1CF170138602}" destId="{7A837E3D-0E33-6041-9126-F168861B2D46}" srcOrd="4" destOrd="0" presId="urn:microsoft.com/office/officeart/2005/8/layout/chevron1"/>
    <dgm:cxn modelId="{11C72FEA-C0CB-4A40-9A2F-A9B7E8E8D0ED}" type="presParOf" srcId="{F3861CE7-94CB-644B-8D8B-1CF170138602}" destId="{6D7871BF-DCD5-7F46-8DD0-04CDB95605C3}" srcOrd="5" destOrd="0" presId="urn:microsoft.com/office/officeart/2005/8/layout/chevron1"/>
    <dgm:cxn modelId="{5730C5DF-A97F-A547-9FF2-80B26D67853C}" type="presParOf" srcId="{F3861CE7-94CB-644B-8D8B-1CF170138602}" destId="{D34F0C65-4E86-724B-94CE-7FC86013D3DE}" srcOrd="6" destOrd="0" presId="urn:microsoft.com/office/officeart/2005/8/layout/chevron1"/>
    <dgm:cxn modelId="{DDC239B1-26C6-804C-8701-50519090AD62}" type="presParOf" srcId="{F3861CE7-94CB-644B-8D8B-1CF170138602}" destId="{2C53CC78-BAFD-154C-B5F2-4A879E9D86CB}" srcOrd="7" destOrd="0" presId="urn:microsoft.com/office/officeart/2005/8/layout/chevron1"/>
    <dgm:cxn modelId="{FEF8B3C3-0F89-3D42-952D-1BC9647F07C4}" type="presParOf" srcId="{F3861CE7-94CB-644B-8D8B-1CF170138602}" destId="{50120552-88A7-A949-9CCB-18DD0AE9F3E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0DD72B0-CF62-488A-9E93-327E1F86A9D7}" type="doc">
      <dgm:prSet loTypeId="urn:microsoft.com/office/officeart/2005/8/layout/chevron1" loCatId="list" qsTypeId="urn:microsoft.com/office/officeart/2005/8/quickstyle/simple1" qsCatId="simple" csTypeId="urn:microsoft.com/office/officeart/2005/8/colors/colorful1" csCatId="colorful" phldr="1"/>
      <dgm:spPr/>
      <dgm:t>
        <a:bodyPr/>
        <a:lstStyle/>
        <a:p>
          <a:endParaRPr lang="en-US"/>
        </a:p>
      </dgm:t>
    </dgm:pt>
    <dgm:pt modelId="{8FD9DB81-1023-4A28-B2AF-F89BB947463E}">
      <dgm:prSet custT="1"/>
      <dgm:spPr>
        <a:solidFill>
          <a:schemeClr val="accent1"/>
        </a:solidFill>
        <a:ln>
          <a:noFill/>
        </a:ln>
      </dgm:spPr>
      <dgm:t>
        <a:bodyPr lIns="182880" tIns="0" rIns="0" bIns="0"/>
        <a:lstStyle/>
        <a:p>
          <a:pPr>
            <a:lnSpc>
              <a:spcPts val="1400"/>
            </a:lnSpc>
            <a:spcAft>
              <a:spcPts val="0"/>
            </a:spcAft>
          </a:pPr>
          <a:r>
            <a:rPr lang="en-US" sz="1400" b="1" dirty="0">
              <a:latin typeface="Montserrat SemiBold" pitchFamily="2" charset="77"/>
              <a:cs typeface="Arial" panose="020B0604020202020204" pitchFamily="34" charset="0"/>
            </a:rPr>
            <a:t>Preparation reduces stress and avoids problems</a:t>
          </a:r>
          <a:endParaRPr lang="en-US" sz="1400" b="0" i="0" dirty="0">
            <a:solidFill>
              <a:schemeClr val="bg1"/>
            </a:solidFill>
            <a:latin typeface="Montserrat" pitchFamily="2" charset="77"/>
            <a:cs typeface="Arial" panose="020B0604020202020204" pitchFamily="34" charset="0"/>
          </a:endParaRPr>
        </a:p>
      </dgm:t>
    </dgm:pt>
    <dgm:pt modelId="{8A24C32B-E909-4E6A-B34D-A3CA3E0571D9}" type="parTrans" cxnId="{EC0C746A-4F95-42B6-AB4A-F43C343D94F2}">
      <dgm:prSet/>
      <dgm:spPr/>
      <dgm:t>
        <a:bodyPr/>
        <a:lstStyle/>
        <a:p>
          <a:pPr>
            <a:lnSpc>
              <a:spcPts val="1400"/>
            </a:lnSpc>
            <a:spcAft>
              <a:spcPts val="0"/>
            </a:spcAft>
          </a:pPr>
          <a:endParaRPr lang="en-US" sz="1200">
            <a:solidFill>
              <a:schemeClr val="tx1"/>
            </a:solidFill>
            <a:latin typeface="Arial" panose="020B0604020202020204" pitchFamily="34" charset="0"/>
            <a:cs typeface="Arial" panose="020B0604020202020204" pitchFamily="34" charset="0"/>
          </a:endParaRPr>
        </a:p>
      </dgm:t>
    </dgm:pt>
    <dgm:pt modelId="{66041EA8-8230-4B27-9FD1-BB5FFAA5E503}" type="sibTrans" cxnId="{EC0C746A-4F95-42B6-AB4A-F43C343D94F2}">
      <dgm:prSet custT="1"/>
      <dgm:spPr/>
      <dgm:t>
        <a:bodyPr/>
        <a:lstStyle/>
        <a:p>
          <a:pPr>
            <a:lnSpc>
              <a:spcPts val="1400"/>
            </a:lnSpc>
            <a:spcAft>
              <a:spcPts val="0"/>
            </a:spcAft>
          </a:pPr>
          <a:endParaRPr lang="en-US" sz="1200">
            <a:solidFill>
              <a:schemeClr val="tx1"/>
            </a:solidFill>
            <a:latin typeface="Arial" panose="020B0604020202020204" pitchFamily="34" charset="0"/>
            <a:cs typeface="Arial" panose="020B0604020202020204" pitchFamily="34" charset="0"/>
          </a:endParaRPr>
        </a:p>
      </dgm:t>
    </dgm:pt>
    <dgm:pt modelId="{23B9E921-54A1-443B-B17D-D31688E1A89C}">
      <dgm:prSet custT="1"/>
      <dgm:spPr>
        <a:ln>
          <a:noFill/>
        </a:ln>
      </dgm:spPr>
      <dgm:t>
        <a:bodyPr lIns="182880" tIns="0" rIns="0" bIns="0"/>
        <a:lstStyle/>
        <a:p>
          <a:pPr>
            <a:lnSpc>
              <a:spcPts val="1400"/>
            </a:lnSpc>
            <a:spcAft>
              <a:spcPts val="0"/>
            </a:spcAft>
          </a:pPr>
          <a:r>
            <a:rPr lang="en-US" sz="1400" b="1" dirty="0">
              <a:latin typeface="Montserrat SemiBold" pitchFamily="2" charset="77"/>
              <a:cs typeface="Arial" panose="020B0604020202020204" pitchFamily="34" charset="0"/>
            </a:rPr>
            <a:t>Take more time with first-time buyers</a:t>
          </a:r>
          <a:endParaRPr lang="en-US" sz="1400" b="0" i="0" dirty="0">
            <a:solidFill>
              <a:schemeClr val="bg1"/>
            </a:solidFill>
            <a:latin typeface="Montserrat" pitchFamily="2" charset="77"/>
            <a:cs typeface="Arial" panose="020B0604020202020204" pitchFamily="34" charset="0"/>
          </a:endParaRPr>
        </a:p>
      </dgm:t>
    </dgm:pt>
    <dgm:pt modelId="{5207151D-DFEB-4923-B224-58914F572A89}" type="parTrans" cxnId="{D8A17D16-1482-4240-AF99-0C3A2927C185}">
      <dgm:prSet/>
      <dgm:spPr/>
      <dgm:t>
        <a:bodyPr/>
        <a:lstStyle/>
        <a:p>
          <a:pPr>
            <a:lnSpc>
              <a:spcPts val="1400"/>
            </a:lnSpc>
            <a:spcAft>
              <a:spcPts val="0"/>
            </a:spcAft>
          </a:pPr>
          <a:endParaRPr lang="en-US" sz="1200">
            <a:solidFill>
              <a:schemeClr val="tx1"/>
            </a:solidFill>
            <a:latin typeface="Arial" panose="020B0604020202020204" pitchFamily="34" charset="0"/>
            <a:cs typeface="Arial" panose="020B0604020202020204" pitchFamily="34" charset="0"/>
          </a:endParaRPr>
        </a:p>
      </dgm:t>
    </dgm:pt>
    <dgm:pt modelId="{721A8E3F-D2CE-4DAB-B561-45AD4DBC1914}" type="sibTrans" cxnId="{D8A17D16-1482-4240-AF99-0C3A2927C185}">
      <dgm:prSet custT="1"/>
      <dgm:spPr/>
      <dgm:t>
        <a:bodyPr/>
        <a:lstStyle/>
        <a:p>
          <a:pPr>
            <a:lnSpc>
              <a:spcPts val="1400"/>
            </a:lnSpc>
            <a:spcAft>
              <a:spcPts val="0"/>
            </a:spcAft>
          </a:pPr>
          <a:endParaRPr lang="en-US" sz="1200">
            <a:solidFill>
              <a:schemeClr val="tx1"/>
            </a:solidFill>
            <a:latin typeface="Arial" panose="020B0604020202020204" pitchFamily="34" charset="0"/>
            <a:cs typeface="Arial" panose="020B0604020202020204" pitchFamily="34" charset="0"/>
          </a:endParaRPr>
        </a:p>
      </dgm:t>
    </dgm:pt>
    <dgm:pt modelId="{BE8D6E39-479B-4C44-86FF-9DFF7B8BEE93}">
      <dgm:prSet custT="1"/>
      <dgm:spPr>
        <a:ln>
          <a:noFill/>
        </a:ln>
      </dgm:spPr>
      <dgm:t>
        <a:bodyPr lIns="182880" tIns="0" rIns="0" bIns="0"/>
        <a:lstStyle/>
        <a:p>
          <a:pPr>
            <a:lnSpc>
              <a:spcPts val="1400"/>
            </a:lnSpc>
            <a:spcAft>
              <a:spcPts val="0"/>
            </a:spcAft>
          </a:pPr>
          <a:r>
            <a:rPr lang="en-US" sz="1400" b="1" dirty="0">
              <a:latin typeface="Montserrat SemiBold" pitchFamily="2" charset="77"/>
              <a:cs typeface="Arial" panose="020B0604020202020204" pitchFamily="34" charset="0"/>
            </a:rPr>
            <a:t>Advise client on who will attend, what to expect, etc.</a:t>
          </a:r>
          <a:endParaRPr lang="en-US" sz="1400" b="0" i="0" dirty="0">
            <a:solidFill>
              <a:schemeClr val="bg1"/>
            </a:solidFill>
            <a:latin typeface="Montserrat" pitchFamily="2" charset="77"/>
            <a:cs typeface="Arial" panose="020B0604020202020204" pitchFamily="34" charset="0"/>
          </a:endParaRPr>
        </a:p>
      </dgm:t>
    </dgm:pt>
    <dgm:pt modelId="{43DCB168-8B92-4F23-B7BD-22870B60BB20}" type="parTrans" cxnId="{4258B88D-6505-47C2-A461-0C25A66D4CC5}">
      <dgm:prSet/>
      <dgm:spPr/>
      <dgm:t>
        <a:bodyPr/>
        <a:lstStyle/>
        <a:p>
          <a:pPr>
            <a:lnSpc>
              <a:spcPts val="1400"/>
            </a:lnSpc>
            <a:spcAft>
              <a:spcPts val="0"/>
            </a:spcAft>
          </a:pPr>
          <a:endParaRPr lang="en-US" sz="1200">
            <a:solidFill>
              <a:schemeClr val="tx1"/>
            </a:solidFill>
            <a:latin typeface="Arial" panose="020B0604020202020204" pitchFamily="34" charset="0"/>
            <a:cs typeface="Arial" panose="020B0604020202020204" pitchFamily="34" charset="0"/>
          </a:endParaRPr>
        </a:p>
      </dgm:t>
    </dgm:pt>
    <dgm:pt modelId="{D69C6D67-E934-4F7A-A0DF-1C47C9020076}" type="sibTrans" cxnId="{4258B88D-6505-47C2-A461-0C25A66D4CC5}">
      <dgm:prSet custT="1"/>
      <dgm:spPr/>
      <dgm:t>
        <a:bodyPr/>
        <a:lstStyle/>
        <a:p>
          <a:pPr>
            <a:lnSpc>
              <a:spcPts val="1400"/>
            </a:lnSpc>
            <a:spcAft>
              <a:spcPts val="0"/>
            </a:spcAft>
          </a:pPr>
          <a:endParaRPr lang="en-US" sz="1200">
            <a:solidFill>
              <a:schemeClr val="tx1"/>
            </a:solidFill>
            <a:latin typeface="Arial" panose="020B0604020202020204" pitchFamily="34" charset="0"/>
            <a:cs typeface="Arial" panose="020B0604020202020204" pitchFamily="34" charset="0"/>
          </a:endParaRPr>
        </a:p>
      </dgm:t>
    </dgm:pt>
    <dgm:pt modelId="{CEF10325-90F3-419C-ACAF-C91617970D3C}">
      <dgm:prSet custT="1"/>
      <dgm:spPr>
        <a:ln>
          <a:noFill/>
        </a:ln>
      </dgm:spPr>
      <dgm:t>
        <a:bodyPr lIns="182880" tIns="0" rIns="0" bIns="0"/>
        <a:lstStyle/>
        <a:p>
          <a:pPr>
            <a:lnSpc>
              <a:spcPts val="1400"/>
            </a:lnSpc>
            <a:spcAft>
              <a:spcPts val="0"/>
            </a:spcAft>
          </a:pPr>
          <a:r>
            <a:rPr lang="en-US" sz="1400" b="1" dirty="0">
              <a:latin typeface="Montserrat SemiBold" pitchFamily="2" charset="77"/>
              <a:cs typeface="Arial" panose="020B0604020202020204" pitchFamily="34" charset="0"/>
            </a:rPr>
            <a:t>Closing processes vary – out of state buyers may be used to a different process </a:t>
          </a:r>
          <a:endParaRPr lang="en-US" sz="1400" b="0" i="0" dirty="0">
            <a:solidFill>
              <a:schemeClr val="bg1"/>
            </a:solidFill>
            <a:latin typeface="Montserrat" pitchFamily="2" charset="77"/>
            <a:cs typeface="Arial" panose="020B0604020202020204" pitchFamily="34" charset="0"/>
          </a:endParaRPr>
        </a:p>
      </dgm:t>
    </dgm:pt>
    <dgm:pt modelId="{F7B5F265-518F-4EC0-AC02-E792CFBF2E42}" type="parTrans" cxnId="{54A50D81-7141-4407-BDA5-5F6DFC18FB56}">
      <dgm:prSet/>
      <dgm:spPr/>
      <dgm:t>
        <a:bodyPr/>
        <a:lstStyle/>
        <a:p>
          <a:pPr>
            <a:lnSpc>
              <a:spcPts val="1400"/>
            </a:lnSpc>
            <a:spcAft>
              <a:spcPts val="0"/>
            </a:spcAft>
          </a:pPr>
          <a:endParaRPr lang="en-US" sz="1200">
            <a:solidFill>
              <a:schemeClr val="tx1"/>
            </a:solidFill>
            <a:latin typeface="Arial" panose="020B0604020202020204" pitchFamily="34" charset="0"/>
            <a:cs typeface="Arial" panose="020B0604020202020204" pitchFamily="34" charset="0"/>
          </a:endParaRPr>
        </a:p>
      </dgm:t>
    </dgm:pt>
    <dgm:pt modelId="{DB41C334-BFD1-4345-83FD-A23CA74A5967}" type="sibTrans" cxnId="{54A50D81-7141-4407-BDA5-5F6DFC18FB56}">
      <dgm:prSet custT="1"/>
      <dgm:spPr/>
      <dgm:t>
        <a:bodyPr/>
        <a:lstStyle/>
        <a:p>
          <a:pPr>
            <a:lnSpc>
              <a:spcPts val="1400"/>
            </a:lnSpc>
            <a:spcAft>
              <a:spcPts val="0"/>
            </a:spcAft>
          </a:pPr>
          <a:endParaRPr lang="en-US" sz="1200">
            <a:solidFill>
              <a:schemeClr val="tx1"/>
            </a:solidFill>
            <a:latin typeface="Arial" panose="020B0604020202020204" pitchFamily="34" charset="0"/>
            <a:cs typeface="Arial" panose="020B0604020202020204" pitchFamily="34" charset="0"/>
          </a:endParaRPr>
        </a:p>
      </dgm:t>
    </dgm:pt>
    <dgm:pt modelId="{F3861CE7-94CB-644B-8D8B-1CF170138602}" type="pres">
      <dgm:prSet presAssocID="{30DD72B0-CF62-488A-9E93-327E1F86A9D7}" presName="Name0" presStyleCnt="0">
        <dgm:presLayoutVars>
          <dgm:dir/>
          <dgm:animLvl val="lvl"/>
          <dgm:resizeHandles val="exact"/>
        </dgm:presLayoutVars>
      </dgm:prSet>
      <dgm:spPr/>
      <dgm:t>
        <a:bodyPr/>
        <a:lstStyle/>
        <a:p>
          <a:endParaRPr lang="en-US"/>
        </a:p>
      </dgm:t>
    </dgm:pt>
    <dgm:pt modelId="{4AA025D7-A14D-8B4D-842B-A2AF398C6D47}" type="pres">
      <dgm:prSet presAssocID="{8FD9DB81-1023-4A28-B2AF-F89BB947463E}" presName="parTxOnly" presStyleLbl="node1" presStyleIdx="0" presStyleCnt="4" custScaleX="110876" custScaleY="130644">
        <dgm:presLayoutVars>
          <dgm:chMax val="0"/>
          <dgm:chPref val="0"/>
          <dgm:bulletEnabled val="1"/>
        </dgm:presLayoutVars>
      </dgm:prSet>
      <dgm:spPr/>
      <dgm:t>
        <a:bodyPr/>
        <a:lstStyle/>
        <a:p>
          <a:endParaRPr lang="en-US"/>
        </a:p>
      </dgm:t>
    </dgm:pt>
    <dgm:pt modelId="{5D388049-D1B4-EF48-B32A-704F1AD25AB1}" type="pres">
      <dgm:prSet presAssocID="{66041EA8-8230-4B27-9FD1-BB5FFAA5E503}" presName="parTxOnlySpace" presStyleCnt="0"/>
      <dgm:spPr/>
    </dgm:pt>
    <dgm:pt modelId="{142DFCDD-CFFE-AD46-B5BF-76AF95BCF9D6}" type="pres">
      <dgm:prSet presAssocID="{23B9E921-54A1-443B-B17D-D31688E1A89C}" presName="parTxOnly" presStyleLbl="node1" presStyleIdx="1" presStyleCnt="4" custScaleX="110456" custScaleY="130644">
        <dgm:presLayoutVars>
          <dgm:chMax val="0"/>
          <dgm:chPref val="0"/>
          <dgm:bulletEnabled val="1"/>
        </dgm:presLayoutVars>
      </dgm:prSet>
      <dgm:spPr/>
      <dgm:t>
        <a:bodyPr/>
        <a:lstStyle/>
        <a:p>
          <a:endParaRPr lang="en-US"/>
        </a:p>
      </dgm:t>
    </dgm:pt>
    <dgm:pt modelId="{2200D976-7100-C94F-8162-D77284CDAB3A}" type="pres">
      <dgm:prSet presAssocID="{721A8E3F-D2CE-4DAB-B561-45AD4DBC1914}" presName="parTxOnlySpace" presStyleCnt="0"/>
      <dgm:spPr/>
    </dgm:pt>
    <dgm:pt modelId="{7A837E3D-0E33-6041-9126-F168861B2D46}" type="pres">
      <dgm:prSet presAssocID="{BE8D6E39-479B-4C44-86FF-9DFF7B8BEE93}" presName="parTxOnly" presStyleLbl="node1" presStyleIdx="2" presStyleCnt="4" custScaleX="109487" custScaleY="130644" custLinFactNeighborX="-14631">
        <dgm:presLayoutVars>
          <dgm:chMax val="0"/>
          <dgm:chPref val="0"/>
          <dgm:bulletEnabled val="1"/>
        </dgm:presLayoutVars>
      </dgm:prSet>
      <dgm:spPr/>
      <dgm:t>
        <a:bodyPr/>
        <a:lstStyle/>
        <a:p>
          <a:endParaRPr lang="en-US"/>
        </a:p>
      </dgm:t>
    </dgm:pt>
    <dgm:pt modelId="{6D7871BF-DCD5-7F46-8DD0-04CDB95605C3}" type="pres">
      <dgm:prSet presAssocID="{D69C6D67-E934-4F7A-A0DF-1C47C9020076}" presName="parTxOnlySpace" presStyleCnt="0"/>
      <dgm:spPr/>
    </dgm:pt>
    <dgm:pt modelId="{D34F0C65-4E86-724B-94CE-7FC86013D3DE}" type="pres">
      <dgm:prSet presAssocID="{CEF10325-90F3-419C-ACAF-C91617970D3C}" presName="parTxOnly" presStyleLbl="node1" presStyleIdx="3" presStyleCnt="4" custScaleX="117738" custScaleY="130644" custLinFactX="1705" custLinFactNeighborX="100000">
        <dgm:presLayoutVars>
          <dgm:chMax val="0"/>
          <dgm:chPref val="0"/>
          <dgm:bulletEnabled val="1"/>
        </dgm:presLayoutVars>
      </dgm:prSet>
      <dgm:spPr/>
      <dgm:t>
        <a:bodyPr/>
        <a:lstStyle/>
        <a:p>
          <a:endParaRPr lang="en-US"/>
        </a:p>
      </dgm:t>
    </dgm:pt>
  </dgm:ptLst>
  <dgm:cxnLst>
    <dgm:cxn modelId="{7F78EE99-E85D-A045-9AA6-6EA402DECD1B}" type="presOf" srcId="{CEF10325-90F3-419C-ACAF-C91617970D3C}" destId="{D34F0C65-4E86-724B-94CE-7FC86013D3DE}" srcOrd="0" destOrd="0" presId="urn:microsoft.com/office/officeart/2005/8/layout/chevron1"/>
    <dgm:cxn modelId="{648696B4-B4F5-4B4E-9E51-9D2F7D616086}" type="presOf" srcId="{BE8D6E39-479B-4C44-86FF-9DFF7B8BEE93}" destId="{7A837E3D-0E33-6041-9126-F168861B2D46}" srcOrd="0" destOrd="0" presId="urn:microsoft.com/office/officeart/2005/8/layout/chevron1"/>
    <dgm:cxn modelId="{54A50D81-7141-4407-BDA5-5F6DFC18FB56}" srcId="{30DD72B0-CF62-488A-9E93-327E1F86A9D7}" destId="{CEF10325-90F3-419C-ACAF-C91617970D3C}" srcOrd="3" destOrd="0" parTransId="{F7B5F265-518F-4EC0-AC02-E792CFBF2E42}" sibTransId="{DB41C334-BFD1-4345-83FD-A23CA74A5967}"/>
    <dgm:cxn modelId="{C2C38C49-C0CE-D24C-87A9-FAE449F26B75}" type="presOf" srcId="{23B9E921-54A1-443B-B17D-D31688E1A89C}" destId="{142DFCDD-CFFE-AD46-B5BF-76AF95BCF9D6}" srcOrd="0" destOrd="0" presId="urn:microsoft.com/office/officeart/2005/8/layout/chevron1"/>
    <dgm:cxn modelId="{EC0C746A-4F95-42B6-AB4A-F43C343D94F2}" srcId="{30DD72B0-CF62-488A-9E93-327E1F86A9D7}" destId="{8FD9DB81-1023-4A28-B2AF-F89BB947463E}" srcOrd="0" destOrd="0" parTransId="{8A24C32B-E909-4E6A-B34D-A3CA3E0571D9}" sibTransId="{66041EA8-8230-4B27-9FD1-BB5FFAA5E503}"/>
    <dgm:cxn modelId="{18C8453B-7AD7-BD43-B9D6-19BC470A08B9}" type="presOf" srcId="{30DD72B0-CF62-488A-9E93-327E1F86A9D7}" destId="{F3861CE7-94CB-644B-8D8B-1CF170138602}" srcOrd="0" destOrd="0" presId="urn:microsoft.com/office/officeart/2005/8/layout/chevron1"/>
    <dgm:cxn modelId="{F671676D-F801-EE4F-B5C9-E2D96858ABC2}" type="presOf" srcId="{8FD9DB81-1023-4A28-B2AF-F89BB947463E}" destId="{4AA025D7-A14D-8B4D-842B-A2AF398C6D47}" srcOrd="0" destOrd="0" presId="urn:microsoft.com/office/officeart/2005/8/layout/chevron1"/>
    <dgm:cxn modelId="{D8A17D16-1482-4240-AF99-0C3A2927C185}" srcId="{30DD72B0-CF62-488A-9E93-327E1F86A9D7}" destId="{23B9E921-54A1-443B-B17D-D31688E1A89C}" srcOrd="1" destOrd="0" parTransId="{5207151D-DFEB-4923-B224-58914F572A89}" sibTransId="{721A8E3F-D2CE-4DAB-B561-45AD4DBC1914}"/>
    <dgm:cxn modelId="{4258B88D-6505-47C2-A461-0C25A66D4CC5}" srcId="{30DD72B0-CF62-488A-9E93-327E1F86A9D7}" destId="{BE8D6E39-479B-4C44-86FF-9DFF7B8BEE93}" srcOrd="2" destOrd="0" parTransId="{43DCB168-8B92-4F23-B7BD-22870B60BB20}" sibTransId="{D69C6D67-E934-4F7A-A0DF-1C47C9020076}"/>
    <dgm:cxn modelId="{31D3EE85-E61F-5646-B495-469C4E1B1902}" type="presParOf" srcId="{F3861CE7-94CB-644B-8D8B-1CF170138602}" destId="{4AA025D7-A14D-8B4D-842B-A2AF398C6D47}" srcOrd="0" destOrd="0" presId="urn:microsoft.com/office/officeart/2005/8/layout/chevron1"/>
    <dgm:cxn modelId="{2AD36DD4-1726-EA45-B95E-AFF926048F86}" type="presParOf" srcId="{F3861CE7-94CB-644B-8D8B-1CF170138602}" destId="{5D388049-D1B4-EF48-B32A-704F1AD25AB1}" srcOrd="1" destOrd="0" presId="urn:microsoft.com/office/officeart/2005/8/layout/chevron1"/>
    <dgm:cxn modelId="{F16CE8FF-FB36-294D-9BAF-B3390B64394A}" type="presParOf" srcId="{F3861CE7-94CB-644B-8D8B-1CF170138602}" destId="{142DFCDD-CFFE-AD46-B5BF-76AF95BCF9D6}" srcOrd="2" destOrd="0" presId="urn:microsoft.com/office/officeart/2005/8/layout/chevron1"/>
    <dgm:cxn modelId="{7D970759-1DB9-3F45-8593-3D0CD377DD7D}" type="presParOf" srcId="{F3861CE7-94CB-644B-8D8B-1CF170138602}" destId="{2200D976-7100-C94F-8162-D77284CDAB3A}" srcOrd="3" destOrd="0" presId="urn:microsoft.com/office/officeart/2005/8/layout/chevron1"/>
    <dgm:cxn modelId="{F3D0A831-6E04-4A4E-8987-F9BDB901AA93}" type="presParOf" srcId="{F3861CE7-94CB-644B-8D8B-1CF170138602}" destId="{7A837E3D-0E33-6041-9126-F168861B2D46}" srcOrd="4" destOrd="0" presId="urn:microsoft.com/office/officeart/2005/8/layout/chevron1"/>
    <dgm:cxn modelId="{11C72FEA-C0CB-4A40-9A2F-A9B7E8E8D0ED}" type="presParOf" srcId="{F3861CE7-94CB-644B-8D8B-1CF170138602}" destId="{6D7871BF-DCD5-7F46-8DD0-04CDB95605C3}" srcOrd="5" destOrd="0" presId="urn:microsoft.com/office/officeart/2005/8/layout/chevron1"/>
    <dgm:cxn modelId="{5730C5DF-A97F-A547-9FF2-80B26D67853C}" type="presParOf" srcId="{F3861CE7-94CB-644B-8D8B-1CF170138602}" destId="{D34F0C65-4E86-724B-94CE-7FC86013D3D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DD72B0-CF62-488A-9E93-327E1F86A9D7}" type="doc">
      <dgm:prSet loTypeId="urn:microsoft.com/office/officeart/2005/8/layout/chevron1" loCatId="list" qsTypeId="urn:microsoft.com/office/officeart/2005/8/quickstyle/simple1" qsCatId="simple" csTypeId="urn:microsoft.com/office/officeart/2005/8/colors/colorful1" csCatId="colorful" phldr="1"/>
      <dgm:spPr/>
      <dgm:t>
        <a:bodyPr/>
        <a:lstStyle/>
        <a:p>
          <a:endParaRPr lang="en-US"/>
        </a:p>
      </dgm:t>
    </dgm:pt>
    <dgm:pt modelId="{8FD9DB81-1023-4A28-B2AF-F89BB947463E}">
      <dgm:prSet custT="1"/>
      <dgm:spPr>
        <a:solidFill>
          <a:schemeClr val="accent1"/>
        </a:solidFill>
        <a:ln>
          <a:noFill/>
        </a:ln>
      </dgm:spPr>
      <dgm:t>
        <a:bodyPr/>
        <a:lstStyle/>
        <a:p>
          <a:pPr>
            <a:lnSpc>
              <a:spcPts val="1100"/>
            </a:lnSpc>
            <a:spcAft>
              <a:spcPts val="0"/>
            </a:spcAft>
          </a:pPr>
          <a:r>
            <a:rPr lang="en-US" sz="1100" b="1" i="0" baseline="0" dirty="0">
              <a:solidFill>
                <a:schemeClr val="bg1"/>
              </a:solidFill>
              <a:latin typeface="Montserrat SemiBold" pitchFamily="2" charset="77"/>
              <a:cs typeface="Arial" panose="020B0604020202020204" pitchFamily="34" charset="0"/>
            </a:rPr>
            <a:t>Pay attention</a:t>
          </a:r>
          <a:br>
            <a:rPr lang="en-US" sz="1100" b="1" i="0" baseline="0" dirty="0">
              <a:solidFill>
                <a:schemeClr val="bg1"/>
              </a:solidFill>
              <a:latin typeface="Montserrat SemiBold" pitchFamily="2" charset="77"/>
              <a:cs typeface="Arial" panose="020B0604020202020204" pitchFamily="34" charset="0"/>
            </a:rPr>
          </a:br>
          <a:r>
            <a:rPr lang="en-US" sz="1100" b="1" i="0" baseline="0" dirty="0">
              <a:solidFill>
                <a:schemeClr val="bg1"/>
              </a:solidFill>
              <a:latin typeface="Montserrat SemiBold" pitchFamily="2" charset="77"/>
              <a:cs typeface="Arial" panose="020B0604020202020204" pitchFamily="34" charset="0"/>
            </a:rPr>
            <a:t>to floor plans</a:t>
          </a:r>
          <a:br>
            <a:rPr lang="en-US" sz="1100" b="1" i="0" baseline="0" dirty="0">
              <a:solidFill>
                <a:schemeClr val="bg1"/>
              </a:solidFill>
              <a:latin typeface="Montserrat SemiBold" pitchFamily="2" charset="77"/>
              <a:cs typeface="Arial" panose="020B0604020202020204" pitchFamily="34" charset="0"/>
            </a:rPr>
          </a:br>
          <a:r>
            <a:rPr lang="en-US" sz="1100" b="1" i="0" baseline="0" dirty="0">
              <a:solidFill>
                <a:schemeClr val="bg1"/>
              </a:solidFill>
              <a:latin typeface="Montserrat SemiBold" pitchFamily="2" charset="77"/>
              <a:cs typeface="Arial" panose="020B0604020202020204" pitchFamily="34" charset="0"/>
            </a:rPr>
            <a:t>not decorating. </a:t>
          </a:r>
          <a:endParaRPr lang="en-US" sz="1100" b="1" i="0" dirty="0">
            <a:solidFill>
              <a:schemeClr val="bg1"/>
            </a:solidFill>
            <a:latin typeface="Montserrat SemiBold" pitchFamily="2" charset="77"/>
            <a:cs typeface="Arial" panose="020B0604020202020204" pitchFamily="34" charset="0"/>
          </a:endParaRPr>
        </a:p>
      </dgm:t>
    </dgm:pt>
    <dgm:pt modelId="{8A24C32B-E909-4E6A-B34D-A3CA3E0571D9}" type="parTrans" cxnId="{EC0C746A-4F95-42B6-AB4A-F43C343D94F2}">
      <dgm:prSet/>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66041EA8-8230-4B27-9FD1-BB5FFAA5E503}" type="sibTrans" cxnId="{EC0C746A-4F95-42B6-AB4A-F43C343D94F2}">
      <dgm:prSet custT="1"/>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23B9E921-54A1-443B-B17D-D31688E1A89C}">
      <dgm:prSet custT="1"/>
      <dgm:spPr>
        <a:ln>
          <a:noFill/>
        </a:ln>
      </dgm:spPr>
      <dgm:t>
        <a:bodyPr/>
        <a:lstStyle/>
        <a:p>
          <a:pPr>
            <a:lnSpc>
              <a:spcPts val="1100"/>
            </a:lnSpc>
            <a:spcAft>
              <a:spcPts val="0"/>
            </a:spcAft>
          </a:pPr>
          <a:r>
            <a:rPr lang="en-US" sz="1100" b="1" i="0" baseline="0" dirty="0">
              <a:solidFill>
                <a:schemeClr val="bg1"/>
              </a:solidFill>
              <a:latin typeface="Montserrat SemiBold" pitchFamily="2" charset="77"/>
              <a:cs typeface="Arial" panose="020B0604020202020204" pitchFamily="34" charset="0"/>
            </a:rPr>
            <a:t>Imagine the property vacant. Everything will</a:t>
          </a:r>
          <a:br>
            <a:rPr lang="en-US" sz="1100" b="1" i="0" baseline="0" dirty="0">
              <a:solidFill>
                <a:schemeClr val="bg1"/>
              </a:solidFill>
              <a:latin typeface="Montserrat SemiBold" pitchFamily="2" charset="77"/>
              <a:cs typeface="Arial" panose="020B0604020202020204" pitchFamily="34" charset="0"/>
            </a:rPr>
          </a:br>
          <a:r>
            <a:rPr lang="en-US" sz="1100" b="1" i="0" baseline="0" dirty="0">
              <a:solidFill>
                <a:schemeClr val="bg1"/>
              </a:solidFill>
              <a:latin typeface="Montserrat SemiBold" pitchFamily="2" charset="77"/>
              <a:cs typeface="Arial" panose="020B0604020202020204" pitchFamily="34" charset="0"/>
            </a:rPr>
            <a:t>be gone when</a:t>
          </a:r>
          <a:br>
            <a:rPr lang="en-US" sz="1100" b="1" i="0" baseline="0" dirty="0">
              <a:solidFill>
                <a:schemeClr val="bg1"/>
              </a:solidFill>
              <a:latin typeface="Montserrat SemiBold" pitchFamily="2" charset="77"/>
              <a:cs typeface="Arial" panose="020B0604020202020204" pitchFamily="34" charset="0"/>
            </a:rPr>
          </a:br>
          <a:r>
            <a:rPr lang="en-US" sz="1100" b="1" i="0" baseline="0" dirty="0">
              <a:solidFill>
                <a:schemeClr val="bg1"/>
              </a:solidFill>
              <a:latin typeface="Montserrat SemiBold" pitchFamily="2" charset="77"/>
              <a:cs typeface="Arial" panose="020B0604020202020204" pitchFamily="34" charset="0"/>
            </a:rPr>
            <a:t>you move in. </a:t>
          </a:r>
          <a:endParaRPr lang="en-US" sz="1100" b="1" i="0" dirty="0">
            <a:solidFill>
              <a:schemeClr val="bg1"/>
            </a:solidFill>
            <a:latin typeface="Montserrat SemiBold" pitchFamily="2" charset="77"/>
            <a:cs typeface="Arial" panose="020B0604020202020204" pitchFamily="34" charset="0"/>
          </a:endParaRPr>
        </a:p>
      </dgm:t>
    </dgm:pt>
    <dgm:pt modelId="{5207151D-DFEB-4923-B224-58914F572A89}" type="parTrans" cxnId="{D8A17D16-1482-4240-AF99-0C3A2927C185}">
      <dgm:prSet/>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721A8E3F-D2CE-4DAB-B561-45AD4DBC1914}" type="sibTrans" cxnId="{D8A17D16-1482-4240-AF99-0C3A2927C185}">
      <dgm:prSet custT="1"/>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BE8D6E39-479B-4C44-86FF-9DFF7B8BEE93}">
      <dgm:prSet custT="1"/>
      <dgm:spPr>
        <a:ln>
          <a:noFill/>
        </a:ln>
      </dgm:spPr>
      <dgm:t>
        <a:bodyPr/>
        <a:lstStyle/>
        <a:p>
          <a:pPr>
            <a:lnSpc>
              <a:spcPts val="1100"/>
            </a:lnSpc>
            <a:spcAft>
              <a:spcPts val="0"/>
            </a:spcAft>
          </a:pPr>
          <a:r>
            <a:rPr lang="en-US" sz="1050" b="1" i="0" baseline="0" dirty="0">
              <a:solidFill>
                <a:schemeClr val="bg1"/>
              </a:solidFill>
              <a:latin typeface="Montserrat SemiBold" pitchFamily="2" charset="77"/>
              <a:cs typeface="Arial" panose="020B0604020202020204" pitchFamily="34" charset="0"/>
            </a:rPr>
            <a:t>Vacant homes appear larger than they are. It may</a:t>
          </a:r>
          <a:br>
            <a:rPr lang="en-US" sz="1050" b="1" i="0" baseline="0" dirty="0">
              <a:solidFill>
                <a:schemeClr val="bg1"/>
              </a:solidFill>
              <a:latin typeface="Montserrat SemiBold" pitchFamily="2" charset="77"/>
              <a:cs typeface="Arial" panose="020B0604020202020204" pitchFamily="34" charset="0"/>
            </a:rPr>
          </a:br>
          <a:r>
            <a:rPr lang="en-US" sz="1050" b="1" i="0" baseline="0" dirty="0">
              <a:solidFill>
                <a:schemeClr val="bg1"/>
              </a:solidFill>
              <a:latin typeface="Montserrat SemiBold" pitchFamily="2" charset="77"/>
              <a:cs typeface="Arial" panose="020B0604020202020204" pitchFamily="34" charset="0"/>
            </a:rPr>
            <a:t>be a good idea</a:t>
          </a:r>
          <a:br>
            <a:rPr lang="en-US" sz="1050" b="1" i="0" baseline="0" dirty="0">
              <a:solidFill>
                <a:schemeClr val="bg1"/>
              </a:solidFill>
              <a:latin typeface="Montserrat SemiBold" pitchFamily="2" charset="77"/>
              <a:cs typeface="Arial" panose="020B0604020202020204" pitchFamily="34" charset="0"/>
            </a:rPr>
          </a:br>
          <a:r>
            <a:rPr lang="en-US" sz="1050" b="1" i="0" baseline="0" dirty="0">
              <a:solidFill>
                <a:schemeClr val="bg1"/>
              </a:solidFill>
              <a:latin typeface="Montserrat SemiBold" pitchFamily="2" charset="77"/>
              <a:cs typeface="Arial" panose="020B0604020202020204" pitchFamily="34" charset="0"/>
            </a:rPr>
            <a:t>to measure to be sure your furniture will fit. </a:t>
          </a:r>
          <a:endParaRPr lang="en-US" sz="1050" b="1" i="0" dirty="0">
            <a:solidFill>
              <a:schemeClr val="bg1"/>
            </a:solidFill>
            <a:latin typeface="Montserrat SemiBold" pitchFamily="2" charset="77"/>
            <a:cs typeface="Arial" panose="020B0604020202020204" pitchFamily="34" charset="0"/>
          </a:endParaRPr>
        </a:p>
      </dgm:t>
    </dgm:pt>
    <dgm:pt modelId="{43DCB168-8B92-4F23-B7BD-22870B60BB20}" type="parTrans" cxnId="{4258B88D-6505-47C2-A461-0C25A66D4CC5}">
      <dgm:prSet/>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D69C6D67-E934-4F7A-A0DF-1C47C9020076}" type="sibTrans" cxnId="{4258B88D-6505-47C2-A461-0C25A66D4CC5}">
      <dgm:prSet custT="1"/>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CEF10325-90F3-419C-ACAF-C91617970D3C}">
      <dgm:prSet custT="1"/>
      <dgm:spPr>
        <a:ln>
          <a:noFill/>
        </a:ln>
      </dgm:spPr>
      <dgm:t>
        <a:bodyPr/>
        <a:lstStyle/>
        <a:p>
          <a:pPr>
            <a:lnSpc>
              <a:spcPts val="1100"/>
            </a:lnSpc>
            <a:spcAft>
              <a:spcPts val="0"/>
            </a:spcAft>
          </a:pPr>
          <a:r>
            <a:rPr lang="en-US" sz="1050" b="1" i="0" baseline="0" dirty="0">
              <a:solidFill>
                <a:schemeClr val="bg1"/>
              </a:solidFill>
              <a:latin typeface="Montserrat SemiBold" pitchFamily="2" charset="77"/>
              <a:cs typeface="Arial" panose="020B0604020202020204" pitchFamily="34" charset="0"/>
            </a:rPr>
            <a:t>Pay close attention to the kitchen and baths – can be pricy to change</a:t>
          </a:r>
          <a:r>
            <a:rPr lang="en-US" sz="900" b="1" i="0" baseline="0" dirty="0">
              <a:solidFill>
                <a:schemeClr val="bg1"/>
              </a:solidFill>
              <a:latin typeface="Montserrat SemiBold" pitchFamily="2" charset="77"/>
              <a:cs typeface="Arial" panose="020B0604020202020204" pitchFamily="34" charset="0"/>
            </a:rPr>
            <a:t>. </a:t>
          </a:r>
          <a:endParaRPr lang="en-US" sz="900" b="1" i="0" dirty="0">
            <a:solidFill>
              <a:schemeClr val="bg1"/>
            </a:solidFill>
            <a:latin typeface="Montserrat SemiBold" pitchFamily="2" charset="77"/>
            <a:cs typeface="Arial" panose="020B0604020202020204" pitchFamily="34" charset="0"/>
          </a:endParaRPr>
        </a:p>
      </dgm:t>
    </dgm:pt>
    <dgm:pt modelId="{F7B5F265-518F-4EC0-AC02-E792CFBF2E42}" type="parTrans" cxnId="{54A50D81-7141-4407-BDA5-5F6DFC18FB56}">
      <dgm:prSet/>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DB41C334-BFD1-4345-83FD-A23CA74A5967}" type="sibTrans" cxnId="{54A50D81-7141-4407-BDA5-5F6DFC18FB56}">
      <dgm:prSet custT="1"/>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B77AA53F-046F-45DE-8E22-9B6222715E32}">
      <dgm:prSet custT="1"/>
      <dgm:spPr>
        <a:solidFill>
          <a:schemeClr val="bg1">
            <a:lumMod val="50000"/>
          </a:schemeClr>
        </a:solidFill>
        <a:ln>
          <a:noFill/>
        </a:ln>
      </dgm:spPr>
      <dgm:t>
        <a:bodyPr/>
        <a:lstStyle/>
        <a:p>
          <a:pPr>
            <a:lnSpc>
              <a:spcPts val="1100"/>
            </a:lnSpc>
            <a:spcAft>
              <a:spcPts val="0"/>
            </a:spcAft>
          </a:pPr>
          <a:r>
            <a:rPr lang="en-US" sz="1050" b="1" i="0" baseline="0" dirty="0">
              <a:solidFill>
                <a:schemeClr val="bg1"/>
              </a:solidFill>
              <a:latin typeface="Montserrat SemiBold" pitchFamily="2" charset="77"/>
              <a:cs typeface="Arial" panose="020B0604020202020204" pitchFamily="34" charset="0"/>
            </a:rPr>
            <a:t>Be an educated buyer. Learn as much as you can about the market before you buy</a:t>
          </a:r>
          <a:r>
            <a:rPr lang="en-US" sz="900" b="1" i="0" baseline="0" dirty="0">
              <a:solidFill>
                <a:schemeClr val="bg1"/>
              </a:solidFill>
              <a:latin typeface="Montserrat SemiBold" pitchFamily="2" charset="77"/>
              <a:cs typeface="Arial" panose="020B0604020202020204" pitchFamily="34" charset="0"/>
            </a:rPr>
            <a:t>. </a:t>
          </a:r>
          <a:endParaRPr lang="en-US" sz="900" b="1" i="0" dirty="0">
            <a:solidFill>
              <a:schemeClr val="bg1"/>
            </a:solidFill>
            <a:latin typeface="Montserrat SemiBold" pitchFamily="2" charset="77"/>
            <a:cs typeface="Arial" panose="020B0604020202020204" pitchFamily="34" charset="0"/>
          </a:endParaRPr>
        </a:p>
      </dgm:t>
    </dgm:pt>
    <dgm:pt modelId="{91F627A4-D9E2-4846-B4EA-52E5A752D4F8}" type="parTrans" cxnId="{317B107A-B40A-4818-80EE-088007D904B8}">
      <dgm:prSet/>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578717AE-8555-4D0C-BCAF-364C88C7566C}" type="sibTrans" cxnId="{317B107A-B40A-4818-80EE-088007D904B8}">
      <dgm:prSet/>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F3861CE7-94CB-644B-8D8B-1CF170138602}" type="pres">
      <dgm:prSet presAssocID="{30DD72B0-CF62-488A-9E93-327E1F86A9D7}" presName="Name0" presStyleCnt="0">
        <dgm:presLayoutVars>
          <dgm:dir/>
          <dgm:animLvl val="lvl"/>
          <dgm:resizeHandles val="exact"/>
        </dgm:presLayoutVars>
      </dgm:prSet>
      <dgm:spPr/>
      <dgm:t>
        <a:bodyPr/>
        <a:lstStyle/>
        <a:p>
          <a:endParaRPr lang="en-US"/>
        </a:p>
      </dgm:t>
    </dgm:pt>
    <dgm:pt modelId="{4AA025D7-A14D-8B4D-842B-A2AF398C6D47}" type="pres">
      <dgm:prSet presAssocID="{8FD9DB81-1023-4A28-B2AF-F89BB947463E}" presName="parTxOnly" presStyleLbl="node1" presStyleIdx="0" presStyleCnt="5" custScaleX="120010" custScaleY="130644" custLinFactNeighborY="3753">
        <dgm:presLayoutVars>
          <dgm:chMax val="0"/>
          <dgm:chPref val="0"/>
          <dgm:bulletEnabled val="1"/>
        </dgm:presLayoutVars>
      </dgm:prSet>
      <dgm:spPr/>
      <dgm:t>
        <a:bodyPr/>
        <a:lstStyle/>
        <a:p>
          <a:endParaRPr lang="en-US"/>
        </a:p>
      </dgm:t>
    </dgm:pt>
    <dgm:pt modelId="{5D388049-D1B4-EF48-B32A-704F1AD25AB1}" type="pres">
      <dgm:prSet presAssocID="{66041EA8-8230-4B27-9FD1-BB5FFAA5E503}" presName="parTxOnlySpace" presStyleCnt="0"/>
      <dgm:spPr/>
    </dgm:pt>
    <dgm:pt modelId="{142DFCDD-CFFE-AD46-B5BF-76AF95BCF9D6}" type="pres">
      <dgm:prSet presAssocID="{23B9E921-54A1-443B-B17D-D31688E1A89C}" presName="parTxOnly" presStyleLbl="node1" presStyleIdx="1" presStyleCnt="5" custScaleX="130062" custScaleY="130644" custLinFactNeighborX="-32119" custLinFactNeighborY="0">
        <dgm:presLayoutVars>
          <dgm:chMax val="0"/>
          <dgm:chPref val="0"/>
          <dgm:bulletEnabled val="1"/>
        </dgm:presLayoutVars>
      </dgm:prSet>
      <dgm:spPr/>
      <dgm:t>
        <a:bodyPr/>
        <a:lstStyle/>
        <a:p>
          <a:endParaRPr lang="en-US"/>
        </a:p>
      </dgm:t>
    </dgm:pt>
    <dgm:pt modelId="{2200D976-7100-C94F-8162-D77284CDAB3A}" type="pres">
      <dgm:prSet presAssocID="{721A8E3F-D2CE-4DAB-B561-45AD4DBC1914}" presName="parTxOnlySpace" presStyleCnt="0"/>
      <dgm:spPr/>
    </dgm:pt>
    <dgm:pt modelId="{7A837E3D-0E33-6041-9126-F168861B2D46}" type="pres">
      <dgm:prSet presAssocID="{BE8D6E39-479B-4C44-86FF-9DFF7B8BEE93}" presName="parTxOnly" presStyleLbl="node1" presStyleIdx="2" presStyleCnt="5" custScaleX="128405" custScaleY="130644" custLinFactNeighborX="-60673" custLinFactNeighborY="0">
        <dgm:presLayoutVars>
          <dgm:chMax val="0"/>
          <dgm:chPref val="0"/>
          <dgm:bulletEnabled val="1"/>
        </dgm:presLayoutVars>
      </dgm:prSet>
      <dgm:spPr/>
      <dgm:t>
        <a:bodyPr/>
        <a:lstStyle/>
        <a:p>
          <a:endParaRPr lang="en-US"/>
        </a:p>
      </dgm:t>
    </dgm:pt>
    <dgm:pt modelId="{6D7871BF-DCD5-7F46-8DD0-04CDB95605C3}" type="pres">
      <dgm:prSet presAssocID="{D69C6D67-E934-4F7A-A0DF-1C47C9020076}" presName="parTxOnlySpace" presStyleCnt="0"/>
      <dgm:spPr/>
    </dgm:pt>
    <dgm:pt modelId="{D34F0C65-4E86-724B-94CE-7FC86013D3DE}" type="pres">
      <dgm:prSet presAssocID="{CEF10325-90F3-419C-ACAF-C91617970D3C}" presName="parTxOnly" presStyleLbl="node1" presStyleIdx="3" presStyleCnt="5" custScaleX="123963" custScaleY="130644" custLinFactNeighborX="-78086">
        <dgm:presLayoutVars>
          <dgm:chMax val="0"/>
          <dgm:chPref val="0"/>
          <dgm:bulletEnabled val="1"/>
        </dgm:presLayoutVars>
      </dgm:prSet>
      <dgm:spPr/>
      <dgm:t>
        <a:bodyPr/>
        <a:lstStyle/>
        <a:p>
          <a:endParaRPr lang="en-US"/>
        </a:p>
      </dgm:t>
    </dgm:pt>
    <dgm:pt modelId="{2C53CC78-BAFD-154C-B5F2-4A879E9D86CB}" type="pres">
      <dgm:prSet presAssocID="{DB41C334-BFD1-4345-83FD-A23CA74A5967}" presName="parTxOnlySpace" presStyleCnt="0"/>
      <dgm:spPr/>
    </dgm:pt>
    <dgm:pt modelId="{50120552-88A7-A949-9CCB-18DD0AE9F3EE}" type="pres">
      <dgm:prSet presAssocID="{B77AA53F-046F-45DE-8E22-9B6222715E32}" presName="parTxOnly" presStyleLbl="node1" presStyleIdx="4" presStyleCnt="5" custScaleX="130601" custScaleY="130644" custLinFactNeighborX="-85057">
        <dgm:presLayoutVars>
          <dgm:chMax val="0"/>
          <dgm:chPref val="0"/>
          <dgm:bulletEnabled val="1"/>
        </dgm:presLayoutVars>
      </dgm:prSet>
      <dgm:spPr/>
      <dgm:t>
        <a:bodyPr/>
        <a:lstStyle/>
        <a:p>
          <a:endParaRPr lang="en-US"/>
        </a:p>
      </dgm:t>
    </dgm:pt>
  </dgm:ptLst>
  <dgm:cxnLst>
    <dgm:cxn modelId="{54A50D81-7141-4407-BDA5-5F6DFC18FB56}" srcId="{30DD72B0-CF62-488A-9E93-327E1F86A9D7}" destId="{CEF10325-90F3-419C-ACAF-C91617970D3C}" srcOrd="3" destOrd="0" parTransId="{F7B5F265-518F-4EC0-AC02-E792CFBF2E42}" sibTransId="{DB41C334-BFD1-4345-83FD-A23CA74A5967}"/>
    <dgm:cxn modelId="{7F78EE99-E85D-A045-9AA6-6EA402DECD1B}" type="presOf" srcId="{CEF10325-90F3-419C-ACAF-C91617970D3C}" destId="{D34F0C65-4E86-724B-94CE-7FC86013D3DE}" srcOrd="0" destOrd="0" presId="urn:microsoft.com/office/officeart/2005/8/layout/chevron1"/>
    <dgm:cxn modelId="{4258B88D-6505-47C2-A461-0C25A66D4CC5}" srcId="{30DD72B0-CF62-488A-9E93-327E1F86A9D7}" destId="{BE8D6E39-479B-4C44-86FF-9DFF7B8BEE93}" srcOrd="2" destOrd="0" parTransId="{43DCB168-8B92-4F23-B7BD-22870B60BB20}" sibTransId="{D69C6D67-E934-4F7A-A0DF-1C47C9020076}"/>
    <dgm:cxn modelId="{05BC95D2-75B5-A946-B3E1-7672BA29C3D3}" type="presOf" srcId="{B77AA53F-046F-45DE-8E22-9B6222715E32}" destId="{50120552-88A7-A949-9CCB-18DD0AE9F3EE}" srcOrd="0" destOrd="0" presId="urn:microsoft.com/office/officeart/2005/8/layout/chevron1"/>
    <dgm:cxn modelId="{C2C38C49-C0CE-D24C-87A9-FAE449F26B75}" type="presOf" srcId="{23B9E921-54A1-443B-B17D-D31688E1A89C}" destId="{142DFCDD-CFFE-AD46-B5BF-76AF95BCF9D6}" srcOrd="0" destOrd="0" presId="urn:microsoft.com/office/officeart/2005/8/layout/chevron1"/>
    <dgm:cxn modelId="{D8A17D16-1482-4240-AF99-0C3A2927C185}" srcId="{30DD72B0-CF62-488A-9E93-327E1F86A9D7}" destId="{23B9E921-54A1-443B-B17D-D31688E1A89C}" srcOrd="1" destOrd="0" parTransId="{5207151D-DFEB-4923-B224-58914F572A89}" sibTransId="{721A8E3F-D2CE-4DAB-B561-45AD4DBC1914}"/>
    <dgm:cxn modelId="{648696B4-B4F5-4B4E-9E51-9D2F7D616086}" type="presOf" srcId="{BE8D6E39-479B-4C44-86FF-9DFF7B8BEE93}" destId="{7A837E3D-0E33-6041-9126-F168861B2D46}" srcOrd="0" destOrd="0" presId="urn:microsoft.com/office/officeart/2005/8/layout/chevron1"/>
    <dgm:cxn modelId="{EC0C746A-4F95-42B6-AB4A-F43C343D94F2}" srcId="{30DD72B0-CF62-488A-9E93-327E1F86A9D7}" destId="{8FD9DB81-1023-4A28-B2AF-F89BB947463E}" srcOrd="0" destOrd="0" parTransId="{8A24C32B-E909-4E6A-B34D-A3CA3E0571D9}" sibTransId="{66041EA8-8230-4B27-9FD1-BB5FFAA5E503}"/>
    <dgm:cxn modelId="{317B107A-B40A-4818-80EE-088007D904B8}" srcId="{30DD72B0-CF62-488A-9E93-327E1F86A9D7}" destId="{B77AA53F-046F-45DE-8E22-9B6222715E32}" srcOrd="4" destOrd="0" parTransId="{91F627A4-D9E2-4846-B4EA-52E5A752D4F8}" sibTransId="{578717AE-8555-4D0C-BCAF-364C88C7566C}"/>
    <dgm:cxn modelId="{F671676D-F801-EE4F-B5C9-E2D96858ABC2}" type="presOf" srcId="{8FD9DB81-1023-4A28-B2AF-F89BB947463E}" destId="{4AA025D7-A14D-8B4D-842B-A2AF398C6D47}" srcOrd="0" destOrd="0" presId="urn:microsoft.com/office/officeart/2005/8/layout/chevron1"/>
    <dgm:cxn modelId="{18C8453B-7AD7-BD43-B9D6-19BC470A08B9}" type="presOf" srcId="{30DD72B0-CF62-488A-9E93-327E1F86A9D7}" destId="{F3861CE7-94CB-644B-8D8B-1CF170138602}" srcOrd="0" destOrd="0" presId="urn:microsoft.com/office/officeart/2005/8/layout/chevron1"/>
    <dgm:cxn modelId="{31D3EE85-E61F-5646-B495-469C4E1B1902}" type="presParOf" srcId="{F3861CE7-94CB-644B-8D8B-1CF170138602}" destId="{4AA025D7-A14D-8B4D-842B-A2AF398C6D47}" srcOrd="0" destOrd="0" presId="urn:microsoft.com/office/officeart/2005/8/layout/chevron1"/>
    <dgm:cxn modelId="{2AD36DD4-1726-EA45-B95E-AFF926048F86}" type="presParOf" srcId="{F3861CE7-94CB-644B-8D8B-1CF170138602}" destId="{5D388049-D1B4-EF48-B32A-704F1AD25AB1}" srcOrd="1" destOrd="0" presId="urn:microsoft.com/office/officeart/2005/8/layout/chevron1"/>
    <dgm:cxn modelId="{F16CE8FF-FB36-294D-9BAF-B3390B64394A}" type="presParOf" srcId="{F3861CE7-94CB-644B-8D8B-1CF170138602}" destId="{142DFCDD-CFFE-AD46-B5BF-76AF95BCF9D6}" srcOrd="2" destOrd="0" presId="urn:microsoft.com/office/officeart/2005/8/layout/chevron1"/>
    <dgm:cxn modelId="{7D970759-1DB9-3F45-8593-3D0CD377DD7D}" type="presParOf" srcId="{F3861CE7-94CB-644B-8D8B-1CF170138602}" destId="{2200D976-7100-C94F-8162-D77284CDAB3A}" srcOrd="3" destOrd="0" presId="urn:microsoft.com/office/officeart/2005/8/layout/chevron1"/>
    <dgm:cxn modelId="{F3D0A831-6E04-4A4E-8987-F9BDB901AA93}" type="presParOf" srcId="{F3861CE7-94CB-644B-8D8B-1CF170138602}" destId="{7A837E3D-0E33-6041-9126-F168861B2D46}" srcOrd="4" destOrd="0" presId="urn:microsoft.com/office/officeart/2005/8/layout/chevron1"/>
    <dgm:cxn modelId="{11C72FEA-C0CB-4A40-9A2F-A9B7E8E8D0ED}" type="presParOf" srcId="{F3861CE7-94CB-644B-8D8B-1CF170138602}" destId="{6D7871BF-DCD5-7F46-8DD0-04CDB95605C3}" srcOrd="5" destOrd="0" presId="urn:microsoft.com/office/officeart/2005/8/layout/chevron1"/>
    <dgm:cxn modelId="{5730C5DF-A97F-A547-9FF2-80B26D67853C}" type="presParOf" srcId="{F3861CE7-94CB-644B-8D8B-1CF170138602}" destId="{D34F0C65-4E86-724B-94CE-7FC86013D3DE}" srcOrd="6" destOrd="0" presId="urn:microsoft.com/office/officeart/2005/8/layout/chevron1"/>
    <dgm:cxn modelId="{DDC239B1-26C6-804C-8701-50519090AD62}" type="presParOf" srcId="{F3861CE7-94CB-644B-8D8B-1CF170138602}" destId="{2C53CC78-BAFD-154C-B5F2-4A879E9D86CB}" srcOrd="7" destOrd="0" presId="urn:microsoft.com/office/officeart/2005/8/layout/chevron1"/>
    <dgm:cxn modelId="{FEF8B3C3-0F89-3D42-952D-1BC9647F07C4}" type="presParOf" srcId="{F3861CE7-94CB-644B-8D8B-1CF170138602}" destId="{50120552-88A7-A949-9CCB-18DD0AE9F3E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DD72B0-CF62-488A-9E93-327E1F86A9D7}" type="doc">
      <dgm:prSet loTypeId="urn:microsoft.com/office/officeart/2005/8/layout/chevron1" loCatId="list" qsTypeId="urn:microsoft.com/office/officeart/2005/8/quickstyle/simple1" qsCatId="simple" csTypeId="urn:microsoft.com/office/officeart/2005/8/colors/colorful1" csCatId="colorful" phldr="1"/>
      <dgm:spPr/>
      <dgm:t>
        <a:bodyPr/>
        <a:lstStyle/>
        <a:p>
          <a:endParaRPr lang="en-US"/>
        </a:p>
      </dgm:t>
    </dgm:pt>
    <dgm:pt modelId="{8FD9DB81-1023-4A28-B2AF-F89BB947463E}">
      <dgm:prSet custT="1"/>
      <dgm:spPr>
        <a:solidFill>
          <a:schemeClr val="accent1"/>
        </a:solidFill>
        <a:ln>
          <a:noFill/>
        </a:ln>
      </dgm:spPr>
      <dgm:t>
        <a:bodyPr/>
        <a:lstStyle/>
        <a:p>
          <a:pPr>
            <a:lnSpc>
              <a:spcPts val="1100"/>
            </a:lnSpc>
            <a:spcAft>
              <a:spcPts val="0"/>
            </a:spcAft>
          </a:pPr>
          <a:r>
            <a:rPr lang="en-US" sz="1100" b="1" i="0" baseline="0" dirty="0">
              <a:solidFill>
                <a:schemeClr val="bg1"/>
              </a:solidFill>
              <a:latin typeface="Montserrat SemiBold" pitchFamily="2" charset="77"/>
              <a:cs typeface="Arial" panose="020B0604020202020204" pitchFamily="34" charset="0"/>
            </a:rPr>
            <a:t>Buy the best you can afford in the best neighborhood you can afford. You are almost always better off with the least expensive home in the area rather than the</a:t>
          </a:r>
          <a:br>
            <a:rPr lang="en-US" sz="1100" b="1" i="0" baseline="0" dirty="0">
              <a:solidFill>
                <a:schemeClr val="bg1"/>
              </a:solidFill>
              <a:latin typeface="Montserrat SemiBold" pitchFamily="2" charset="77"/>
              <a:cs typeface="Arial" panose="020B0604020202020204" pitchFamily="34" charset="0"/>
            </a:rPr>
          </a:br>
          <a:r>
            <a:rPr lang="en-US" sz="1100" b="1" i="0" baseline="0" dirty="0">
              <a:solidFill>
                <a:schemeClr val="bg1"/>
              </a:solidFill>
              <a:latin typeface="Montserrat SemiBold" pitchFamily="2" charset="77"/>
              <a:cs typeface="Arial" panose="020B0604020202020204" pitchFamily="34" charset="0"/>
            </a:rPr>
            <a:t>most expensive. </a:t>
          </a:r>
          <a:endParaRPr lang="en-US" sz="1100" b="1" i="0" dirty="0">
            <a:solidFill>
              <a:schemeClr val="bg1"/>
            </a:solidFill>
            <a:latin typeface="Montserrat SemiBold" pitchFamily="2" charset="77"/>
            <a:cs typeface="Arial" panose="020B0604020202020204" pitchFamily="34" charset="0"/>
          </a:endParaRPr>
        </a:p>
      </dgm:t>
    </dgm:pt>
    <dgm:pt modelId="{8A24C32B-E909-4E6A-B34D-A3CA3E0571D9}" type="parTrans" cxnId="{EC0C746A-4F95-42B6-AB4A-F43C343D94F2}">
      <dgm:prSet/>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66041EA8-8230-4B27-9FD1-BB5FFAA5E503}" type="sibTrans" cxnId="{EC0C746A-4F95-42B6-AB4A-F43C343D94F2}">
      <dgm:prSet custT="1"/>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23B9E921-54A1-443B-B17D-D31688E1A89C}">
      <dgm:prSet custT="1"/>
      <dgm:spPr>
        <a:ln>
          <a:noFill/>
        </a:ln>
      </dgm:spPr>
      <dgm:t>
        <a:bodyPr/>
        <a:lstStyle/>
        <a:p>
          <a:pPr>
            <a:lnSpc>
              <a:spcPts val="1100"/>
            </a:lnSpc>
            <a:spcAft>
              <a:spcPts val="0"/>
            </a:spcAft>
          </a:pPr>
          <a:r>
            <a:rPr lang="en-US" sz="1100" b="1" i="0" baseline="0" dirty="0">
              <a:solidFill>
                <a:schemeClr val="bg1"/>
              </a:solidFill>
              <a:latin typeface="Montserrat SemiBold" pitchFamily="2" charset="77"/>
              <a:cs typeface="Arial" panose="020B0604020202020204" pitchFamily="34" charset="0"/>
            </a:rPr>
            <a:t>Pay attention to the original listing date of the properties you look at; sellers tend to be more flexible the longer the home is on the market. </a:t>
          </a:r>
          <a:endParaRPr lang="en-US" sz="1100" b="1" i="0" dirty="0">
            <a:solidFill>
              <a:schemeClr val="bg1"/>
            </a:solidFill>
            <a:latin typeface="Montserrat SemiBold" pitchFamily="2" charset="77"/>
            <a:cs typeface="Arial" panose="020B0604020202020204" pitchFamily="34" charset="0"/>
          </a:endParaRPr>
        </a:p>
      </dgm:t>
    </dgm:pt>
    <dgm:pt modelId="{5207151D-DFEB-4923-B224-58914F572A89}" type="parTrans" cxnId="{D8A17D16-1482-4240-AF99-0C3A2927C185}">
      <dgm:prSet/>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721A8E3F-D2CE-4DAB-B561-45AD4DBC1914}" type="sibTrans" cxnId="{D8A17D16-1482-4240-AF99-0C3A2927C185}">
      <dgm:prSet custT="1"/>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BE8D6E39-479B-4C44-86FF-9DFF7B8BEE93}">
      <dgm:prSet custT="1"/>
      <dgm:spPr>
        <a:ln>
          <a:noFill/>
        </a:ln>
      </dgm:spPr>
      <dgm:t>
        <a:bodyPr/>
        <a:lstStyle/>
        <a:p>
          <a:pPr>
            <a:lnSpc>
              <a:spcPts val="1100"/>
            </a:lnSpc>
            <a:spcAft>
              <a:spcPts val="0"/>
            </a:spcAft>
          </a:pPr>
          <a:r>
            <a:rPr lang="en-US" sz="1100" b="1" i="0" baseline="0" dirty="0">
              <a:solidFill>
                <a:schemeClr val="bg1"/>
              </a:solidFill>
              <a:latin typeface="Montserrat SemiBold" pitchFamily="2" charset="77"/>
              <a:cs typeface="Arial" panose="020B0604020202020204" pitchFamily="34" charset="0"/>
            </a:rPr>
            <a:t>Be honest and open with your real estate professional; they work for you and can best help you if they have a good understanding of</a:t>
          </a:r>
          <a:br>
            <a:rPr lang="en-US" sz="1100" b="1" i="0" baseline="0" dirty="0">
              <a:solidFill>
                <a:schemeClr val="bg1"/>
              </a:solidFill>
              <a:latin typeface="Montserrat SemiBold" pitchFamily="2" charset="77"/>
              <a:cs typeface="Arial" panose="020B0604020202020204" pitchFamily="34" charset="0"/>
            </a:rPr>
          </a:br>
          <a:r>
            <a:rPr lang="en-US" sz="1100" b="1" i="0" baseline="0" dirty="0">
              <a:solidFill>
                <a:schemeClr val="bg1"/>
              </a:solidFill>
              <a:latin typeface="Montserrat SemiBold" pitchFamily="2" charset="77"/>
              <a:cs typeface="Arial" panose="020B0604020202020204" pitchFamily="34" charset="0"/>
            </a:rPr>
            <a:t>your needs. </a:t>
          </a:r>
          <a:endParaRPr lang="en-US" sz="1100" b="1" i="0" dirty="0">
            <a:solidFill>
              <a:schemeClr val="bg1"/>
            </a:solidFill>
            <a:latin typeface="Montserrat SemiBold" pitchFamily="2" charset="77"/>
            <a:cs typeface="Arial" panose="020B0604020202020204" pitchFamily="34" charset="0"/>
          </a:endParaRPr>
        </a:p>
      </dgm:t>
    </dgm:pt>
    <dgm:pt modelId="{43DCB168-8B92-4F23-B7BD-22870B60BB20}" type="parTrans" cxnId="{4258B88D-6505-47C2-A461-0C25A66D4CC5}">
      <dgm:prSet/>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D69C6D67-E934-4F7A-A0DF-1C47C9020076}" type="sibTrans" cxnId="{4258B88D-6505-47C2-A461-0C25A66D4CC5}">
      <dgm:prSet custT="1"/>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CEF10325-90F3-419C-ACAF-C91617970D3C}">
      <dgm:prSet custT="1"/>
      <dgm:spPr>
        <a:ln>
          <a:noFill/>
        </a:ln>
      </dgm:spPr>
      <dgm:t>
        <a:bodyPr/>
        <a:lstStyle/>
        <a:p>
          <a:pPr>
            <a:lnSpc>
              <a:spcPts val="1100"/>
            </a:lnSpc>
            <a:spcAft>
              <a:spcPts val="0"/>
            </a:spcAft>
          </a:pPr>
          <a:r>
            <a:rPr lang="en-US" sz="1100" b="1" i="0" baseline="0" dirty="0">
              <a:solidFill>
                <a:schemeClr val="bg1"/>
              </a:solidFill>
              <a:latin typeface="Montserrat SemiBold" pitchFamily="2" charset="77"/>
              <a:cs typeface="Arial" panose="020B0604020202020204" pitchFamily="34" charset="0"/>
            </a:rPr>
            <a:t>You’ll know the right home for you when you see it and it will have very little to do with</a:t>
          </a:r>
          <a:br>
            <a:rPr lang="en-US" sz="1100" b="1" i="0" baseline="0" dirty="0">
              <a:solidFill>
                <a:schemeClr val="bg1"/>
              </a:solidFill>
              <a:latin typeface="Montserrat SemiBold" pitchFamily="2" charset="77"/>
              <a:cs typeface="Arial" panose="020B0604020202020204" pitchFamily="34" charset="0"/>
            </a:rPr>
          </a:br>
          <a:r>
            <a:rPr lang="en-US" sz="1100" b="1" i="0" baseline="0" dirty="0">
              <a:solidFill>
                <a:schemeClr val="bg1"/>
              </a:solidFill>
              <a:latin typeface="Montserrat SemiBold" pitchFamily="2" charset="77"/>
              <a:cs typeface="Arial" panose="020B0604020202020204" pitchFamily="34" charset="0"/>
            </a:rPr>
            <a:t>logic – don’t ask us how that works – it just does! </a:t>
          </a:r>
          <a:endParaRPr lang="en-US" sz="1100" b="1" i="0" dirty="0">
            <a:solidFill>
              <a:schemeClr val="bg1"/>
            </a:solidFill>
            <a:latin typeface="Montserrat SemiBold" pitchFamily="2" charset="77"/>
            <a:cs typeface="Arial" panose="020B0604020202020204" pitchFamily="34" charset="0"/>
          </a:endParaRPr>
        </a:p>
      </dgm:t>
    </dgm:pt>
    <dgm:pt modelId="{F7B5F265-518F-4EC0-AC02-E792CFBF2E42}" type="parTrans" cxnId="{54A50D81-7141-4407-BDA5-5F6DFC18FB56}">
      <dgm:prSet/>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DB41C334-BFD1-4345-83FD-A23CA74A5967}" type="sibTrans" cxnId="{54A50D81-7141-4407-BDA5-5F6DFC18FB56}">
      <dgm:prSet custT="1"/>
      <dgm:spPr/>
      <dgm:t>
        <a:bodyPr/>
        <a:lstStyle/>
        <a:p>
          <a:pPr>
            <a:lnSpc>
              <a:spcPts val="1100"/>
            </a:lnSpc>
            <a:spcAft>
              <a:spcPts val="0"/>
            </a:spcAft>
          </a:pPr>
          <a:endParaRPr lang="en-US" sz="900" b="1" i="0">
            <a:solidFill>
              <a:schemeClr val="tx1"/>
            </a:solidFill>
            <a:latin typeface="Montserrat SemiBold" pitchFamily="2" charset="77"/>
            <a:cs typeface="Arial" panose="020B0604020202020204" pitchFamily="34" charset="0"/>
          </a:endParaRPr>
        </a:p>
      </dgm:t>
    </dgm:pt>
    <dgm:pt modelId="{F3861CE7-94CB-644B-8D8B-1CF170138602}" type="pres">
      <dgm:prSet presAssocID="{30DD72B0-CF62-488A-9E93-327E1F86A9D7}" presName="Name0" presStyleCnt="0">
        <dgm:presLayoutVars>
          <dgm:dir/>
          <dgm:animLvl val="lvl"/>
          <dgm:resizeHandles val="exact"/>
        </dgm:presLayoutVars>
      </dgm:prSet>
      <dgm:spPr/>
      <dgm:t>
        <a:bodyPr/>
        <a:lstStyle/>
        <a:p>
          <a:endParaRPr lang="en-US"/>
        </a:p>
      </dgm:t>
    </dgm:pt>
    <dgm:pt modelId="{4AA025D7-A14D-8B4D-842B-A2AF398C6D47}" type="pres">
      <dgm:prSet presAssocID="{8FD9DB81-1023-4A28-B2AF-F89BB947463E}" presName="parTxOnly" presStyleLbl="node1" presStyleIdx="0" presStyleCnt="4" custScaleX="183535" custScaleY="148280">
        <dgm:presLayoutVars>
          <dgm:chMax val="0"/>
          <dgm:chPref val="0"/>
          <dgm:bulletEnabled val="1"/>
        </dgm:presLayoutVars>
      </dgm:prSet>
      <dgm:spPr/>
      <dgm:t>
        <a:bodyPr/>
        <a:lstStyle/>
        <a:p>
          <a:endParaRPr lang="en-US"/>
        </a:p>
      </dgm:t>
    </dgm:pt>
    <dgm:pt modelId="{5D388049-D1B4-EF48-B32A-704F1AD25AB1}" type="pres">
      <dgm:prSet presAssocID="{66041EA8-8230-4B27-9FD1-BB5FFAA5E503}" presName="parTxOnlySpace" presStyleCnt="0"/>
      <dgm:spPr/>
    </dgm:pt>
    <dgm:pt modelId="{142DFCDD-CFFE-AD46-B5BF-76AF95BCF9D6}" type="pres">
      <dgm:prSet presAssocID="{23B9E921-54A1-443B-B17D-D31688E1A89C}" presName="parTxOnly" presStyleLbl="node1" presStyleIdx="1" presStyleCnt="4" custScaleX="164086" custScaleY="150826" custLinFactNeighborX="-14536" custLinFactNeighborY="0">
        <dgm:presLayoutVars>
          <dgm:chMax val="0"/>
          <dgm:chPref val="0"/>
          <dgm:bulletEnabled val="1"/>
        </dgm:presLayoutVars>
      </dgm:prSet>
      <dgm:spPr/>
      <dgm:t>
        <a:bodyPr/>
        <a:lstStyle/>
        <a:p>
          <a:endParaRPr lang="en-US"/>
        </a:p>
      </dgm:t>
    </dgm:pt>
    <dgm:pt modelId="{2200D976-7100-C94F-8162-D77284CDAB3A}" type="pres">
      <dgm:prSet presAssocID="{721A8E3F-D2CE-4DAB-B561-45AD4DBC1914}" presName="parTxOnlySpace" presStyleCnt="0"/>
      <dgm:spPr/>
    </dgm:pt>
    <dgm:pt modelId="{7A837E3D-0E33-6041-9126-F168861B2D46}" type="pres">
      <dgm:prSet presAssocID="{BE8D6E39-479B-4C44-86FF-9DFF7B8BEE93}" presName="parTxOnly" presStyleLbl="node1" presStyleIdx="2" presStyleCnt="4" custScaleX="167333" custScaleY="159182" custLinFactNeighborX="-26129" custLinFactNeighborY="0">
        <dgm:presLayoutVars>
          <dgm:chMax val="0"/>
          <dgm:chPref val="0"/>
          <dgm:bulletEnabled val="1"/>
        </dgm:presLayoutVars>
      </dgm:prSet>
      <dgm:spPr/>
      <dgm:t>
        <a:bodyPr/>
        <a:lstStyle/>
        <a:p>
          <a:endParaRPr lang="en-US"/>
        </a:p>
      </dgm:t>
    </dgm:pt>
    <dgm:pt modelId="{6D7871BF-DCD5-7F46-8DD0-04CDB95605C3}" type="pres">
      <dgm:prSet presAssocID="{D69C6D67-E934-4F7A-A0DF-1C47C9020076}" presName="parTxOnlySpace" presStyleCnt="0"/>
      <dgm:spPr/>
    </dgm:pt>
    <dgm:pt modelId="{D34F0C65-4E86-724B-94CE-7FC86013D3DE}" type="pres">
      <dgm:prSet presAssocID="{CEF10325-90F3-419C-ACAF-C91617970D3C}" presName="parTxOnly" presStyleLbl="node1" presStyleIdx="3" presStyleCnt="4" custScaleX="163096" custScaleY="163554" custLinFactNeighborX="-87651">
        <dgm:presLayoutVars>
          <dgm:chMax val="0"/>
          <dgm:chPref val="0"/>
          <dgm:bulletEnabled val="1"/>
        </dgm:presLayoutVars>
      </dgm:prSet>
      <dgm:spPr/>
      <dgm:t>
        <a:bodyPr/>
        <a:lstStyle/>
        <a:p>
          <a:endParaRPr lang="en-US"/>
        </a:p>
      </dgm:t>
    </dgm:pt>
  </dgm:ptLst>
  <dgm:cxnLst>
    <dgm:cxn modelId="{7F78EE99-E85D-A045-9AA6-6EA402DECD1B}" type="presOf" srcId="{CEF10325-90F3-419C-ACAF-C91617970D3C}" destId="{D34F0C65-4E86-724B-94CE-7FC86013D3DE}" srcOrd="0" destOrd="0" presId="urn:microsoft.com/office/officeart/2005/8/layout/chevron1"/>
    <dgm:cxn modelId="{648696B4-B4F5-4B4E-9E51-9D2F7D616086}" type="presOf" srcId="{BE8D6E39-479B-4C44-86FF-9DFF7B8BEE93}" destId="{7A837E3D-0E33-6041-9126-F168861B2D46}" srcOrd="0" destOrd="0" presId="urn:microsoft.com/office/officeart/2005/8/layout/chevron1"/>
    <dgm:cxn modelId="{54A50D81-7141-4407-BDA5-5F6DFC18FB56}" srcId="{30DD72B0-CF62-488A-9E93-327E1F86A9D7}" destId="{CEF10325-90F3-419C-ACAF-C91617970D3C}" srcOrd="3" destOrd="0" parTransId="{F7B5F265-518F-4EC0-AC02-E792CFBF2E42}" sibTransId="{DB41C334-BFD1-4345-83FD-A23CA74A5967}"/>
    <dgm:cxn modelId="{C2C38C49-C0CE-D24C-87A9-FAE449F26B75}" type="presOf" srcId="{23B9E921-54A1-443B-B17D-D31688E1A89C}" destId="{142DFCDD-CFFE-AD46-B5BF-76AF95BCF9D6}" srcOrd="0" destOrd="0" presId="urn:microsoft.com/office/officeart/2005/8/layout/chevron1"/>
    <dgm:cxn modelId="{EC0C746A-4F95-42B6-AB4A-F43C343D94F2}" srcId="{30DD72B0-CF62-488A-9E93-327E1F86A9D7}" destId="{8FD9DB81-1023-4A28-B2AF-F89BB947463E}" srcOrd="0" destOrd="0" parTransId="{8A24C32B-E909-4E6A-B34D-A3CA3E0571D9}" sibTransId="{66041EA8-8230-4B27-9FD1-BB5FFAA5E503}"/>
    <dgm:cxn modelId="{18C8453B-7AD7-BD43-B9D6-19BC470A08B9}" type="presOf" srcId="{30DD72B0-CF62-488A-9E93-327E1F86A9D7}" destId="{F3861CE7-94CB-644B-8D8B-1CF170138602}" srcOrd="0" destOrd="0" presId="urn:microsoft.com/office/officeart/2005/8/layout/chevron1"/>
    <dgm:cxn modelId="{F671676D-F801-EE4F-B5C9-E2D96858ABC2}" type="presOf" srcId="{8FD9DB81-1023-4A28-B2AF-F89BB947463E}" destId="{4AA025D7-A14D-8B4D-842B-A2AF398C6D47}" srcOrd="0" destOrd="0" presId="urn:microsoft.com/office/officeart/2005/8/layout/chevron1"/>
    <dgm:cxn modelId="{D8A17D16-1482-4240-AF99-0C3A2927C185}" srcId="{30DD72B0-CF62-488A-9E93-327E1F86A9D7}" destId="{23B9E921-54A1-443B-B17D-D31688E1A89C}" srcOrd="1" destOrd="0" parTransId="{5207151D-DFEB-4923-B224-58914F572A89}" sibTransId="{721A8E3F-D2CE-4DAB-B561-45AD4DBC1914}"/>
    <dgm:cxn modelId="{4258B88D-6505-47C2-A461-0C25A66D4CC5}" srcId="{30DD72B0-CF62-488A-9E93-327E1F86A9D7}" destId="{BE8D6E39-479B-4C44-86FF-9DFF7B8BEE93}" srcOrd="2" destOrd="0" parTransId="{43DCB168-8B92-4F23-B7BD-22870B60BB20}" sibTransId="{D69C6D67-E934-4F7A-A0DF-1C47C9020076}"/>
    <dgm:cxn modelId="{31D3EE85-E61F-5646-B495-469C4E1B1902}" type="presParOf" srcId="{F3861CE7-94CB-644B-8D8B-1CF170138602}" destId="{4AA025D7-A14D-8B4D-842B-A2AF398C6D47}" srcOrd="0" destOrd="0" presId="urn:microsoft.com/office/officeart/2005/8/layout/chevron1"/>
    <dgm:cxn modelId="{2AD36DD4-1726-EA45-B95E-AFF926048F86}" type="presParOf" srcId="{F3861CE7-94CB-644B-8D8B-1CF170138602}" destId="{5D388049-D1B4-EF48-B32A-704F1AD25AB1}" srcOrd="1" destOrd="0" presId="urn:microsoft.com/office/officeart/2005/8/layout/chevron1"/>
    <dgm:cxn modelId="{F16CE8FF-FB36-294D-9BAF-B3390B64394A}" type="presParOf" srcId="{F3861CE7-94CB-644B-8D8B-1CF170138602}" destId="{142DFCDD-CFFE-AD46-B5BF-76AF95BCF9D6}" srcOrd="2" destOrd="0" presId="urn:microsoft.com/office/officeart/2005/8/layout/chevron1"/>
    <dgm:cxn modelId="{7D970759-1DB9-3F45-8593-3D0CD377DD7D}" type="presParOf" srcId="{F3861CE7-94CB-644B-8D8B-1CF170138602}" destId="{2200D976-7100-C94F-8162-D77284CDAB3A}" srcOrd="3" destOrd="0" presId="urn:microsoft.com/office/officeart/2005/8/layout/chevron1"/>
    <dgm:cxn modelId="{F3D0A831-6E04-4A4E-8987-F9BDB901AA93}" type="presParOf" srcId="{F3861CE7-94CB-644B-8D8B-1CF170138602}" destId="{7A837E3D-0E33-6041-9126-F168861B2D46}" srcOrd="4" destOrd="0" presId="urn:microsoft.com/office/officeart/2005/8/layout/chevron1"/>
    <dgm:cxn modelId="{11C72FEA-C0CB-4A40-9A2F-A9B7E8E8D0ED}" type="presParOf" srcId="{F3861CE7-94CB-644B-8D8B-1CF170138602}" destId="{6D7871BF-DCD5-7F46-8DD0-04CDB95605C3}" srcOrd="5" destOrd="0" presId="urn:microsoft.com/office/officeart/2005/8/layout/chevron1"/>
    <dgm:cxn modelId="{5730C5DF-A97F-A547-9FF2-80B26D67853C}" type="presParOf" srcId="{F3861CE7-94CB-644B-8D8B-1CF170138602}" destId="{D34F0C65-4E86-724B-94CE-7FC86013D3D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8A8E02-0136-48C8-8709-381F81C9E92E}"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3A2244D1-3D3A-4B87-9327-D078A0AD402C}">
      <dgm:prSet custT="1"/>
      <dgm:spPr/>
      <dgm:t>
        <a:bodyPr/>
        <a:lstStyle/>
        <a:p>
          <a:r>
            <a:rPr lang="en-US" sz="2000" b="1" i="0" baseline="0">
              <a:latin typeface="Montserrat SemiBold" pitchFamily="2" charset="77"/>
              <a:cs typeface="Arial" panose="020B0604020202020204" pitchFamily="34" charset="0"/>
            </a:rPr>
            <a:t>What is the median sales price?</a:t>
          </a:r>
          <a:endParaRPr lang="en-US" sz="2000" b="1" i="0">
            <a:latin typeface="Montserrat SemiBold" pitchFamily="2" charset="77"/>
            <a:cs typeface="Arial" panose="020B0604020202020204" pitchFamily="34" charset="0"/>
          </a:endParaRPr>
        </a:p>
      </dgm:t>
    </dgm:pt>
    <dgm:pt modelId="{0F328D25-CA6A-41AB-A0D6-3B3D5C4F07F9}" type="parTrans" cxnId="{4B0E731E-62D1-4C05-A2BE-B82DADA49E45}">
      <dgm:prSet/>
      <dgm:spPr/>
      <dgm:t>
        <a:bodyPr/>
        <a:lstStyle/>
        <a:p>
          <a:endParaRPr lang="en-US" sz="2000" b="1" i="0">
            <a:solidFill>
              <a:schemeClr val="tx1"/>
            </a:solidFill>
            <a:latin typeface="Montserrat SemiBold" pitchFamily="2" charset="77"/>
            <a:cs typeface="Arial" panose="020B0604020202020204" pitchFamily="34" charset="0"/>
          </a:endParaRPr>
        </a:p>
      </dgm:t>
    </dgm:pt>
    <dgm:pt modelId="{1F9B519F-F7AF-4224-BCA2-8390862F380A}" type="sibTrans" cxnId="{4B0E731E-62D1-4C05-A2BE-B82DADA49E45}">
      <dgm:prSet/>
      <dgm:spPr/>
      <dgm:t>
        <a:bodyPr/>
        <a:lstStyle/>
        <a:p>
          <a:endParaRPr lang="en-US" sz="2000" b="1" i="0">
            <a:solidFill>
              <a:schemeClr val="tx1"/>
            </a:solidFill>
            <a:latin typeface="Montserrat SemiBold" pitchFamily="2" charset="77"/>
            <a:cs typeface="Arial" panose="020B0604020202020204" pitchFamily="34" charset="0"/>
          </a:endParaRPr>
        </a:p>
      </dgm:t>
    </dgm:pt>
    <dgm:pt modelId="{5EB9A598-64A2-4AC8-820C-885836D627EC}">
      <dgm:prSet custT="1"/>
      <dgm:spPr/>
      <dgm:t>
        <a:bodyPr/>
        <a:lstStyle/>
        <a:p>
          <a:r>
            <a:rPr lang="en-US" sz="2000" b="1" i="0" dirty="0">
              <a:latin typeface="Montserrat SemiBold" pitchFamily="2" charset="77"/>
              <a:cs typeface="Arial" panose="020B0604020202020204" pitchFamily="34" charset="0"/>
            </a:rPr>
            <a:t>Are values going up? Down? Stable?</a:t>
          </a:r>
        </a:p>
      </dgm:t>
    </dgm:pt>
    <dgm:pt modelId="{1773D04A-17E5-438A-B3AB-A47346F45E7C}" type="parTrans" cxnId="{60131D7C-9CC5-48B9-B234-5EB9DB7B4451}">
      <dgm:prSet/>
      <dgm:spPr/>
      <dgm:t>
        <a:bodyPr/>
        <a:lstStyle/>
        <a:p>
          <a:endParaRPr lang="en-US" sz="2000" b="1" i="0">
            <a:solidFill>
              <a:schemeClr val="tx1"/>
            </a:solidFill>
            <a:latin typeface="Montserrat SemiBold" pitchFamily="2" charset="77"/>
          </a:endParaRPr>
        </a:p>
      </dgm:t>
    </dgm:pt>
    <dgm:pt modelId="{54FE62AF-5A11-47B9-AC06-490B1DD8A379}" type="sibTrans" cxnId="{60131D7C-9CC5-48B9-B234-5EB9DB7B4451}">
      <dgm:prSet/>
      <dgm:spPr/>
      <dgm:t>
        <a:bodyPr/>
        <a:lstStyle/>
        <a:p>
          <a:endParaRPr lang="en-US" sz="2000" b="1" i="0">
            <a:solidFill>
              <a:schemeClr val="tx1"/>
            </a:solidFill>
            <a:latin typeface="Montserrat SemiBold" pitchFamily="2" charset="77"/>
          </a:endParaRPr>
        </a:p>
      </dgm:t>
    </dgm:pt>
    <dgm:pt modelId="{ABC33B7F-A722-4205-906B-BD7451A19E10}">
      <dgm:prSet custT="1"/>
      <dgm:spPr/>
      <dgm:t>
        <a:bodyPr/>
        <a:lstStyle/>
        <a:p>
          <a:r>
            <a:rPr lang="en-US" sz="2000" b="1" i="0" dirty="0">
              <a:latin typeface="Montserrat SemiBold" pitchFamily="2" charset="77"/>
              <a:cs typeface="Arial" panose="020B0604020202020204" pitchFamily="34" charset="0"/>
            </a:rPr>
            <a:t>What is the median market time?</a:t>
          </a:r>
        </a:p>
      </dgm:t>
    </dgm:pt>
    <dgm:pt modelId="{8C65F8DE-E915-4433-B305-66F90089D8C0}" type="parTrans" cxnId="{1F18C7A9-49DB-48BE-89C4-8F517DBEA23C}">
      <dgm:prSet/>
      <dgm:spPr/>
      <dgm:t>
        <a:bodyPr/>
        <a:lstStyle/>
        <a:p>
          <a:endParaRPr lang="en-US" sz="2000" b="1" i="0">
            <a:solidFill>
              <a:schemeClr val="tx1"/>
            </a:solidFill>
            <a:latin typeface="Montserrat SemiBold" pitchFamily="2" charset="77"/>
          </a:endParaRPr>
        </a:p>
      </dgm:t>
    </dgm:pt>
    <dgm:pt modelId="{DC1C5BEE-9355-4FBA-8EB1-B2D627F44350}" type="sibTrans" cxnId="{1F18C7A9-49DB-48BE-89C4-8F517DBEA23C}">
      <dgm:prSet/>
      <dgm:spPr/>
      <dgm:t>
        <a:bodyPr/>
        <a:lstStyle/>
        <a:p>
          <a:endParaRPr lang="en-US" sz="2000" b="1" i="0">
            <a:solidFill>
              <a:schemeClr val="tx1"/>
            </a:solidFill>
            <a:latin typeface="Montserrat SemiBold" pitchFamily="2" charset="77"/>
          </a:endParaRPr>
        </a:p>
      </dgm:t>
    </dgm:pt>
    <dgm:pt modelId="{936FC3BD-DEF0-4027-A9D5-C3A8C5E287E0}">
      <dgm:prSet custT="1"/>
      <dgm:spPr/>
      <dgm:t>
        <a:bodyPr/>
        <a:lstStyle/>
        <a:p>
          <a:r>
            <a:rPr lang="en-US" sz="2000" b="1" i="0" dirty="0">
              <a:latin typeface="Montserrat SemiBold" pitchFamily="2" charset="77"/>
              <a:cs typeface="Arial" panose="020B0604020202020204" pitchFamily="34" charset="0"/>
            </a:rPr>
            <a:t>What is the</a:t>
          </a:r>
          <a:br>
            <a:rPr lang="en-US" sz="2000" b="1" i="0" dirty="0">
              <a:latin typeface="Montserrat SemiBold" pitchFamily="2" charset="77"/>
              <a:cs typeface="Arial" panose="020B0604020202020204" pitchFamily="34" charset="0"/>
            </a:rPr>
          </a:br>
          <a:r>
            <a:rPr lang="en-US" sz="2000" b="1" i="0" dirty="0">
              <a:latin typeface="Montserrat SemiBold" pitchFamily="2" charset="77"/>
              <a:cs typeface="Arial" panose="020B0604020202020204" pitchFamily="34" charset="0"/>
            </a:rPr>
            <a:t>absorption rate?</a:t>
          </a:r>
        </a:p>
      </dgm:t>
    </dgm:pt>
    <dgm:pt modelId="{1F7FAB50-580F-4F7A-B8BA-18CE29534653}" type="parTrans" cxnId="{986B7587-8E57-4995-8B26-04F284BECE95}">
      <dgm:prSet/>
      <dgm:spPr/>
      <dgm:t>
        <a:bodyPr/>
        <a:lstStyle/>
        <a:p>
          <a:endParaRPr lang="en-US" sz="2000" b="1" i="0">
            <a:solidFill>
              <a:schemeClr val="tx1"/>
            </a:solidFill>
            <a:latin typeface="Montserrat SemiBold" pitchFamily="2" charset="77"/>
          </a:endParaRPr>
        </a:p>
      </dgm:t>
    </dgm:pt>
    <dgm:pt modelId="{158F2B8F-DEEC-40F2-8E86-3AB4631CA5A7}" type="sibTrans" cxnId="{986B7587-8E57-4995-8B26-04F284BECE95}">
      <dgm:prSet/>
      <dgm:spPr/>
      <dgm:t>
        <a:bodyPr/>
        <a:lstStyle/>
        <a:p>
          <a:endParaRPr lang="en-US" sz="2000" b="1" i="0">
            <a:solidFill>
              <a:schemeClr val="tx1"/>
            </a:solidFill>
            <a:latin typeface="Montserrat SemiBold" pitchFamily="2" charset="77"/>
          </a:endParaRPr>
        </a:p>
      </dgm:t>
    </dgm:pt>
    <dgm:pt modelId="{7962A020-FB56-4D54-B09B-958DBE8149D6}">
      <dgm:prSet custT="1"/>
      <dgm:spPr/>
      <dgm:t>
        <a:bodyPr/>
        <a:lstStyle/>
        <a:p>
          <a:r>
            <a:rPr lang="en-US" sz="2000" b="1" i="0">
              <a:latin typeface="Montserrat SemiBold" pitchFamily="2" charset="77"/>
              <a:cs typeface="Arial" panose="020B0604020202020204" pitchFamily="34" charset="0"/>
            </a:rPr>
            <a:t>Shortage of listings? Abundance?</a:t>
          </a:r>
        </a:p>
      </dgm:t>
    </dgm:pt>
    <dgm:pt modelId="{D1A06B1A-FB93-4AF4-AA36-5AC74EB272B8}" type="parTrans" cxnId="{108CC0AF-0B16-4A69-A0C2-D88FC4FE134A}">
      <dgm:prSet/>
      <dgm:spPr/>
      <dgm:t>
        <a:bodyPr/>
        <a:lstStyle/>
        <a:p>
          <a:endParaRPr lang="en-US" sz="2000" b="1" i="0">
            <a:solidFill>
              <a:schemeClr val="tx1"/>
            </a:solidFill>
            <a:latin typeface="Montserrat SemiBold" pitchFamily="2" charset="77"/>
          </a:endParaRPr>
        </a:p>
      </dgm:t>
    </dgm:pt>
    <dgm:pt modelId="{79FB46A9-E1A1-4933-9FCF-6BF149E89AE2}" type="sibTrans" cxnId="{108CC0AF-0B16-4A69-A0C2-D88FC4FE134A}">
      <dgm:prSet/>
      <dgm:spPr/>
      <dgm:t>
        <a:bodyPr/>
        <a:lstStyle/>
        <a:p>
          <a:endParaRPr lang="en-US" sz="2000" b="1" i="0">
            <a:solidFill>
              <a:schemeClr val="tx1"/>
            </a:solidFill>
            <a:latin typeface="Montserrat SemiBold" pitchFamily="2" charset="77"/>
          </a:endParaRPr>
        </a:p>
      </dgm:t>
    </dgm:pt>
    <dgm:pt modelId="{22C15983-8DA6-4162-A7A8-A13D033E857F}">
      <dgm:prSet custT="1"/>
      <dgm:spPr/>
      <dgm:t>
        <a:bodyPr/>
        <a:lstStyle/>
        <a:p>
          <a:r>
            <a:rPr lang="en-US" sz="2000" b="1" i="0" dirty="0">
              <a:latin typeface="Montserrat SemiBold" pitchFamily="2" charset="77"/>
              <a:cs typeface="Arial" panose="020B0604020202020204" pitchFamily="34" charset="0"/>
            </a:rPr>
            <a:t>Percent of list price?</a:t>
          </a:r>
        </a:p>
      </dgm:t>
    </dgm:pt>
    <dgm:pt modelId="{BC357FD7-BBDB-41AB-81B7-2CD9B00DB7B2}" type="parTrans" cxnId="{DDC27B24-B4E3-4DFC-AF3A-AFBA752AE3C5}">
      <dgm:prSet/>
      <dgm:spPr/>
      <dgm:t>
        <a:bodyPr/>
        <a:lstStyle/>
        <a:p>
          <a:endParaRPr lang="en-US" sz="2000" b="1" i="0">
            <a:solidFill>
              <a:schemeClr val="tx1"/>
            </a:solidFill>
            <a:latin typeface="Montserrat SemiBold" pitchFamily="2" charset="77"/>
          </a:endParaRPr>
        </a:p>
      </dgm:t>
    </dgm:pt>
    <dgm:pt modelId="{2039A91E-79FC-4227-9952-3D7CBBFF1995}" type="sibTrans" cxnId="{DDC27B24-B4E3-4DFC-AF3A-AFBA752AE3C5}">
      <dgm:prSet/>
      <dgm:spPr/>
      <dgm:t>
        <a:bodyPr/>
        <a:lstStyle/>
        <a:p>
          <a:endParaRPr lang="en-US" sz="2000" b="1" i="0">
            <a:solidFill>
              <a:schemeClr val="tx1"/>
            </a:solidFill>
            <a:latin typeface="Montserrat SemiBold" pitchFamily="2" charset="77"/>
          </a:endParaRPr>
        </a:p>
      </dgm:t>
    </dgm:pt>
    <dgm:pt modelId="{C5154CD8-19C6-40C2-B5C0-57EB59785C61}" type="pres">
      <dgm:prSet presAssocID="{568A8E02-0136-48C8-8709-381F81C9E92E}" presName="diagram" presStyleCnt="0">
        <dgm:presLayoutVars>
          <dgm:dir/>
          <dgm:resizeHandles val="exact"/>
        </dgm:presLayoutVars>
      </dgm:prSet>
      <dgm:spPr/>
      <dgm:t>
        <a:bodyPr/>
        <a:lstStyle/>
        <a:p>
          <a:endParaRPr lang="en-US"/>
        </a:p>
      </dgm:t>
    </dgm:pt>
    <dgm:pt modelId="{C56C2A31-0449-443C-B9F2-149A77E70343}" type="pres">
      <dgm:prSet presAssocID="{3A2244D1-3D3A-4B87-9327-D078A0AD402C}" presName="node" presStyleLbl="node1" presStyleIdx="0" presStyleCnt="6">
        <dgm:presLayoutVars>
          <dgm:bulletEnabled val="1"/>
        </dgm:presLayoutVars>
      </dgm:prSet>
      <dgm:spPr/>
      <dgm:t>
        <a:bodyPr/>
        <a:lstStyle/>
        <a:p>
          <a:endParaRPr lang="en-US"/>
        </a:p>
      </dgm:t>
    </dgm:pt>
    <dgm:pt modelId="{21D63428-7DF6-47E1-8490-10490E2C612A}" type="pres">
      <dgm:prSet presAssocID="{1F9B519F-F7AF-4224-BCA2-8390862F380A}" presName="sibTrans" presStyleCnt="0"/>
      <dgm:spPr/>
    </dgm:pt>
    <dgm:pt modelId="{53BF9348-BB1F-445E-A860-6BFBCDE053A4}" type="pres">
      <dgm:prSet presAssocID="{5EB9A598-64A2-4AC8-820C-885836D627EC}" presName="node" presStyleLbl="node1" presStyleIdx="1" presStyleCnt="6">
        <dgm:presLayoutVars>
          <dgm:bulletEnabled val="1"/>
        </dgm:presLayoutVars>
      </dgm:prSet>
      <dgm:spPr/>
      <dgm:t>
        <a:bodyPr/>
        <a:lstStyle/>
        <a:p>
          <a:endParaRPr lang="en-US"/>
        </a:p>
      </dgm:t>
    </dgm:pt>
    <dgm:pt modelId="{2CB167FC-4848-4375-A97C-CD0B258E4C5A}" type="pres">
      <dgm:prSet presAssocID="{54FE62AF-5A11-47B9-AC06-490B1DD8A379}" presName="sibTrans" presStyleCnt="0"/>
      <dgm:spPr/>
    </dgm:pt>
    <dgm:pt modelId="{B8A33651-07AB-4D86-A6A6-AD63BA66C00A}" type="pres">
      <dgm:prSet presAssocID="{ABC33B7F-A722-4205-906B-BD7451A19E10}" presName="node" presStyleLbl="node1" presStyleIdx="2" presStyleCnt="6">
        <dgm:presLayoutVars>
          <dgm:bulletEnabled val="1"/>
        </dgm:presLayoutVars>
      </dgm:prSet>
      <dgm:spPr/>
      <dgm:t>
        <a:bodyPr/>
        <a:lstStyle/>
        <a:p>
          <a:endParaRPr lang="en-US"/>
        </a:p>
      </dgm:t>
    </dgm:pt>
    <dgm:pt modelId="{E55AF922-7A50-48CA-B50E-2D100102EB26}" type="pres">
      <dgm:prSet presAssocID="{DC1C5BEE-9355-4FBA-8EB1-B2D627F44350}" presName="sibTrans" presStyleCnt="0"/>
      <dgm:spPr/>
    </dgm:pt>
    <dgm:pt modelId="{987ACDE0-B0E1-4798-8B4B-3E4043A51DAC}" type="pres">
      <dgm:prSet presAssocID="{936FC3BD-DEF0-4027-A9D5-C3A8C5E287E0}" presName="node" presStyleLbl="node1" presStyleIdx="3" presStyleCnt="6">
        <dgm:presLayoutVars>
          <dgm:bulletEnabled val="1"/>
        </dgm:presLayoutVars>
      </dgm:prSet>
      <dgm:spPr/>
      <dgm:t>
        <a:bodyPr/>
        <a:lstStyle/>
        <a:p>
          <a:endParaRPr lang="en-US"/>
        </a:p>
      </dgm:t>
    </dgm:pt>
    <dgm:pt modelId="{B5A00732-53FD-48CB-82A0-441EB39FB2B6}" type="pres">
      <dgm:prSet presAssocID="{158F2B8F-DEEC-40F2-8E86-3AB4631CA5A7}" presName="sibTrans" presStyleCnt="0"/>
      <dgm:spPr/>
    </dgm:pt>
    <dgm:pt modelId="{A7A0AACE-A5E3-47B4-8340-FD938598667A}" type="pres">
      <dgm:prSet presAssocID="{7962A020-FB56-4D54-B09B-958DBE8149D6}" presName="node" presStyleLbl="node1" presStyleIdx="4" presStyleCnt="6">
        <dgm:presLayoutVars>
          <dgm:bulletEnabled val="1"/>
        </dgm:presLayoutVars>
      </dgm:prSet>
      <dgm:spPr/>
      <dgm:t>
        <a:bodyPr/>
        <a:lstStyle/>
        <a:p>
          <a:endParaRPr lang="en-US"/>
        </a:p>
      </dgm:t>
    </dgm:pt>
    <dgm:pt modelId="{D8875BC3-DE27-44CE-AE9A-713327364980}" type="pres">
      <dgm:prSet presAssocID="{79FB46A9-E1A1-4933-9FCF-6BF149E89AE2}" presName="sibTrans" presStyleCnt="0"/>
      <dgm:spPr/>
    </dgm:pt>
    <dgm:pt modelId="{BDDC5B88-0800-4B05-AF33-5D045FD7C687}" type="pres">
      <dgm:prSet presAssocID="{22C15983-8DA6-4162-A7A8-A13D033E857F}" presName="node" presStyleLbl="node1" presStyleIdx="5" presStyleCnt="6">
        <dgm:presLayoutVars>
          <dgm:bulletEnabled val="1"/>
        </dgm:presLayoutVars>
      </dgm:prSet>
      <dgm:spPr/>
      <dgm:t>
        <a:bodyPr/>
        <a:lstStyle/>
        <a:p>
          <a:endParaRPr lang="en-US"/>
        </a:p>
      </dgm:t>
    </dgm:pt>
  </dgm:ptLst>
  <dgm:cxnLst>
    <dgm:cxn modelId="{1D6E3720-85E1-4E1E-9C77-1D6AFE39C446}" type="presOf" srcId="{936FC3BD-DEF0-4027-A9D5-C3A8C5E287E0}" destId="{987ACDE0-B0E1-4798-8B4B-3E4043A51DAC}" srcOrd="0" destOrd="0" presId="urn:microsoft.com/office/officeart/2005/8/layout/default"/>
    <dgm:cxn modelId="{DDC27B24-B4E3-4DFC-AF3A-AFBA752AE3C5}" srcId="{568A8E02-0136-48C8-8709-381F81C9E92E}" destId="{22C15983-8DA6-4162-A7A8-A13D033E857F}" srcOrd="5" destOrd="0" parTransId="{BC357FD7-BBDB-41AB-81B7-2CD9B00DB7B2}" sibTransId="{2039A91E-79FC-4227-9952-3D7CBBFF1995}"/>
    <dgm:cxn modelId="{3BE0C338-529C-4473-B0AC-F025B2E5745E}" type="presOf" srcId="{ABC33B7F-A722-4205-906B-BD7451A19E10}" destId="{B8A33651-07AB-4D86-A6A6-AD63BA66C00A}" srcOrd="0" destOrd="0" presId="urn:microsoft.com/office/officeart/2005/8/layout/default"/>
    <dgm:cxn modelId="{1F18C7A9-49DB-48BE-89C4-8F517DBEA23C}" srcId="{568A8E02-0136-48C8-8709-381F81C9E92E}" destId="{ABC33B7F-A722-4205-906B-BD7451A19E10}" srcOrd="2" destOrd="0" parTransId="{8C65F8DE-E915-4433-B305-66F90089D8C0}" sibTransId="{DC1C5BEE-9355-4FBA-8EB1-B2D627F44350}"/>
    <dgm:cxn modelId="{108CC0AF-0B16-4A69-A0C2-D88FC4FE134A}" srcId="{568A8E02-0136-48C8-8709-381F81C9E92E}" destId="{7962A020-FB56-4D54-B09B-958DBE8149D6}" srcOrd="4" destOrd="0" parTransId="{D1A06B1A-FB93-4AF4-AA36-5AC74EB272B8}" sibTransId="{79FB46A9-E1A1-4933-9FCF-6BF149E89AE2}"/>
    <dgm:cxn modelId="{16824BCD-2FAF-42B6-91EB-4E3D0C6D99AD}" type="presOf" srcId="{5EB9A598-64A2-4AC8-820C-885836D627EC}" destId="{53BF9348-BB1F-445E-A860-6BFBCDE053A4}" srcOrd="0" destOrd="0" presId="urn:microsoft.com/office/officeart/2005/8/layout/default"/>
    <dgm:cxn modelId="{986B7587-8E57-4995-8B26-04F284BECE95}" srcId="{568A8E02-0136-48C8-8709-381F81C9E92E}" destId="{936FC3BD-DEF0-4027-A9D5-C3A8C5E287E0}" srcOrd="3" destOrd="0" parTransId="{1F7FAB50-580F-4F7A-B8BA-18CE29534653}" sibTransId="{158F2B8F-DEEC-40F2-8E86-3AB4631CA5A7}"/>
    <dgm:cxn modelId="{60131D7C-9CC5-48B9-B234-5EB9DB7B4451}" srcId="{568A8E02-0136-48C8-8709-381F81C9E92E}" destId="{5EB9A598-64A2-4AC8-820C-885836D627EC}" srcOrd="1" destOrd="0" parTransId="{1773D04A-17E5-438A-B3AB-A47346F45E7C}" sibTransId="{54FE62AF-5A11-47B9-AC06-490B1DD8A379}"/>
    <dgm:cxn modelId="{76B2A369-01D5-4A6C-BAEC-5B4C715FF732}" type="presOf" srcId="{3A2244D1-3D3A-4B87-9327-D078A0AD402C}" destId="{C56C2A31-0449-443C-B9F2-149A77E70343}" srcOrd="0" destOrd="0" presId="urn:microsoft.com/office/officeart/2005/8/layout/default"/>
    <dgm:cxn modelId="{D50E0A37-17CF-41D5-BD41-780C5B1DB787}" type="presOf" srcId="{7962A020-FB56-4D54-B09B-958DBE8149D6}" destId="{A7A0AACE-A5E3-47B4-8340-FD938598667A}" srcOrd="0" destOrd="0" presId="urn:microsoft.com/office/officeart/2005/8/layout/default"/>
    <dgm:cxn modelId="{4B0E731E-62D1-4C05-A2BE-B82DADA49E45}" srcId="{568A8E02-0136-48C8-8709-381F81C9E92E}" destId="{3A2244D1-3D3A-4B87-9327-D078A0AD402C}" srcOrd="0" destOrd="0" parTransId="{0F328D25-CA6A-41AB-A0D6-3B3D5C4F07F9}" sibTransId="{1F9B519F-F7AF-4224-BCA2-8390862F380A}"/>
    <dgm:cxn modelId="{429ACF0E-5DC9-4F51-B3AB-BE0A32FC699C}" type="presOf" srcId="{568A8E02-0136-48C8-8709-381F81C9E92E}" destId="{C5154CD8-19C6-40C2-B5C0-57EB59785C61}" srcOrd="0" destOrd="0" presId="urn:microsoft.com/office/officeart/2005/8/layout/default"/>
    <dgm:cxn modelId="{CD723041-3AF9-4E64-8901-C3B13C779B7E}" type="presOf" srcId="{22C15983-8DA6-4162-A7A8-A13D033E857F}" destId="{BDDC5B88-0800-4B05-AF33-5D045FD7C687}" srcOrd="0" destOrd="0" presId="urn:microsoft.com/office/officeart/2005/8/layout/default"/>
    <dgm:cxn modelId="{11135678-989D-4DAD-A8A2-8253E4A46B2B}" type="presParOf" srcId="{C5154CD8-19C6-40C2-B5C0-57EB59785C61}" destId="{C56C2A31-0449-443C-B9F2-149A77E70343}" srcOrd="0" destOrd="0" presId="urn:microsoft.com/office/officeart/2005/8/layout/default"/>
    <dgm:cxn modelId="{485238CB-31C9-4B63-BD49-879E6E155A54}" type="presParOf" srcId="{C5154CD8-19C6-40C2-B5C0-57EB59785C61}" destId="{21D63428-7DF6-47E1-8490-10490E2C612A}" srcOrd="1" destOrd="0" presId="urn:microsoft.com/office/officeart/2005/8/layout/default"/>
    <dgm:cxn modelId="{A5862B0B-665A-4FF8-9E44-A95DE48AA524}" type="presParOf" srcId="{C5154CD8-19C6-40C2-B5C0-57EB59785C61}" destId="{53BF9348-BB1F-445E-A860-6BFBCDE053A4}" srcOrd="2" destOrd="0" presId="urn:microsoft.com/office/officeart/2005/8/layout/default"/>
    <dgm:cxn modelId="{D52C3681-734A-4085-8FC8-7AE135336834}" type="presParOf" srcId="{C5154CD8-19C6-40C2-B5C0-57EB59785C61}" destId="{2CB167FC-4848-4375-A97C-CD0B258E4C5A}" srcOrd="3" destOrd="0" presId="urn:microsoft.com/office/officeart/2005/8/layout/default"/>
    <dgm:cxn modelId="{4023E6BD-72CE-4343-A958-D417ECBC68D0}" type="presParOf" srcId="{C5154CD8-19C6-40C2-B5C0-57EB59785C61}" destId="{B8A33651-07AB-4D86-A6A6-AD63BA66C00A}" srcOrd="4" destOrd="0" presId="urn:microsoft.com/office/officeart/2005/8/layout/default"/>
    <dgm:cxn modelId="{57A15C67-8BE5-4AEF-984B-FAB6CF38E18C}" type="presParOf" srcId="{C5154CD8-19C6-40C2-B5C0-57EB59785C61}" destId="{E55AF922-7A50-48CA-B50E-2D100102EB26}" srcOrd="5" destOrd="0" presId="urn:microsoft.com/office/officeart/2005/8/layout/default"/>
    <dgm:cxn modelId="{35FCD4CE-84FD-4072-87D8-A505841FB3AD}" type="presParOf" srcId="{C5154CD8-19C6-40C2-B5C0-57EB59785C61}" destId="{987ACDE0-B0E1-4798-8B4B-3E4043A51DAC}" srcOrd="6" destOrd="0" presId="urn:microsoft.com/office/officeart/2005/8/layout/default"/>
    <dgm:cxn modelId="{0217B511-EB33-4871-962C-2C9FA4133DFE}" type="presParOf" srcId="{C5154CD8-19C6-40C2-B5C0-57EB59785C61}" destId="{B5A00732-53FD-48CB-82A0-441EB39FB2B6}" srcOrd="7" destOrd="0" presId="urn:microsoft.com/office/officeart/2005/8/layout/default"/>
    <dgm:cxn modelId="{B1DD7B96-7C4D-402D-918D-E48FA763388C}" type="presParOf" srcId="{C5154CD8-19C6-40C2-B5C0-57EB59785C61}" destId="{A7A0AACE-A5E3-47B4-8340-FD938598667A}" srcOrd="8" destOrd="0" presId="urn:microsoft.com/office/officeart/2005/8/layout/default"/>
    <dgm:cxn modelId="{2A14E501-2188-4CA1-B1D5-6407BFA16AD0}" type="presParOf" srcId="{C5154CD8-19C6-40C2-B5C0-57EB59785C61}" destId="{D8875BC3-DE27-44CE-AE9A-713327364980}" srcOrd="9" destOrd="0" presId="urn:microsoft.com/office/officeart/2005/8/layout/default"/>
    <dgm:cxn modelId="{A92D3B2E-8B70-4606-AF36-A283D19346AE}" type="presParOf" srcId="{C5154CD8-19C6-40C2-B5C0-57EB59785C61}" destId="{BDDC5B88-0800-4B05-AF33-5D045FD7C68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1F2158-6311-42BA-A9B3-4FC3904330F1}"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D1976F61-362D-46A0-B525-AFF76A8B878D}">
      <dgm:prSet phldrT="[Text]" custT="1"/>
      <dgm:spPr>
        <a:solidFill>
          <a:schemeClr val="accent1"/>
        </a:solidFill>
        <a:scene3d>
          <a:camera prst="orthographicFront"/>
          <a:lightRig rig="threePt" dir="t"/>
        </a:scene3d>
        <a:sp3d>
          <a:bevelT/>
        </a:sp3d>
      </dgm:spPr>
      <dgm:t>
        <a:bodyPr/>
        <a:lstStyle/>
        <a:p>
          <a:r>
            <a:rPr lang="en-US" sz="3600" b="1" i="0" dirty="0">
              <a:latin typeface="Montserrat SemiBold" pitchFamily="2" charset="77"/>
              <a:cs typeface="Arial" panose="020B0604020202020204" pitchFamily="34" charset="0"/>
            </a:rPr>
            <a:t>Sellers Market</a:t>
          </a:r>
        </a:p>
      </dgm:t>
    </dgm:pt>
    <dgm:pt modelId="{33C4BF09-F660-403C-9D49-E588B8DA132A}" type="parTrans" cxnId="{FAE98396-94C0-4CBF-916C-4C1C419F6278}">
      <dgm:prSet/>
      <dgm:spPr/>
      <dgm:t>
        <a:bodyPr/>
        <a:lstStyle/>
        <a:p>
          <a:endParaRPr lang="en-US" sz="1600" b="1" i="0">
            <a:latin typeface="Montserrat SemiBold" pitchFamily="2" charset="77"/>
            <a:cs typeface="Arial" panose="020B0604020202020204" pitchFamily="34" charset="0"/>
          </a:endParaRPr>
        </a:p>
      </dgm:t>
    </dgm:pt>
    <dgm:pt modelId="{7BC5DDD7-D2A8-4017-9232-892831F6257F}" type="sibTrans" cxnId="{FAE98396-94C0-4CBF-916C-4C1C419F6278}">
      <dgm:prSet/>
      <dgm:spPr/>
      <dgm:t>
        <a:bodyPr/>
        <a:lstStyle/>
        <a:p>
          <a:endParaRPr lang="en-US" b="1" i="0">
            <a:latin typeface="Montserrat SemiBold" pitchFamily="2" charset="77"/>
            <a:cs typeface="Arial" panose="020B0604020202020204" pitchFamily="34" charset="0"/>
          </a:endParaRPr>
        </a:p>
      </dgm:t>
    </dgm:pt>
    <dgm:pt modelId="{3121592D-E3D2-4E63-9FBE-5533EF38ABF1}">
      <dgm:prSet phldrT="[Text]" custT="1"/>
      <dgm:spPr>
        <a:solidFill>
          <a:schemeClr val="bg2">
            <a:alpha val="90000"/>
          </a:schemeClr>
        </a:solidFill>
        <a:ln w="38100">
          <a:solidFill>
            <a:schemeClr val="accent1"/>
          </a:solidFill>
        </a:ln>
        <a:scene3d>
          <a:camera prst="orthographicFront"/>
          <a:lightRig rig="threePt" dir="t"/>
        </a:scene3d>
        <a:sp3d>
          <a:bevelT/>
        </a:sp3d>
      </dgm:spPr>
      <dgm:t>
        <a:bodyPr/>
        <a:lstStyle/>
        <a:p>
          <a:r>
            <a:rPr lang="en-US" sz="2000" b="1" i="0" dirty="0">
              <a:latin typeface="Montserrat SemiBold" pitchFamily="2" charset="77"/>
              <a:cs typeface="Arial" panose="020B0604020202020204" pitchFamily="34" charset="0"/>
            </a:rPr>
            <a:t>Less than</a:t>
          </a:r>
          <a:br>
            <a:rPr lang="en-US" sz="2000" b="1" i="0" dirty="0">
              <a:latin typeface="Montserrat SemiBold" pitchFamily="2" charset="77"/>
              <a:cs typeface="Arial" panose="020B0604020202020204" pitchFamily="34" charset="0"/>
            </a:rPr>
          </a:br>
          <a:r>
            <a:rPr lang="en-US" sz="2000" b="1" i="0" dirty="0">
              <a:latin typeface="Montserrat SemiBold" pitchFamily="2" charset="77"/>
              <a:cs typeface="Arial" panose="020B0604020202020204" pitchFamily="34" charset="0"/>
            </a:rPr>
            <a:t>4 months supply </a:t>
          </a:r>
        </a:p>
      </dgm:t>
    </dgm:pt>
    <dgm:pt modelId="{07F28F94-85A9-4055-BFAE-B2A8DE64E631}" type="parTrans" cxnId="{D756283D-7C88-4709-89F4-67D9A5782118}">
      <dgm:prSet/>
      <dgm:spPr>
        <a:ln w="38100">
          <a:solidFill>
            <a:schemeClr val="accent1"/>
          </a:solidFill>
        </a:ln>
      </dgm:spPr>
      <dgm:t>
        <a:bodyPr/>
        <a:lstStyle/>
        <a:p>
          <a:endParaRPr lang="en-US" sz="1600" b="1" i="0">
            <a:latin typeface="Montserrat SemiBold" pitchFamily="2" charset="77"/>
            <a:cs typeface="Arial" panose="020B0604020202020204" pitchFamily="34" charset="0"/>
          </a:endParaRPr>
        </a:p>
      </dgm:t>
    </dgm:pt>
    <dgm:pt modelId="{64EEF6F3-7F0A-4F08-8244-4D202AD62C1E}" type="sibTrans" cxnId="{D756283D-7C88-4709-89F4-67D9A5782118}">
      <dgm:prSet/>
      <dgm:spPr/>
      <dgm:t>
        <a:bodyPr/>
        <a:lstStyle/>
        <a:p>
          <a:endParaRPr lang="en-US" b="1" i="0">
            <a:latin typeface="Montserrat SemiBold" pitchFamily="2" charset="77"/>
            <a:cs typeface="Arial" panose="020B0604020202020204" pitchFamily="34" charset="0"/>
          </a:endParaRPr>
        </a:p>
      </dgm:t>
    </dgm:pt>
    <dgm:pt modelId="{D4040369-911B-4842-AB83-31BED5AFE156}">
      <dgm:prSet phldrT="[Text]" custT="1"/>
      <dgm:spPr>
        <a:solidFill>
          <a:schemeClr val="accent3"/>
        </a:solidFill>
        <a:scene3d>
          <a:camera prst="orthographicFront"/>
          <a:lightRig rig="threePt" dir="t"/>
        </a:scene3d>
        <a:sp3d>
          <a:bevelT/>
        </a:sp3d>
      </dgm:spPr>
      <dgm:t>
        <a:bodyPr/>
        <a:lstStyle/>
        <a:p>
          <a:r>
            <a:rPr lang="en-US" sz="3600" b="1" i="0" dirty="0">
              <a:latin typeface="Montserrat SemiBold" pitchFamily="2" charset="77"/>
              <a:cs typeface="Arial" panose="020B0604020202020204" pitchFamily="34" charset="0"/>
            </a:rPr>
            <a:t>Balanced Market</a:t>
          </a:r>
        </a:p>
      </dgm:t>
    </dgm:pt>
    <dgm:pt modelId="{C6DF5295-1BFD-480E-A747-3753021498B8}" type="parTrans" cxnId="{9CC0F257-702D-4D14-8DE6-478CB0E7B690}">
      <dgm:prSet/>
      <dgm:spPr/>
      <dgm:t>
        <a:bodyPr/>
        <a:lstStyle/>
        <a:p>
          <a:endParaRPr lang="en-US" sz="1600" b="1" i="0">
            <a:latin typeface="Montserrat SemiBold" pitchFamily="2" charset="77"/>
            <a:cs typeface="Arial" panose="020B0604020202020204" pitchFamily="34" charset="0"/>
          </a:endParaRPr>
        </a:p>
      </dgm:t>
    </dgm:pt>
    <dgm:pt modelId="{F1C0836F-7543-4030-B2CB-DB034B04B795}" type="sibTrans" cxnId="{9CC0F257-702D-4D14-8DE6-478CB0E7B690}">
      <dgm:prSet/>
      <dgm:spPr/>
      <dgm:t>
        <a:bodyPr/>
        <a:lstStyle/>
        <a:p>
          <a:endParaRPr lang="en-US" b="1" i="0">
            <a:latin typeface="Montserrat SemiBold" pitchFamily="2" charset="77"/>
            <a:cs typeface="Arial" panose="020B0604020202020204" pitchFamily="34" charset="0"/>
          </a:endParaRPr>
        </a:p>
      </dgm:t>
    </dgm:pt>
    <dgm:pt modelId="{6D34135D-375D-4B34-8CB7-C0AF54F13018}">
      <dgm:prSet phldrT="[Text]" custT="1"/>
      <dgm:spPr>
        <a:solidFill>
          <a:schemeClr val="bg2">
            <a:alpha val="90000"/>
          </a:schemeClr>
        </a:solidFill>
        <a:ln w="38100">
          <a:solidFill>
            <a:schemeClr val="accent3"/>
          </a:solidFill>
        </a:ln>
        <a:scene3d>
          <a:camera prst="orthographicFront"/>
          <a:lightRig rig="threePt" dir="t"/>
        </a:scene3d>
        <a:sp3d>
          <a:bevelT/>
        </a:sp3d>
      </dgm:spPr>
      <dgm:t>
        <a:bodyPr/>
        <a:lstStyle/>
        <a:p>
          <a:r>
            <a:rPr lang="en-US" sz="2000" b="1" i="0" dirty="0">
              <a:latin typeface="Montserrat SemiBold" pitchFamily="2" charset="77"/>
              <a:cs typeface="Arial" panose="020B0604020202020204" pitchFamily="34" charset="0"/>
            </a:rPr>
            <a:t>4 – 6 months supply</a:t>
          </a:r>
        </a:p>
      </dgm:t>
    </dgm:pt>
    <dgm:pt modelId="{E161A438-F0D5-48DE-80FD-08AC4D44298D}" type="parTrans" cxnId="{211424EA-3A3F-45FA-BDDD-ADF15910F2B3}">
      <dgm:prSet/>
      <dgm:spPr>
        <a:ln w="38100">
          <a:solidFill>
            <a:schemeClr val="accent3"/>
          </a:solidFill>
        </a:ln>
      </dgm:spPr>
      <dgm:t>
        <a:bodyPr/>
        <a:lstStyle/>
        <a:p>
          <a:endParaRPr lang="en-US" sz="1600" b="1" i="0">
            <a:latin typeface="Montserrat SemiBold" pitchFamily="2" charset="77"/>
            <a:cs typeface="Arial" panose="020B0604020202020204" pitchFamily="34" charset="0"/>
          </a:endParaRPr>
        </a:p>
      </dgm:t>
    </dgm:pt>
    <dgm:pt modelId="{5E0DDD8F-EA83-42A7-B6D2-E4003A036A1C}" type="sibTrans" cxnId="{211424EA-3A3F-45FA-BDDD-ADF15910F2B3}">
      <dgm:prSet/>
      <dgm:spPr/>
      <dgm:t>
        <a:bodyPr/>
        <a:lstStyle/>
        <a:p>
          <a:endParaRPr lang="en-US" b="1" i="0">
            <a:latin typeface="Montserrat SemiBold" pitchFamily="2" charset="77"/>
            <a:cs typeface="Arial" panose="020B0604020202020204" pitchFamily="34" charset="0"/>
          </a:endParaRPr>
        </a:p>
      </dgm:t>
    </dgm:pt>
    <dgm:pt modelId="{192D5A31-A75A-459C-A522-076082BD5A51}">
      <dgm:prSet phldrT="[Text]" custT="1"/>
      <dgm:spPr>
        <a:solidFill>
          <a:schemeClr val="accent4"/>
        </a:solidFill>
        <a:scene3d>
          <a:camera prst="orthographicFront"/>
          <a:lightRig rig="threePt" dir="t"/>
        </a:scene3d>
        <a:sp3d>
          <a:bevelT/>
        </a:sp3d>
      </dgm:spPr>
      <dgm:t>
        <a:bodyPr/>
        <a:lstStyle/>
        <a:p>
          <a:r>
            <a:rPr lang="en-US" sz="3600" b="1" i="0" dirty="0">
              <a:latin typeface="Montserrat SemiBold" pitchFamily="2" charset="77"/>
              <a:cs typeface="Arial" panose="020B0604020202020204" pitchFamily="34" charset="0"/>
            </a:rPr>
            <a:t>Buyers Market</a:t>
          </a:r>
        </a:p>
      </dgm:t>
    </dgm:pt>
    <dgm:pt modelId="{04208DE5-D35E-4B16-A3F1-313F8F49BFD4}" type="parTrans" cxnId="{48734535-9A3D-4E3C-90FF-7D36540F9B1B}">
      <dgm:prSet/>
      <dgm:spPr/>
      <dgm:t>
        <a:bodyPr/>
        <a:lstStyle/>
        <a:p>
          <a:endParaRPr lang="en-US" sz="1600" b="1" i="0">
            <a:latin typeface="Montserrat SemiBold" pitchFamily="2" charset="77"/>
            <a:cs typeface="Arial" panose="020B0604020202020204" pitchFamily="34" charset="0"/>
          </a:endParaRPr>
        </a:p>
      </dgm:t>
    </dgm:pt>
    <dgm:pt modelId="{3802C7C3-1DD0-41FC-BC3C-8342E3566AA7}" type="sibTrans" cxnId="{48734535-9A3D-4E3C-90FF-7D36540F9B1B}">
      <dgm:prSet/>
      <dgm:spPr/>
      <dgm:t>
        <a:bodyPr/>
        <a:lstStyle/>
        <a:p>
          <a:endParaRPr lang="en-US" b="1" i="0">
            <a:latin typeface="Montserrat SemiBold" pitchFamily="2" charset="77"/>
            <a:cs typeface="Arial" panose="020B0604020202020204" pitchFamily="34" charset="0"/>
          </a:endParaRPr>
        </a:p>
      </dgm:t>
    </dgm:pt>
    <dgm:pt modelId="{3C35E46C-7272-447F-A119-E10D9EDB636D}">
      <dgm:prSet phldrT="[Text]" custT="1"/>
      <dgm:spPr>
        <a:solidFill>
          <a:schemeClr val="bg2">
            <a:alpha val="90000"/>
          </a:schemeClr>
        </a:solidFill>
        <a:ln w="38100">
          <a:solidFill>
            <a:schemeClr val="accent4"/>
          </a:solidFill>
        </a:ln>
        <a:scene3d>
          <a:camera prst="orthographicFront"/>
          <a:lightRig rig="threePt" dir="t"/>
        </a:scene3d>
        <a:sp3d>
          <a:bevelT/>
        </a:sp3d>
      </dgm:spPr>
      <dgm:t>
        <a:bodyPr/>
        <a:lstStyle/>
        <a:p>
          <a:r>
            <a:rPr lang="en-US" sz="2000" b="1" i="0" dirty="0">
              <a:latin typeface="Montserrat SemiBold" pitchFamily="2" charset="77"/>
              <a:cs typeface="Arial" panose="020B0604020202020204" pitchFamily="34" charset="0"/>
            </a:rPr>
            <a:t>6+ months supply</a:t>
          </a:r>
        </a:p>
      </dgm:t>
    </dgm:pt>
    <dgm:pt modelId="{50E6760E-143D-49A8-B3A8-92873B585792}" type="parTrans" cxnId="{F3F17E18-81E8-4871-8D00-6844E869670E}">
      <dgm:prSet/>
      <dgm:spPr>
        <a:ln w="38100">
          <a:solidFill>
            <a:schemeClr val="accent4"/>
          </a:solidFill>
        </a:ln>
      </dgm:spPr>
      <dgm:t>
        <a:bodyPr/>
        <a:lstStyle/>
        <a:p>
          <a:endParaRPr lang="en-US" sz="1600" b="1" i="0">
            <a:latin typeface="Montserrat SemiBold" pitchFamily="2" charset="77"/>
            <a:cs typeface="Arial" panose="020B0604020202020204" pitchFamily="34" charset="0"/>
          </a:endParaRPr>
        </a:p>
      </dgm:t>
    </dgm:pt>
    <dgm:pt modelId="{93B71801-BCC8-4F60-9EF2-BD958B5877D8}" type="sibTrans" cxnId="{F3F17E18-81E8-4871-8D00-6844E869670E}">
      <dgm:prSet/>
      <dgm:spPr/>
      <dgm:t>
        <a:bodyPr/>
        <a:lstStyle/>
        <a:p>
          <a:endParaRPr lang="en-US" b="1" i="0">
            <a:latin typeface="Montserrat SemiBold" pitchFamily="2" charset="77"/>
            <a:cs typeface="Arial" panose="020B0604020202020204" pitchFamily="34" charset="0"/>
          </a:endParaRPr>
        </a:p>
      </dgm:t>
    </dgm:pt>
    <dgm:pt modelId="{B53BA5B1-6B2F-467B-8D47-EB088427F6BC}" type="pres">
      <dgm:prSet presAssocID="{D61F2158-6311-42BA-A9B3-4FC3904330F1}" presName="diagram" presStyleCnt="0">
        <dgm:presLayoutVars>
          <dgm:chPref val="1"/>
          <dgm:dir/>
          <dgm:animOne val="branch"/>
          <dgm:animLvl val="lvl"/>
          <dgm:resizeHandles/>
        </dgm:presLayoutVars>
      </dgm:prSet>
      <dgm:spPr/>
      <dgm:t>
        <a:bodyPr/>
        <a:lstStyle/>
        <a:p>
          <a:endParaRPr lang="en-US"/>
        </a:p>
      </dgm:t>
    </dgm:pt>
    <dgm:pt modelId="{1508A2E7-B4FD-476A-A302-CEC46197A155}" type="pres">
      <dgm:prSet presAssocID="{D1976F61-362D-46A0-B525-AFF76A8B878D}" presName="root" presStyleCnt="0"/>
      <dgm:spPr/>
    </dgm:pt>
    <dgm:pt modelId="{0027C8A6-40D8-42F5-A00B-33E5AB0E642C}" type="pres">
      <dgm:prSet presAssocID="{D1976F61-362D-46A0-B525-AFF76A8B878D}" presName="rootComposite" presStyleCnt="0"/>
      <dgm:spPr/>
    </dgm:pt>
    <dgm:pt modelId="{70E721D2-6C4B-4D9A-AB46-BD423EA21328}" type="pres">
      <dgm:prSet presAssocID="{D1976F61-362D-46A0-B525-AFF76A8B878D}" presName="rootText" presStyleLbl="node1" presStyleIdx="0" presStyleCnt="3"/>
      <dgm:spPr/>
      <dgm:t>
        <a:bodyPr/>
        <a:lstStyle/>
        <a:p>
          <a:endParaRPr lang="en-US"/>
        </a:p>
      </dgm:t>
    </dgm:pt>
    <dgm:pt modelId="{1FC495C3-9B4E-462A-8545-F78FDDF4FD10}" type="pres">
      <dgm:prSet presAssocID="{D1976F61-362D-46A0-B525-AFF76A8B878D}" presName="rootConnector" presStyleLbl="node1" presStyleIdx="0" presStyleCnt="3"/>
      <dgm:spPr/>
      <dgm:t>
        <a:bodyPr/>
        <a:lstStyle/>
        <a:p>
          <a:endParaRPr lang="en-US"/>
        </a:p>
      </dgm:t>
    </dgm:pt>
    <dgm:pt modelId="{800F2045-31F3-4D08-90A6-FAA7DCE729F4}" type="pres">
      <dgm:prSet presAssocID="{D1976F61-362D-46A0-B525-AFF76A8B878D}" presName="childShape" presStyleCnt="0"/>
      <dgm:spPr/>
    </dgm:pt>
    <dgm:pt modelId="{FA3A2537-56C2-4553-94FE-E28772F6364E}" type="pres">
      <dgm:prSet presAssocID="{07F28F94-85A9-4055-BFAE-B2A8DE64E631}" presName="Name13" presStyleLbl="parChTrans1D2" presStyleIdx="0" presStyleCnt="3"/>
      <dgm:spPr/>
      <dgm:t>
        <a:bodyPr/>
        <a:lstStyle/>
        <a:p>
          <a:endParaRPr lang="en-US"/>
        </a:p>
      </dgm:t>
    </dgm:pt>
    <dgm:pt modelId="{325D2228-717B-439F-BD94-BF81E193C125}" type="pres">
      <dgm:prSet presAssocID="{3121592D-E3D2-4E63-9FBE-5533EF38ABF1}" presName="childText" presStyleLbl="bgAcc1" presStyleIdx="0" presStyleCnt="3" custScaleY="76673">
        <dgm:presLayoutVars>
          <dgm:bulletEnabled val="1"/>
        </dgm:presLayoutVars>
      </dgm:prSet>
      <dgm:spPr/>
      <dgm:t>
        <a:bodyPr/>
        <a:lstStyle/>
        <a:p>
          <a:endParaRPr lang="en-US"/>
        </a:p>
      </dgm:t>
    </dgm:pt>
    <dgm:pt modelId="{85E47A9A-20CC-42F1-91E1-0C5A7CD0DE2B}" type="pres">
      <dgm:prSet presAssocID="{D4040369-911B-4842-AB83-31BED5AFE156}" presName="root" presStyleCnt="0"/>
      <dgm:spPr/>
    </dgm:pt>
    <dgm:pt modelId="{E4095E49-88F9-4111-897C-FD21BFBDE7A4}" type="pres">
      <dgm:prSet presAssocID="{D4040369-911B-4842-AB83-31BED5AFE156}" presName="rootComposite" presStyleCnt="0"/>
      <dgm:spPr/>
    </dgm:pt>
    <dgm:pt modelId="{4C4D2C84-4B30-49CB-80C0-BF33C9AE01A5}" type="pres">
      <dgm:prSet presAssocID="{D4040369-911B-4842-AB83-31BED5AFE156}" presName="rootText" presStyleLbl="node1" presStyleIdx="1" presStyleCnt="3"/>
      <dgm:spPr/>
      <dgm:t>
        <a:bodyPr/>
        <a:lstStyle/>
        <a:p>
          <a:endParaRPr lang="en-US"/>
        </a:p>
      </dgm:t>
    </dgm:pt>
    <dgm:pt modelId="{EF8262D8-FD12-4DD4-8871-745B2A9C2E74}" type="pres">
      <dgm:prSet presAssocID="{D4040369-911B-4842-AB83-31BED5AFE156}" presName="rootConnector" presStyleLbl="node1" presStyleIdx="1" presStyleCnt="3"/>
      <dgm:spPr/>
      <dgm:t>
        <a:bodyPr/>
        <a:lstStyle/>
        <a:p>
          <a:endParaRPr lang="en-US"/>
        </a:p>
      </dgm:t>
    </dgm:pt>
    <dgm:pt modelId="{8A2FA1F6-8CF4-41C5-8292-341D07234DEF}" type="pres">
      <dgm:prSet presAssocID="{D4040369-911B-4842-AB83-31BED5AFE156}" presName="childShape" presStyleCnt="0"/>
      <dgm:spPr/>
    </dgm:pt>
    <dgm:pt modelId="{76F1061B-A6F9-482B-BD6E-D2A2A8D85D4A}" type="pres">
      <dgm:prSet presAssocID="{E161A438-F0D5-48DE-80FD-08AC4D44298D}" presName="Name13" presStyleLbl="parChTrans1D2" presStyleIdx="1" presStyleCnt="3"/>
      <dgm:spPr/>
      <dgm:t>
        <a:bodyPr/>
        <a:lstStyle/>
        <a:p>
          <a:endParaRPr lang="en-US"/>
        </a:p>
      </dgm:t>
    </dgm:pt>
    <dgm:pt modelId="{F5DF798D-43EC-4433-A2E1-599E0E90EEE2}" type="pres">
      <dgm:prSet presAssocID="{6D34135D-375D-4B34-8CB7-C0AF54F13018}" presName="childText" presStyleLbl="bgAcc1" presStyleIdx="1" presStyleCnt="3" custScaleY="76673">
        <dgm:presLayoutVars>
          <dgm:bulletEnabled val="1"/>
        </dgm:presLayoutVars>
      </dgm:prSet>
      <dgm:spPr/>
      <dgm:t>
        <a:bodyPr/>
        <a:lstStyle/>
        <a:p>
          <a:endParaRPr lang="en-US"/>
        </a:p>
      </dgm:t>
    </dgm:pt>
    <dgm:pt modelId="{BD0419D3-5071-4CF0-A984-FB703D770047}" type="pres">
      <dgm:prSet presAssocID="{192D5A31-A75A-459C-A522-076082BD5A51}" presName="root" presStyleCnt="0"/>
      <dgm:spPr/>
    </dgm:pt>
    <dgm:pt modelId="{91F72E3D-40FB-4966-8957-669670D80A32}" type="pres">
      <dgm:prSet presAssocID="{192D5A31-A75A-459C-A522-076082BD5A51}" presName="rootComposite" presStyleCnt="0"/>
      <dgm:spPr/>
    </dgm:pt>
    <dgm:pt modelId="{D4395FC1-1528-4A0C-BF0D-95DDBDA2C355}" type="pres">
      <dgm:prSet presAssocID="{192D5A31-A75A-459C-A522-076082BD5A51}" presName="rootText" presStyleLbl="node1" presStyleIdx="2" presStyleCnt="3"/>
      <dgm:spPr/>
      <dgm:t>
        <a:bodyPr/>
        <a:lstStyle/>
        <a:p>
          <a:endParaRPr lang="en-US"/>
        </a:p>
      </dgm:t>
    </dgm:pt>
    <dgm:pt modelId="{C255FE47-BE51-4950-B5FA-8D97769AD63D}" type="pres">
      <dgm:prSet presAssocID="{192D5A31-A75A-459C-A522-076082BD5A51}" presName="rootConnector" presStyleLbl="node1" presStyleIdx="2" presStyleCnt="3"/>
      <dgm:spPr/>
      <dgm:t>
        <a:bodyPr/>
        <a:lstStyle/>
        <a:p>
          <a:endParaRPr lang="en-US"/>
        </a:p>
      </dgm:t>
    </dgm:pt>
    <dgm:pt modelId="{A43FB10C-A0F5-460A-8987-5B4FA4F827BC}" type="pres">
      <dgm:prSet presAssocID="{192D5A31-A75A-459C-A522-076082BD5A51}" presName="childShape" presStyleCnt="0"/>
      <dgm:spPr/>
    </dgm:pt>
    <dgm:pt modelId="{CE8E003A-50B8-4FB2-A8EA-512B004A6FA5}" type="pres">
      <dgm:prSet presAssocID="{50E6760E-143D-49A8-B3A8-92873B585792}" presName="Name13" presStyleLbl="parChTrans1D2" presStyleIdx="2" presStyleCnt="3"/>
      <dgm:spPr/>
      <dgm:t>
        <a:bodyPr/>
        <a:lstStyle/>
        <a:p>
          <a:endParaRPr lang="en-US"/>
        </a:p>
      </dgm:t>
    </dgm:pt>
    <dgm:pt modelId="{09CDFC38-6C5A-439D-B699-C9F8BBDCE08D}" type="pres">
      <dgm:prSet presAssocID="{3C35E46C-7272-447F-A119-E10D9EDB636D}" presName="childText" presStyleLbl="bgAcc1" presStyleIdx="2" presStyleCnt="3" custScaleY="76673">
        <dgm:presLayoutVars>
          <dgm:bulletEnabled val="1"/>
        </dgm:presLayoutVars>
      </dgm:prSet>
      <dgm:spPr/>
      <dgm:t>
        <a:bodyPr/>
        <a:lstStyle/>
        <a:p>
          <a:endParaRPr lang="en-US"/>
        </a:p>
      </dgm:t>
    </dgm:pt>
  </dgm:ptLst>
  <dgm:cxnLst>
    <dgm:cxn modelId="{003587BB-960D-408D-A163-41CCB238A63D}" type="presOf" srcId="{D61F2158-6311-42BA-A9B3-4FC3904330F1}" destId="{B53BA5B1-6B2F-467B-8D47-EB088427F6BC}" srcOrd="0" destOrd="0" presId="urn:microsoft.com/office/officeart/2005/8/layout/hierarchy3"/>
    <dgm:cxn modelId="{EAAEDB6E-460F-443E-9AD9-A3699CBEED7A}" type="presOf" srcId="{07F28F94-85A9-4055-BFAE-B2A8DE64E631}" destId="{FA3A2537-56C2-4553-94FE-E28772F6364E}" srcOrd="0" destOrd="0" presId="urn:microsoft.com/office/officeart/2005/8/layout/hierarchy3"/>
    <dgm:cxn modelId="{0FD1FF0A-708A-45AE-9FE1-D456CEB934F6}" type="presOf" srcId="{192D5A31-A75A-459C-A522-076082BD5A51}" destId="{C255FE47-BE51-4950-B5FA-8D97769AD63D}" srcOrd="1" destOrd="0" presId="urn:microsoft.com/office/officeart/2005/8/layout/hierarchy3"/>
    <dgm:cxn modelId="{7E89C67F-EF34-4A5C-9C35-501FD3CD556B}" type="presOf" srcId="{3121592D-E3D2-4E63-9FBE-5533EF38ABF1}" destId="{325D2228-717B-439F-BD94-BF81E193C125}" srcOrd="0" destOrd="0" presId="urn:microsoft.com/office/officeart/2005/8/layout/hierarchy3"/>
    <dgm:cxn modelId="{58C4A85A-FB88-4F03-B661-F8006E818860}" type="presOf" srcId="{D4040369-911B-4842-AB83-31BED5AFE156}" destId="{EF8262D8-FD12-4DD4-8871-745B2A9C2E74}" srcOrd="1" destOrd="0" presId="urn:microsoft.com/office/officeart/2005/8/layout/hierarchy3"/>
    <dgm:cxn modelId="{5C341514-4A59-48BC-A96C-A843F8B48133}" type="presOf" srcId="{50E6760E-143D-49A8-B3A8-92873B585792}" destId="{CE8E003A-50B8-4FB2-A8EA-512B004A6FA5}" srcOrd="0" destOrd="0" presId="urn:microsoft.com/office/officeart/2005/8/layout/hierarchy3"/>
    <dgm:cxn modelId="{74705F79-6EE6-4C0F-ADEB-C8A60E0FD298}" type="presOf" srcId="{D1976F61-362D-46A0-B525-AFF76A8B878D}" destId="{70E721D2-6C4B-4D9A-AB46-BD423EA21328}" srcOrd="0" destOrd="0" presId="urn:microsoft.com/office/officeart/2005/8/layout/hierarchy3"/>
    <dgm:cxn modelId="{0A0C6A29-13F4-4A65-A1E1-2975515CC046}" type="presOf" srcId="{D1976F61-362D-46A0-B525-AFF76A8B878D}" destId="{1FC495C3-9B4E-462A-8545-F78FDDF4FD10}" srcOrd="1" destOrd="0" presId="urn:microsoft.com/office/officeart/2005/8/layout/hierarchy3"/>
    <dgm:cxn modelId="{94B6042E-76B6-42DA-B4DC-E694F2687D19}" type="presOf" srcId="{D4040369-911B-4842-AB83-31BED5AFE156}" destId="{4C4D2C84-4B30-49CB-80C0-BF33C9AE01A5}" srcOrd="0" destOrd="0" presId="urn:microsoft.com/office/officeart/2005/8/layout/hierarchy3"/>
    <dgm:cxn modelId="{48734535-9A3D-4E3C-90FF-7D36540F9B1B}" srcId="{D61F2158-6311-42BA-A9B3-4FC3904330F1}" destId="{192D5A31-A75A-459C-A522-076082BD5A51}" srcOrd="2" destOrd="0" parTransId="{04208DE5-D35E-4B16-A3F1-313F8F49BFD4}" sibTransId="{3802C7C3-1DD0-41FC-BC3C-8342E3566AA7}"/>
    <dgm:cxn modelId="{211424EA-3A3F-45FA-BDDD-ADF15910F2B3}" srcId="{D4040369-911B-4842-AB83-31BED5AFE156}" destId="{6D34135D-375D-4B34-8CB7-C0AF54F13018}" srcOrd="0" destOrd="0" parTransId="{E161A438-F0D5-48DE-80FD-08AC4D44298D}" sibTransId="{5E0DDD8F-EA83-42A7-B6D2-E4003A036A1C}"/>
    <dgm:cxn modelId="{D756283D-7C88-4709-89F4-67D9A5782118}" srcId="{D1976F61-362D-46A0-B525-AFF76A8B878D}" destId="{3121592D-E3D2-4E63-9FBE-5533EF38ABF1}" srcOrd="0" destOrd="0" parTransId="{07F28F94-85A9-4055-BFAE-B2A8DE64E631}" sibTransId="{64EEF6F3-7F0A-4F08-8244-4D202AD62C1E}"/>
    <dgm:cxn modelId="{FAE98396-94C0-4CBF-916C-4C1C419F6278}" srcId="{D61F2158-6311-42BA-A9B3-4FC3904330F1}" destId="{D1976F61-362D-46A0-B525-AFF76A8B878D}" srcOrd="0" destOrd="0" parTransId="{33C4BF09-F660-403C-9D49-E588B8DA132A}" sibTransId="{7BC5DDD7-D2A8-4017-9232-892831F6257F}"/>
    <dgm:cxn modelId="{9F2804F2-CC83-4866-AAD9-4EF6A6D5F3DF}" type="presOf" srcId="{E161A438-F0D5-48DE-80FD-08AC4D44298D}" destId="{76F1061B-A6F9-482B-BD6E-D2A2A8D85D4A}" srcOrd="0" destOrd="0" presId="urn:microsoft.com/office/officeart/2005/8/layout/hierarchy3"/>
    <dgm:cxn modelId="{9CC0F257-702D-4D14-8DE6-478CB0E7B690}" srcId="{D61F2158-6311-42BA-A9B3-4FC3904330F1}" destId="{D4040369-911B-4842-AB83-31BED5AFE156}" srcOrd="1" destOrd="0" parTransId="{C6DF5295-1BFD-480E-A747-3753021498B8}" sibTransId="{F1C0836F-7543-4030-B2CB-DB034B04B795}"/>
    <dgm:cxn modelId="{57B67ECC-1553-4181-9EDA-F59F775B4481}" type="presOf" srcId="{3C35E46C-7272-447F-A119-E10D9EDB636D}" destId="{09CDFC38-6C5A-439D-B699-C9F8BBDCE08D}" srcOrd="0" destOrd="0" presId="urn:microsoft.com/office/officeart/2005/8/layout/hierarchy3"/>
    <dgm:cxn modelId="{6CA4D876-4CD6-4E53-9839-DADDEA0EA874}" type="presOf" srcId="{6D34135D-375D-4B34-8CB7-C0AF54F13018}" destId="{F5DF798D-43EC-4433-A2E1-599E0E90EEE2}" srcOrd="0" destOrd="0" presId="urn:microsoft.com/office/officeart/2005/8/layout/hierarchy3"/>
    <dgm:cxn modelId="{F3F17E18-81E8-4871-8D00-6844E869670E}" srcId="{192D5A31-A75A-459C-A522-076082BD5A51}" destId="{3C35E46C-7272-447F-A119-E10D9EDB636D}" srcOrd="0" destOrd="0" parTransId="{50E6760E-143D-49A8-B3A8-92873B585792}" sibTransId="{93B71801-BCC8-4F60-9EF2-BD958B5877D8}"/>
    <dgm:cxn modelId="{635ACDEE-5098-423B-837E-7C59BEF9782A}" type="presOf" srcId="{192D5A31-A75A-459C-A522-076082BD5A51}" destId="{D4395FC1-1528-4A0C-BF0D-95DDBDA2C355}" srcOrd="0" destOrd="0" presId="urn:microsoft.com/office/officeart/2005/8/layout/hierarchy3"/>
    <dgm:cxn modelId="{5182068B-8712-4BEA-AA20-A51007D2C475}" type="presParOf" srcId="{B53BA5B1-6B2F-467B-8D47-EB088427F6BC}" destId="{1508A2E7-B4FD-476A-A302-CEC46197A155}" srcOrd="0" destOrd="0" presId="urn:microsoft.com/office/officeart/2005/8/layout/hierarchy3"/>
    <dgm:cxn modelId="{4158733C-E974-496A-9165-FFDB00918424}" type="presParOf" srcId="{1508A2E7-B4FD-476A-A302-CEC46197A155}" destId="{0027C8A6-40D8-42F5-A00B-33E5AB0E642C}" srcOrd="0" destOrd="0" presId="urn:microsoft.com/office/officeart/2005/8/layout/hierarchy3"/>
    <dgm:cxn modelId="{311C56FA-84DD-4BCC-B95F-F9679E803E6D}" type="presParOf" srcId="{0027C8A6-40D8-42F5-A00B-33E5AB0E642C}" destId="{70E721D2-6C4B-4D9A-AB46-BD423EA21328}" srcOrd="0" destOrd="0" presId="urn:microsoft.com/office/officeart/2005/8/layout/hierarchy3"/>
    <dgm:cxn modelId="{511BD4A3-20D6-41B1-953F-46121E85EFF6}" type="presParOf" srcId="{0027C8A6-40D8-42F5-A00B-33E5AB0E642C}" destId="{1FC495C3-9B4E-462A-8545-F78FDDF4FD10}" srcOrd="1" destOrd="0" presId="urn:microsoft.com/office/officeart/2005/8/layout/hierarchy3"/>
    <dgm:cxn modelId="{D5B28A1E-54D0-409E-9A07-126A0663FD0B}" type="presParOf" srcId="{1508A2E7-B4FD-476A-A302-CEC46197A155}" destId="{800F2045-31F3-4D08-90A6-FAA7DCE729F4}" srcOrd="1" destOrd="0" presId="urn:microsoft.com/office/officeart/2005/8/layout/hierarchy3"/>
    <dgm:cxn modelId="{9616A5EA-C2DA-45B3-8946-E90DD29DEF34}" type="presParOf" srcId="{800F2045-31F3-4D08-90A6-FAA7DCE729F4}" destId="{FA3A2537-56C2-4553-94FE-E28772F6364E}" srcOrd="0" destOrd="0" presId="urn:microsoft.com/office/officeart/2005/8/layout/hierarchy3"/>
    <dgm:cxn modelId="{8CEF2382-76B6-4A3E-966B-0A3857F28473}" type="presParOf" srcId="{800F2045-31F3-4D08-90A6-FAA7DCE729F4}" destId="{325D2228-717B-439F-BD94-BF81E193C125}" srcOrd="1" destOrd="0" presId="urn:microsoft.com/office/officeart/2005/8/layout/hierarchy3"/>
    <dgm:cxn modelId="{7189941C-88E1-46B2-8B26-3074F27DA587}" type="presParOf" srcId="{B53BA5B1-6B2F-467B-8D47-EB088427F6BC}" destId="{85E47A9A-20CC-42F1-91E1-0C5A7CD0DE2B}" srcOrd="1" destOrd="0" presId="urn:microsoft.com/office/officeart/2005/8/layout/hierarchy3"/>
    <dgm:cxn modelId="{A1FAA8BE-11B6-41F7-82DD-42C79BEABE5E}" type="presParOf" srcId="{85E47A9A-20CC-42F1-91E1-0C5A7CD0DE2B}" destId="{E4095E49-88F9-4111-897C-FD21BFBDE7A4}" srcOrd="0" destOrd="0" presId="urn:microsoft.com/office/officeart/2005/8/layout/hierarchy3"/>
    <dgm:cxn modelId="{CCA5741B-AC1D-4059-8C20-835498A8A8A0}" type="presParOf" srcId="{E4095E49-88F9-4111-897C-FD21BFBDE7A4}" destId="{4C4D2C84-4B30-49CB-80C0-BF33C9AE01A5}" srcOrd="0" destOrd="0" presId="urn:microsoft.com/office/officeart/2005/8/layout/hierarchy3"/>
    <dgm:cxn modelId="{6A16887B-BE59-4AEB-ACF4-CF2928D017FE}" type="presParOf" srcId="{E4095E49-88F9-4111-897C-FD21BFBDE7A4}" destId="{EF8262D8-FD12-4DD4-8871-745B2A9C2E74}" srcOrd="1" destOrd="0" presId="urn:microsoft.com/office/officeart/2005/8/layout/hierarchy3"/>
    <dgm:cxn modelId="{769E92B3-8C67-4781-AD02-1551B8A197E2}" type="presParOf" srcId="{85E47A9A-20CC-42F1-91E1-0C5A7CD0DE2B}" destId="{8A2FA1F6-8CF4-41C5-8292-341D07234DEF}" srcOrd="1" destOrd="0" presId="urn:microsoft.com/office/officeart/2005/8/layout/hierarchy3"/>
    <dgm:cxn modelId="{3DF1DE46-B072-4379-8366-C9E214FCBEEE}" type="presParOf" srcId="{8A2FA1F6-8CF4-41C5-8292-341D07234DEF}" destId="{76F1061B-A6F9-482B-BD6E-D2A2A8D85D4A}" srcOrd="0" destOrd="0" presId="urn:microsoft.com/office/officeart/2005/8/layout/hierarchy3"/>
    <dgm:cxn modelId="{3116ECBF-A5A7-4980-A441-67E6CCF9375F}" type="presParOf" srcId="{8A2FA1F6-8CF4-41C5-8292-341D07234DEF}" destId="{F5DF798D-43EC-4433-A2E1-599E0E90EEE2}" srcOrd="1" destOrd="0" presId="urn:microsoft.com/office/officeart/2005/8/layout/hierarchy3"/>
    <dgm:cxn modelId="{DAC24864-78BA-43B8-9D87-A3F63ABEDC77}" type="presParOf" srcId="{B53BA5B1-6B2F-467B-8D47-EB088427F6BC}" destId="{BD0419D3-5071-4CF0-A984-FB703D770047}" srcOrd="2" destOrd="0" presId="urn:microsoft.com/office/officeart/2005/8/layout/hierarchy3"/>
    <dgm:cxn modelId="{CF929B7E-7525-479A-B976-14C9EEDB25B3}" type="presParOf" srcId="{BD0419D3-5071-4CF0-A984-FB703D770047}" destId="{91F72E3D-40FB-4966-8957-669670D80A32}" srcOrd="0" destOrd="0" presId="urn:microsoft.com/office/officeart/2005/8/layout/hierarchy3"/>
    <dgm:cxn modelId="{A50B0BFB-9E74-40B4-BCAC-0741955DB942}" type="presParOf" srcId="{91F72E3D-40FB-4966-8957-669670D80A32}" destId="{D4395FC1-1528-4A0C-BF0D-95DDBDA2C355}" srcOrd="0" destOrd="0" presId="urn:microsoft.com/office/officeart/2005/8/layout/hierarchy3"/>
    <dgm:cxn modelId="{5EEAE9DF-4CEA-4CCB-A81F-7F578391883A}" type="presParOf" srcId="{91F72E3D-40FB-4966-8957-669670D80A32}" destId="{C255FE47-BE51-4950-B5FA-8D97769AD63D}" srcOrd="1" destOrd="0" presId="urn:microsoft.com/office/officeart/2005/8/layout/hierarchy3"/>
    <dgm:cxn modelId="{3BA6FE96-2B9C-486C-AA2C-585403371158}" type="presParOf" srcId="{BD0419D3-5071-4CF0-A984-FB703D770047}" destId="{A43FB10C-A0F5-460A-8987-5B4FA4F827BC}" srcOrd="1" destOrd="0" presId="urn:microsoft.com/office/officeart/2005/8/layout/hierarchy3"/>
    <dgm:cxn modelId="{A411F88E-3BD7-4DD7-9B8E-56B9C529CAE9}" type="presParOf" srcId="{A43FB10C-A0F5-460A-8987-5B4FA4F827BC}" destId="{CE8E003A-50B8-4FB2-A8EA-512B004A6FA5}" srcOrd="0" destOrd="0" presId="urn:microsoft.com/office/officeart/2005/8/layout/hierarchy3"/>
    <dgm:cxn modelId="{31BC034E-F0D2-4005-ACA4-A813A3EA0DFC}" type="presParOf" srcId="{A43FB10C-A0F5-460A-8987-5B4FA4F827BC}" destId="{09CDFC38-6C5A-439D-B699-C9F8BBDCE08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05C643-144F-4CC6-AFCA-82AE261DFAE4}"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004DAE78-561C-45BA-BBD6-657118D00348}">
      <dgm:prSet custT="1"/>
      <dgm:spPr>
        <a:noFill/>
        <a:ln w="38100">
          <a:solidFill>
            <a:schemeClr val="accent1"/>
          </a:solidFill>
          <a:extLst>
            <a:ext uri="{C807C97D-BFC1-408E-A445-0C87EB9F89A2}">
              <ask:lineSketchStyleProps xmlns:ask="http://schemas.microsoft.com/office/drawing/2018/sketchyshapes" xmlns="">
                <ask:type>
                  <ask:lineSketchNone/>
                </ask:type>
              </ask:lineSketchStyleProps>
            </a:ext>
          </a:extLst>
        </a:ln>
        <a:scene3d>
          <a:camera prst="orthographicFront"/>
          <a:lightRig rig="threePt" dir="t"/>
        </a:scene3d>
        <a:sp3d>
          <a:bevelT/>
        </a:sp3d>
      </dgm:spPr>
      <dgm:t>
        <a:bodyPr/>
        <a:lstStyle/>
        <a:p>
          <a:r>
            <a:rPr lang="en-US" sz="2400" b="1" i="0" dirty="0">
              <a:solidFill>
                <a:schemeClr val="tx1"/>
              </a:solidFill>
              <a:latin typeface="Montserrat SemiBold" pitchFamily="2" charset="77"/>
              <a:cs typeface="Arial" panose="020B0604020202020204" pitchFamily="34" charset="0"/>
            </a:rPr>
            <a:t>Some states, yes. </a:t>
          </a:r>
        </a:p>
      </dgm:t>
    </dgm:pt>
    <dgm:pt modelId="{C0FA5743-5E23-4656-B439-53FED112C9D9}" type="parTrans" cxnId="{3AB8B93E-97A0-4976-8D57-8B2B9D8CA758}">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7CB38BBC-D020-4944-A1A3-1A8B620F0AED}" type="sibTrans" cxnId="{3AB8B93E-97A0-4976-8D57-8B2B9D8CA758}">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E155639C-ABF4-4D2F-82D8-B4B4063834A9}">
      <dgm:prSet custT="1"/>
      <dgm:spPr>
        <a:noFill/>
        <a:ln w="38100">
          <a:solidFill>
            <a:schemeClr val="accent1"/>
          </a:solidFill>
          <a:extLst>
            <a:ext uri="{C807C97D-BFC1-408E-A445-0C87EB9F89A2}">
              <ask:lineSketchStyleProps xmlns:ask="http://schemas.microsoft.com/office/drawing/2018/sketchyshapes" xmlns="">
                <ask:type>
                  <ask:lineSketchNone/>
                </ask:type>
              </ask:lineSketchStyleProps>
            </a:ext>
          </a:extLst>
        </a:ln>
        <a:scene3d>
          <a:camera prst="orthographicFront"/>
          <a:lightRig rig="threePt" dir="t"/>
        </a:scene3d>
        <a:sp3d>
          <a:bevelT/>
        </a:sp3d>
      </dgm:spPr>
      <dgm:t>
        <a:bodyPr/>
        <a:lstStyle/>
        <a:p>
          <a:r>
            <a:rPr lang="en-US" sz="2400" b="1" i="0" dirty="0">
              <a:solidFill>
                <a:schemeClr val="tx1"/>
              </a:solidFill>
              <a:latin typeface="Montserrat SemiBold" pitchFamily="2" charset="77"/>
              <a:cs typeface="Arial" panose="020B0604020202020204" pitchFamily="34" charset="0"/>
            </a:rPr>
            <a:t>Some states recognize unwritten agreements.</a:t>
          </a:r>
        </a:p>
      </dgm:t>
    </dgm:pt>
    <dgm:pt modelId="{CD55F093-E477-4A55-9387-2D5A8498AC26}" type="parTrans" cxnId="{E6807EB4-28FD-4085-B2FB-710C33FEB55B}">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37815433-1282-4154-A6FC-598189DBB886}" type="sibTrans" cxnId="{E6807EB4-28FD-4085-B2FB-710C33FEB55B}">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936D42C7-F300-4D94-A53C-6DFDBD6F8386}">
      <dgm:prSet custT="1"/>
      <dgm:spPr>
        <a:noFill/>
        <a:ln>
          <a:noFill/>
        </a:ln>
        <a:scene3d>
          <a:camera prst="orthographicFront"/>
          <a:lightRig rig="threePt" dir="t"/>
        </a:scene3d>
        <a:sp3d>
          <a:bevelT/>
        </a:sp3d>
      </dgm:spPr>
      <dgm:t>
        <a:bodyPr lIns="365760" tIns="0" rIns="0" bIns="0"/>
        <a:lstStyle/>
        <a:p>
          <a:pPr algn="l"/>
          <a:r>
            <a:rPr lang="en-US" sz="1800" b="1" i="0" dirty="0">
              <a:solidFill>
                <a:schemeClr val="tx1"/>
              </a:solidFill>
              <a:latin typeface="Montserrat" pitchFamily="2" charset="77"/>
              <a:cs typeface="Arial" panose="020B0604020202020204" pitchFamily="34" charset="0"/>
            </a:rPr>
            <a:t>Note: </a:t>
          </a:r>
          <a:r>
            <a:rPr lang="en-US" sz="1800" b="0" i="0" dirty="0">
              <a:solidFill>
                <a:schemeClr val="tx1"/>
              </a:solidFill>
              <a:latin typeface="Montserrat" pitchFamily="2" charset="77"/>
              <a:cs typeface="Arial" panose="020B0604020202020204" pitchFamily="34" charset="0"/>
            </a:rPr>
            <a:t>if you work with buyers as clients without a written representation agreement, you are still obligated to comply</a:t>
          </a:r>
          <a:br>
            <a:rPr lang="en-US" sz="1800" b="0" i="0" dirty="0">
              <a:solidFill>
                <a:schemeClr val="tx1"/>
              </a:solidFill>
              <a:latin typeface="Montserrat" pitchFamily="2" charset="77"/>
              <a:cs typeface="Arial" panose="020B0604020202020204" pitchFamily="34" charset="0"/>
            </a:rPr>
          </a:br>
          <a:r>
            <a:rPr lang="en-US" sz="1800" b="0" i="0" dirty="0">
              <a:solidFill>
                <a:schemeClr val="tx1"/>
              </a:solidFill>
              <a:latin typeface="Montserrat" pitchFamily="2" charset="77"/>
              <a:cs typeface="Arial" panose="020B0604020202020204" pitchFamily="34" charset="0"/>
            </a:rPr>
            <a:t>with state laws and the REALTOR</a:t>
          </a:r>
          <a:r>
            <a:rPr lang="en-US" sz="1800" b="0" i="0" baseline="30000" dirty="0">
              <a:solidFill>
                <a:schemeClr val="tx1"/>
              </a:solidFill>
              <a:latin typeface="Montserrat" pitchFamily="2" charset="77"/>
              <a:cs typeface="Arial" panose="020B0604020202020204" pitchFamily="34" charset="0"/>
            </a:rPr>
            <a:t>®</a:t>
          </a:r>
          <a:r>
            <a:rPr lang="en-US" sz="1800" b="0" i="0" dirty="0">
              <a:solidFill>
                <a:schemeClr val="tx1"/>
              </a:solidFill>
              <a:latin typeface="Montserrat" pitchFamily="2" charset="77"/>
              <a:cs typeface="Arial" panose="020B0604020202020204" pitchFamily="34" charset="0"/>
            </a:rPr>
            <a:t> Code of Ethics.</a:t>
          </a:r>
        </a:p>
      </dgm:t>
    </dgm:pt>
    <dgm:pt modelId="{460DC801-485B-4968-A77B-4FA39411BB89}" type="parTrans" cxnId="{3F5639B1-2386-40F6-B104-F90D2A02588D}">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78D328D6-6307-4223-AE05-ADDE10289042}" type="sibTrans" cxnId="{3F5639B1-2386-40F6-B104-F90D2A02588D}">
      <dgm:prSet/>
      <dgm:spPr/>
      <dgm:t>
        <a:bodyPr/>
        <a:lstStyle/>
        <a:p>
          <a:endParaRPr lang="en-US" sz="2800">
            <a:solidFill>
              <a:schemeClr val="tx1"/>
            </a:solidFill>
            <a:latin typeface="Arial" panose="020B0604020202020204" pitchFamily="34" charset="0"/>
            <a:cs typeface="Arial" panose="020B0604020202020204" pitchFamily="34" charset="0"/>
          </a:endParaRPr>
        </a:p>
      </dgm:t>
    </dgm:pt>
    <dgm:pt modelId="{D03A9FF3-C112-4279-8D1C-4AC419B21653}" type="pres">
      <dgm:prSet presAssocID="{C805C643-144F-4CC6-AFCA-82AE261DFAE4}" presName="Name0" presStyleCnt="0">
        <dgm:presLayoutVars>
          <dgm:dir/>
          <dgm:animLvl val="lvl"/>
          <dgm:resizeHandles val="exact"/>
        </dgm:presLayoutVars>
      </dgm:prSet>
      <dgm:spPr/>
      <dgm:t>
        <a:bodyPr/>
        <a:lstStyle/>
        <a:p>
          <a:endParaRPr lang="en-US"/>
        </a:p>
      </dgm:t>
    </dgm:pt>
    <dgm:pt modelId="{D565FA62-7116-41DA-BF83-5441B5D02E2B}" type="pres">
      <dgm:prSet presAssocID="{936D42C7-F300-4D94-A53C-6DFDBD6F8386}" presName="boxAndChildren" presStyleCnt="0"/>
      <dgm:spPr>
        <a:scene3d>
          <a:camera prst="orthographicFront"/>
          <a:lightRig rig="threePt" dir="t"/>
        </a:scene3d>
        <a:sp3d>
          <a:bevelT/>
        </a:sp3d>
      </dgm:spPr>
    </dgm:pt>
    <dgm:pt modelId="{FF91C398-9678-4AA8-B994-DE9B7BBD0577}" type="pres">
      <dgm:prSet presAssocID="{936D42C7-F300-4D94-A53C-6DFDBD6F8386}" presName="parentTextBox" presStyleLbl="node1" presStyleIdx="0" presStyleCnt="3" custScaleY="85502"/>
      <dgm:spPr/>
      <dgm:t>
        <a:bodyPr/>
        <a:lstStyle/>
        <a:p>
          <a:endParaRPr lang="en-US"/>
        </a:p>
      </dgm:t>
    </dgm:pt>
    <dgm:pt modelId="{2F6167D8-A94C-41FC-9DE4-8259039C027B}" type="pres">
      <dgm:prSet presAssocID="{37815433-1282-4154-A6FC-598189DBB886}" presName="sp" presStyleCnt="0"/>
      <dgm:spPr>
        <a:scene3d>
          <a:camera prst="orthographicFront"/>
          <a:lightRig rig="threePt" dir="t"/>
        </a:scene3d>
        <a:sp3d>
          <a:bevelT/>
        </a:sp3d>
      </dgm:spPr>
    </dgm:pt>
    <dgm:pt modelId="{4735D825-80A0-473B-B96D-46BBB37FD7AB}" type="pres">
      <dgm:prSet presAssocID="{E155639C-ABF4-4D2F-82D8-B4B4063834A9}" presName="arrowAndChildren" presStyleCnt="0"/>
      <dgm:spPr>
        <a:scene3d>
          <a:camera prst="orthographicFront"/>
          <a:lightRig rig="threePt" dir="t"/>
        </a:scene3d>
        <a:sp3d>
          <a:bevelT/>
        </a:sp3d>
      </dgm:spPr>
    </dgm:pt>
    <dgm:pt modelId="{E4C8E0E9-BC36-4E79-82CF-CC319DE9CBA1}" type="pres">
      <dgm:prSet presAssocID="{E155639C-ABF4-4D2F-82D8-B4B4063834A9}" presName="parentTextArrow" presStyleLbl="node1" presStyleIdx="1" presStyleCnt="3" custScaleY="50803" custLinFactNeighborY="5955"/>
      <dgm:spPr/>
      <dgm:t>
        <a:bodyPr/>
        <a:lstStyle/>
        <a:p>
          <a:endParaRPr lang="en-US"/>
        </a:p>
      </dgm:t>
    </dgm:pt>
    <dgm:pt modelId="{F7BF78B4-BD79-43C4-A05D-A30AB8A37776}" type="pres">
      <dgm:prSet presAssocID="{7CB38BBC-D020-4944-A1A3-1A8B620F0AED}" presName="sp" presStyleCnt="0"/>
      <dgm:spPr>
        <a:scene3d>
          <a:camera prst="orthographicFront"/>
          <a:lightRig rig="threePt" dir="t"/>
        </a:scene3d>
        <a:sp3d>
          <a:bevelT/>
        </a:sp3d>
      </dgm:spPr>
    </dgm:pt>
    <dgm:pt modelId="{DB3ECC13-AF06-4CE0-908B-C6E59D51411D}" type="pres">
      <dgm:prSet presAssocID="{004DAE78-561C-45BA-BBD6-657118D00348}" presName="arrowAndChildren" presStyleCnt="0"/>
      <dgm:spPr>
        <a:scene3d>
          <a:camera prst="orthographicFront"/>
          <a:lightRig rig="threePt" dir="t"/>
        </a:scene3d>
        <a:sp3d>
          <a:bevelT/>
        </a:sp3d>
      </dgm:spPr>
    </dgm:pt>
    <dgm:pt modelId="{E411B1A2-2AB3-4A76-B7C2-D37CD14C7A92}" type="pres">
      <dgm:prSet presAssocID="{004DAE78-561C-45BA-BBD6-657118D00348}" presName="parentTextArrow" presStyleLbl="node1" presStyleIdx="2" presStyleCnt="3" custScaleY="47821"/>
      <dgm:spPr/>
      <dgm:t>
        <a:bodyPr/>
        <a:lstStyle/>
        <a:p>
          <a:endParaRPr lang="en-US"/>
        </a:p>
      </dgm:t>
    </dgm:pt>
  </dgm:ptLst>
  <dgm:cxnLst>
    <dgm:cxn modelId="{FAA2135F-5946-4BE9-9F6E-D413FE72D825}" type="presOf" srcId="{C805C643-144F-4CC6-AFCA-82AE261DFAE4}" destId="{D03A9FF3-C112-4279-8D1C-4AC419B21653}" srcOrd="0" destOrd="0" presId="urn:microsoft.com/office/officeart/2005/8/layout/process4"/>
    <dgm:cxn modelId="{A18B1453-F8CB-4AF1-83D7-6B64A0FFB13C}" type="presOf" srcId="{E155639C-ABF4-4D2F-82D8-B4B4063834A9}" destId="{E4C8E0E9-BC36-4E79-82CF-CC319DE9CBA1}" srcOrd="0" destOrd="0" presId="urn:microsoft.com/office/officeart/2005/8/layout/process4"/>
    <dgm:cxn modelId="{E6807EB4-28FD-4085-B2FB-710C33FEB55B}" srcId="{C805C643-144F-4CC6-AFCA-82AE261DFAE4}" destId="{E155639C-ABF4-4D2F-82D8-B4B4063834A9}" srcOrd="1" destOrd="0" parTransId="{CD55F093-E477-4A55-9387-2D5A8498AC26}" sibTransId="{37815433-1282-4154-A6FC-598189DBB886}"/>
    <dgm:cxn modelId="{B0101971-ABC9-4EED-B9B1-BDA6108B97A9}" type="presOf" srcId="{936D42C7-F300-4D94-A53C-6DFDBD6F8386}" destId="{FF91C398-9678-4AA8-B994-DE9B7BBD0577}" srcOrd="0" destOrd="0" presId="urn:microsoft.com/office/officeart/2005/8/layout/process4"/>
    <dgm:cxn modelId="{3AB8B93E-97A0-4976-8D57-8B2B9D8CA758}" srcId="{C805C643-144F-4CC6-AFCA-82AE261DFAE4}" destId="{004DAE78-561C-45BA-BBD6-657118D00348}" srcOrd="0" destOrd="0" parTransId="{C0FA5743-5E23-4656-B439-53FED112C9D9}" sibTransId="{7CB38BBC-D020-4944-A1A3-1A8B620F0AED}"/>
    <dgm:cxn modelId="{3F5639B1-2386-40F6-B104-F90D2A02588D}" srcId="{C805C643-144F-4CC6-AFCA-82AE261DFAE4}" destId="{936D42C7-F300-4D94-A53C-6DFDBD6F8386}" srcOrd="2" destOrd="0" parTransId="{460DC801-485B-4968-A77B-4FA39411BB89}" sibTransId="{78D328D6-6307-4223-AE05-ADDE10289042}"/>
    <dgm:cxn modelId="{D95C2C2C-100C-4C3A-9972-4B356685FA69}" type="presOf" srcId="{004DAE78-561C-45BA-BBD6-657118D00348}" destId="{E411B1A2-2AB3-4A76-B7C2-D37CD14C7A92}" srcOrd="0" destOrd="0" presId="urn:microsoft.com/office/officeart/2005/8/layout/process4"/>
    <dgm:cxn modelId="{9DF22392-D56C-40E8-9E26-13CE26121B34}" type="presParOf" srcId="{D03A9FF3-C112-4279-8D1C-4AC419B21653}" destId="{D565FA62-7116-41DA-BF83-5441B5D02E2B}" srcOrd="0" destOrd="0" presId="urn:microsoft.com/office/officeart/2005/8/layout/process4"/>
    <dgm:cxn modelId="{FCAF58D7-E354-4A3A-8438-1506A817C64D}" type="presParOf" srcId="{D565FA62-7116-41DA-BF83-5441B5D02E2B}" destId="{FF91C398-9678-4AA8-B994-DE9B7BBD0577}" srcOrd="0" destOrd="0" presId="urn:microsoft.com/office/officeart/2005/8/layout/process4"/>
    <dgm:cxn modelId="{82F8F99C-F3CC-40C3-8D7C-5207C64CB4C7}" type="presParOf" srcId="{D03A9FF3-C112-4279-8D1C-4AC419B21653}" destId="{2F6167D8-A94C-41FC-9DE4-8259039C027B}" srcOrd="1" destOrd="0" presId="urn:microsoft.com/office/officeart/2005/8/layout/process4"/>
    <dgm:cxn modelId="{B25D7E18-98FB-495F-A3B0-C9F1CCE2DDDE}" type="presParOf" srcId="{D03A9FF3-C112-4279-8D1C-4AC419B21653}" destId="{4735D825-80A0-473B-B96D-46BBB37FD7AB}" srcOrd="2" destOrd="0" presId="urn:microsoft.com/office/officeart/2005/8/layout/process4"/>
    <dgm:cxn modelId="{0213983B-1184-4DAE-B952-22BEDEB33F4A}" type="presParOf" srcId="{4735D825-80A0-473B-B96D-46BBB37FD7AB}" destId="{E4C8E0E9-BC36-4E79-82CF-CC319DE9CBA1}" srcOrd="0" destOrd="0" presId="urn:microsoft.com/office/officeart/2005/8/layout/process4"/>
    <dgm:cxn modelId="{01263E6A-AEDF-40D9-81E1-98CD4C2B86F4}" type="presParOf" srcId="{D03A9FF3-C112-4279-8D1C-4AC419B21653}" destId="{F7BF78B4-BD79-43C4-A05D-A30AB8A37776}" srcOrd="3" destOrd="0" presId="urn:microsoft.com/office/officeart/2005/8/layout/process4"/>
    <dgm:cxn modelId="{285A9B5D-80FF-4869-8080-295D56E20DF3}" type="presParOf" srcId="{D03A9FF3-C112-4279-8D1C-4AC419B21653}" destId="{DB3ECC13-AF06-4CE0-908B-C6E59D51411D}" srcOrd="4" destOrd="0" presId="urn:microsoft.com/office/officeart/2005/8/layout/process4"/>
    <dgm:cxn modelId="{30BD67D8-9CC6-4FC3-8ED6-3190B49BE81C}" type="presParOf" srcId="{DB3ECC13-AF06-4CE0-908B-C6E59D51411D}" destId="{E411B1A2-2AB3-4A76-B7C2-D37CD14C7A92}" srcOrd="0" destOrd="0" presId="urn:microsoft.com/office/officeart/2005/8/layout/process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11B42B-2DA7-415B-8C22-FBC5A5760177}" type="doc">
      <dgm:prSet loTypeId="urn:microsoft.com/office/officeart/2005/8/layout/process1" loCatId="process" qsTypeId="urn:microsoft.com/office/officeart/2005/8/quickstyle/simple1" qsCatId="simple" csTypeId="urn:microsoft.com/office/officeart/2005/8/colors/accent2_2" csCatId="accent2" phldr="1"/>
      <dgm:spPr/>
    </dgm:pt>
    <dgm:pt modelId="{8B2FBA4D-A69F-43B1-A4CB-067073FB3234}">
      <dgm:prSet phldrT="[Text]" custT="1"/>
      <dgm:spPr>
        <a:solidFill>
          <a:schemeClr val="accent1"/>
        </a:solidFill>
        <a:scene3d>
          <a:camera prst="orthographicFront"/>
          <a:lightRig rig="threePt" dir="t"/>
        </a:scene3d>
        <a:sp3d>
          <a:bevelT/>
        </a:sp3d>
      </dgm:spPr>
      <dgm:t>
        <a:bodyPr lIns="0" tIns="0" rIns="0" bIns="0"/>
        <a:lstStyle/>
        <a:p>
          <a:r>
            <a:rPr lang="en-US" sz="2200" b="1" i="0" dirty="0">
              <a:latin typeface="Montserrat SemiBold" pitchFamily="2" charset="77"/>
              <a:cs typeface="Arial" panose="020B0604020202020204" pitchFamily="34" charset="0"/>
            </a:rPr>
            <a:t>Listing Compensation</a:t>
          </a:r>
        </a:p>
      </dgm:t>
    </dgm:pt>
    <dgm:pt modelId="{C7C31B59-FBE8-45B5-B824-0F2912722D30}" type="parTrans" cxnId="{06B0BE00-56D9-46AC-AFEC-3FD98B95CFDD}">
      <dgm:prSet/>
      <dgm:spPr/>
      <dgm:t>
        <a:bodyPr/>
        <a:lstStyle/>
        <a:p>
          <a:endParaRPr lang="en-US" sz="2800" b="1" i="0">
            <a:latin typeface="Montserrat SemiBold" pitchFamily="2" charset="77"/>
            <a:cs typeface="Arial" panose="020B0604020202020204" pitchFamily="34" charset="0"/>
          </a:endParaRPr>
        </a:p>
      </dgm:t>
    </dgm:pt>
    <dgm:pt modelId="{0B9671B9-7DEE-42CD-BAF9-991A88EA8164}" type="sibTrans" cxnId="{06B0BE00-56D9-46AC-AFEC-3FD98B95CFDD}">
      <dgm:prSet custT="1"/>
      <dgm:spPr/>
      <dgm:t>
        <a:bodyPr/>
        <a:lstStyle/>
        <a:p>
          <a:endParaRPr lang="en-US" sz="2800" b="1" i="0">
            <a:latin typeface="Montserrat SemiBold" pitchFamily="2" charset="77"/>
            <a:cs typeface="Arial" panose="020B0604020202020204" pitchFamily="34" charset="0"/>
          </a:endParaRPr>
        </a:p>
      </dgm:t>
    </dgm:pt>
    <dgm:pt modelId="{8FE39827-C96D-435E-9285-5C73493DF1F9}">
      <dgm:prSet phldrT="[Text]" custT="1"/>
      <dgm:spPr>
        <a:solidFill>
          <a:schemeClr val="accent3"/>
        </a:solidFill>
        <a:scene3d>
          <a:camera prst="orthographicFront"/>
          <a:lightRig rig="threePt" dir="t"/>
        </a:scene3d>
        <a:sp3d>
          <a:bevelT/>
        </a:sp3d>
      </dgm:spPr>
      <dgm:t>
        <a:bodyPr lIns="0" tIns="0" rIns="0" bIns="0"/>
        <a:lstStyle/>
        <a:p>
          <a:r>
            <a:rPr lang="en-US" sz="2200" b="1" i="0" dirty="0">
              <a:latin typeface="Montserrat SemiBold" pitchFamily="2" charset="77"/>
              <a:cs typeface="Arial" panose="020B0604020202020204" pitchFamily="34" charset="0"/>
            </a:rPr>
            <a:t>Buyer Brokerage Compensation</a:t>
          </a:r>
        </a:p>
      </dgm:t>
    </dgm:pt>
    <dgm:pt modelId="{DC84CB9D-532C-47B9-A63C-97E161CC64B6}" type="parTrans" cxnId="{9417248A-C7A1-49A3-950E-CA5FB44E4B8C}">
      <dgm:prSet/>
      <dgm:spPr/>
      <dgm:t>
        <a:bodyPr/>
        <a:lstStyle/>
        <a:p>
          <a:endParaRPr lang="en-US" sz="2800" b="1" i="0">
            <a:latin typeface="Montserrat SemiBold" pitchFamily="2" charset="77"/>
            <a:cs typeface="Arial" panose="020B0604020202020204" pitchFamily="34" charset="0"/>
          </a:endParaRPr>
        </a:p>
      </dgm:t>
    </dgm:pt>
    <dgm:pt modelId="{2C3463A8-78BC-4032-9C6E-A50D293614E8}" type="sibTrans" cxnId="{9417248A-C7A1-49A3-950E-CA5FB44E4B8C}">
      <dgm:prSet custT="1"/>
      <dgm:spPr/>
      <dgm:t>
        <a:bodyPr/>
        <a:lstStyle/>
        <a:p>
          <a:endParaRPr lang="en-US" sz="2800" b="1" i="0">
            <a:latin typeface="Montserrat SemiBold" pitchFamily="2" charset="77"/>
            <a:cs typeface="Arial" panose="020B0604020202020204" pitchFamily="34" charset="0"/>
          </a:endParaRPr>
        </a:p>
      </dgm:t>
    </dgm:pt>
    <dgm:pt modelId="{0C02BBD2-EC0C-477C-AB98-83C01C206EEC}">
      <dgm:prSet phldrT="[Text]" custT="1"/>
      <dgm:spPr>
        <a:solidFill>
          <a:schemeClr val="accent4"/>
        </a:solidFill>
        <a:scene3d>
          <a:camera prst="orthographicFront"/>
          <a:lightRig rig="threePt" dir="t"/>
        </a:scene3d>
        <a:sp3d>
          <a:bevelT/>
        </a:sp3d>
      </dgm:spPr>
      <dgm:t>
        <a:bodyPr lIns="0" tIns="0" rIns="0" bIns="0"/>
        <a:lstStyle/>
        <a:p>
          <a:r>
            <a:rPr lang="en-US" sz="2200" b="1" i="0" dirty="0">
              <a:latin typeface="Montserrat SemiBold" pitchFamily="2" charset="77"/>
              <a:cs typeface="Arial" panose="020B0604020202020204" pitchFamily="34" charset="0"/>
            </a:rPr>
            <a:t>Total </a:t>
          </a:r>
        </a:p>
        <a:p>
          <a:r>
            <a:rPr lang="en-US" sz="2200" b="1" i="0" dirty="0">
              <a:latin typeface="Montserrat SemiBold" pitchFamily="2" charset="77"/>
              <a:cs typeface="Arial" panose="020B0604020202020204" pitchFamily="34" charset="0"/>
            </a:rPr>
            <a:t>Compensation</a:t>
          </a:r>
        </a:p>
      </dgm:t>
    </dgm:pt>
    <dgm:pt modelId="{A771C462-6B98-4C5C-AC6D-CCB1E4B7DF4F}" type="parTrans" cxnId="{0EEF0C64-0020-4CA1-B235-737B95A0C0CF}">
      <dgm:prSet/>
      <dgm:spPr/>
      <dgm:t>
        <a:bodyPr/>
        <a:lstStyle/>
        <a:p>
          <a:endParaRPr lang="en-US" sz="2800" b="1" i="0">
            <a:latin typeface="Montserrat SemiBold" pitchFamily="2" charset="77"/>
            <a:cs typeface="Arial" panose="020B0604020202020204" pitchFamily="34" charset="0"/>
          </a:endParaRPr>
        </a:p>
      </dgm:t>
    </dgm:pt>
    <dgm:pt modelId="{DC866326-7740-4724-A431-1631B7ABF579}" type="sibTrans" cxnId="{0EEF0C64-0020-4CA1-B235-737B95A0C0CF}">
      <dgm:prSet/>
      <dgm:spPr/>
      <dgm:t>
        <a:bodyPr/>
        <a:lstStyle/>
        <a:p>
          <a:endParaRPr lang="en-US" sz="2800" b="1" i="0">
            <a:latin typeface="Montserrat SemiBold" pitchFamily="2" charset="77"/>
            <a:cs typeface="Arial" panose="020B0604020202020204" pitchFamily="34" charset="0"/>
          </a:endParaRPr>
        </a:p>
      </dgm:t>
    </dgm:pt>
    <dgm:pt modelId="{3C8AEA7D-249D-48CF-B2EA-797109E6B780}" type="pres">
      <dgm:prSet presAssocID="{CF11B42B-2DA7-415B-8C22-FBC5A5760177}" presName="Name0" presStyleCnt="0">
        <dgm:presLayoutVars>
          <dgm:dir/>
          <dgm:resizeHandles val="exact"/>
        </dgm:presLayoutVars>
      </dgm:prSet>
      <dgm:spPr/>
    </dgm:pt>
    <dgm:pt modelId="{238BBD33-36A5-4A41-A414-FBD11564E48C}" type="pres">
      <dgm:prSet presAssocID="{8B2FBA4D-A69F-43B1-A4CB-067073FB3234}" presName="node" presStyleLbl="node1" presStyleIdx="0" presStyleCnt="3" custLinFactNeighborX="-111" custLinFactNeighborY="782">
        <dgm:presLayoutVars>
          <dgm:bulletEnabled val="1"/>
        </dgm:presLayoutVars>
      </dgm:prSet>
      <dgm:spPr/>
      <dgm:t>
        <a:bodyPr/>
        <a:lstStyle/>
        <a:p>
          <a:endParaRPr lang="en-US"/>
        </a:p>
      </dgm:t>
    </dgm:pt>
    <dgm:pt modelId="{02935F0B-03DE-41AF-861A-20B7C76A22C0}" type="pres">
      <dgm:prSet presAssocID="{0B9671B9-7DEE-42CD-BAF9-991A88EA8164}" presName="sibTrans" presStyleLbl="sibTrans2D1" presStyleIdx="0" presStyleCnt="2" custFlipVert="1" custFlipHor="1" custScaleX="13258" custScaleY="40770"/>
      <dgm:spPr/>
      <dgm:t>
        <a:bodyPr/>
        <a:lstStyle/>
        <a:p>
          <a:endParaRPr lang="en-US"/>
        </a:p>
      </dgm:t>
    </dgm:pt>
    <dgm:pt modelId="{7C0EBDD2-3CF6-4F89-AAE1-CA7FB9C1D6D9}" type="pres">
      <dgm:prSet presAssocID="{0B9671B9-7DEE-42CD-BAF9-991A88EA8164}" presName="connectorText" presStyleLbl="sibTrans2D1" presStyleIdx="0" presStyleCnt="2"/>
      <dgm:spPr/>
      <dgm:t>
        <a:bodyPr/>
        <a:lstStyle/>
        <a:p>
          <a:endParaRPr lang="en-US"/>
        </a:p>
      </dgm:t>
    </dgm:pt>
    <dgm:pt modelId="{DE5036BD-685C-4599-9B96-09B47B3F0BEF}" type="pres">
      <dgm:prSet presAssocID="{8FE39827-C96D-435E-9285-5C73493DF1F9}" presName="node" presStyleLbl="node1" presStyleIdx="1" presStyleCnt="3">
        <dgm:presLayoutVars>
          <dgm:bulletEnabled val="1"/>
        </dgm:presLayoutVars>
      </dgm:prSet>
      <dgm:spPr/>
      <dgm:t>
        <a:bodyPr/>
        <a:lstStyle/>
        <a:p>
          <a:endParaRPr lang="en-US"/>
        </a:p>
      </dgm:t>
    </dgm:pt>
    <dgm:pt modelId="{81C9112C-EFCB-437F-921B-1563DD177E46}" type="pres">
      <dgm:prSet presAssocID="{2C3463A8-78BC-4032-9C6E-A50D293614E8}" presName="sibTrans" presStyleLbl="sibTrans2D1" presStyleIdx="1" presStyleCnt="2" custFlipVert="1" custScaleX="7085" custScaleY="6056"/>
      <dgm:spPr/>
      <dgm:t>
        <a:bodyPr/>
        <a:lstStyle/>
        <a:p>
          <a:endParaRPr lang="en-US"/>
        </a:p>
      </dgm:t>
    </dgm:pt>
    <dgm:pt modelId="{77D44D0B-BCC3-4CD2-9E0D-294C70F0DAA3}" type="pres">
      <dgm:prSet presAssocID="{2C3463A8-78BC-4032-9C6E-A50D293614E8}" presName="connectorText" presStyleLbl="sibTrans2D1" presStyleIdx="1" presStyleCnt="2"/>
      <dgm:spPr/>
      <dgm:t>
        <a:bodyPr/>
        <a:lstStyle/>
        <a:p>
          <a:endParaRPr lang="en-US"/>
        </a:p>
      </dgm:t>
    </dgm:pt>
    <dgm:pt modelId="{55AA88DC-9D83-4F2E-B735-B98DC088917A}" type="pres">
      <dgm:prSet presAssocID="{0C02BBD2-EC0C-477C-AB98-83C01C206EEC}" presName="node" presStyleLbl="node1" presStyleIdx="2" presStyleCnt="3">
        <dgm:presLayoutVars>
          <dgm:bulletEnabled val="1"/>
        </dgm:presLayoutVars>
      </dgm:prSet>
      <dgm:spPr/>
      <dgm:t>
        <a:bodyPr/>
        <a:lstStyle/>
        <a:p>
          <a:endParaRPr lang="en-US"/>
        </a:p>
      </dgm:t>
    </dgm:pt>
  </dgm:ptLst>
  <dgm:cxnLst>
    <dgm:cxn modelId="{18D3C23B-7613-48E8-9EB8-D033A5ADB452}" type="presOf" srcId="{0C02BBD2-EC0C-477C-AB98-83C01C206EEC}" destId="{55AA88DC-9D83-4F2E-B735-B98DC088917A}" srcOrd="0" destOrd="0" presId="urn:microsoft.com/office/officeart/2005/8/layout/process1"/>
    <dgm:cxn modelId="{CFB35E05-1577-44A6-9383-74EB8261F1A9}" type="presOf" srcId="{2C3463A8-78BC-4032-9C6E-A50D293614E8}" destId="{77D44D0B-BCC3-4CD2-9E0D-294C70F0DAA3}" srcOrd="1" destOrd="0" presId="urn:microsoft.com/office/officeart/2005/8/layout/process1"/>
    <dgm:cxn modelId="{3B613C5A-D0C9-4B2F-B39F-803A3673FCC7}" type="presOf" srcId="{8FE39827-C96D-435E-9285-5C73493DF1F9}" destId="{DE5036BD-685C-4599-9B96-09B47B3F0BEF}" srcOrd="0" destOrd="0" presId="urn:microsoft.com/office/officeart/2005/8/layout/process1"/>
    <dgm:cxn modelId="{D2F67F93-105C-45AA-BC56-4279A2163229}" type="presOf" srcId="{CF11B42B-2DA7-415B-8C22-FBC5A5760177}" destId="{3C8AEA7D-249D-48CF-B2EA-797109E6B780}" srcOrd="0" destOrd="0" presId="urn:microsoft.com/office/officeart/2005/8/layout/process1"/>
    <dgm:cxn modelId="{0EEF0C64-0020-4CA1-B235-737B95A0C0CF}" srcId="{CF11B42B-2DA7-415B-8C22-FBC5A5760177}" destId="{0C02BBD2-EC0C-477C-AB98-83C01C206EEC}" srcOrd="2" destOrd="0" parTransId="{A771C462-6B98-4C5C-AC6D-CCB1E4B7DF4F}" sibTransId="{DC866326-7740-4724-A431-1631B7ABF579}"/>
    <dgm:cxn modelId="{06B0BE00-56D9-46AC-AFEC-3FD98B95CFDD}" srcId="{CF11B42B-2DA7-415B-8C22-FBC5A5760177}" destId="{8B2FBA4D-A69F-43B1-A4CB-067073FB3234}" srcOrd="0" destOrd="0" parTransId="{C7C31B59-FBE8-45B5-B824-0F2912722D30}" sibTransId="{0B9671B9-7DEE-42CD-BAF9-991A88EA8164}"/>
    <dgm:cxn modelId="{88CCC152-53E5-47BC-AD9B-3AB351C55133}" type="presOf" srcId="{0B9671B9-7DEE-42CD-BAF9-991A88EA8164}" destId="{7C0EBDD2-3CF6-4F89-AAE1-CA7FB9C1D6D9}" srcOrd="1" destOrd="0" presId="urn:microsoft.com/office/officeart/2005/8/layout/process1"/>
    <dgm:cxn modelId="{1848B450-F651-4B86-8CD5-61BFA7C73949}" type="presOf" srcId="{0B9671B9-7DEE-42CD-BAF9-991A88EA8164}" destId="{02935F0B-03DE-41AF-861A-20B7C76A22C0}" srcOrd="0" destOrd="0" presId="urn:microsoft.com/office/officeart/2005/8/layout/process1"/>
    <dgm:cxn modelId="{9417248A-C7A1-49A3-950E-CA5FB44E4B8C}" srcId="{CF11B42B-2DA7-415B-8C22-FBC5A5760177}" destId="{8FE39827-C96D-435E-9285-5C73493DF1F9}" srcOrd="1" destOrd="0" parTransId="{DC84CB9D-532C-47B9-A63C-97E161CC64B6}" sibTransId="{2C3463A8-78BC-4032-9C6E-A50D293614E8}"/>
    <dgm:cxn modelId="{E786DE78-E6EB-42A6-B075-04F2D8D2AE6C}" type="presOf" srcId="{8B2FBA4D-A69F-43B1-A4CB-067073FB3234}" destId="{238BBD33-36A5-4A41-A414-FBD11564E48C}" srcOrd="0" destOrd="0" presId="urn:microsoft.com/office/officeart/2005/8/layout/process1"/>
    <dgm:cxn modelId="{0179EA5D-2CAA-41D1-BE16-D62BEF6BE738}" type="presOf" srcId="{2C3463A8-78BC-4032-9C6E-A50D293614E8}" destId="{81C9112C-EFCB-437F-921B-1563DD177E46}" srcOrd="0" destOrd="0" presId="urn:microsoft.com/office/officeart/2005/8/layout/process1"/>
    <dgm:cxn modelId="{ADE5A732-A407-4969-8975-0FD285DB2090}" type="presParOf" srcId="{3C8AEA7D-249D-48CF-B2EA-797109E6B780}" destId="{238BBD33-36A5-4A41-A414-FBD11564E48C}" srcOrd="0" destOrd="0" presId="urn:microsoft.com/office/officeart/2005/8/layout/process1"/>
    <dgm:cxn modelId="{E2A9B32D-FDD3-44D0-A683-460A4918BC82}" type="presParOf" srcId="{3C8AEA7D-249D-48CF-B2EA-797109E6B780}" destId="{02935F0B-03DE-41AF-861A-20B7C76A22C0}" srcOrd="1" destOrd="0" presId="urn:microsoft.com/office/officeart/2005/8/layout/process1"/>
    <dgm:cxn modelId="{CBBDF2BE-DCB5-41E5-8242-B3B3E07867EB}" type="presParOf" srcId="{02935F0B-03DE-41AF-861A-20B7C76A22C0}" destId="{7C0EBDD2-3CF6-4F89-AAE1-CA7FB9C1D6D9}" srcOrd="0" destOrd="0" presId="urn:microsoft.com/office/officeart/2005/8/layout/process1"/>
    <dgm:cxn modelId="{2D405653-D6D4-4BD1-9237-D51AA7431C08}" type="presParOf" srcId="{3C8AEA7D-249D-48CF-B2EA-797109E6B780}" destId="{DE5036BD-685C-4599-9B96-09B47B3F0BEF}" srcOrd="2" destOrd="0" presId="urn:microsoft.com/office/officeart/2005/8/layout/process1"/>
    <dgm:cxn modelId="{C0E1C9C5-661C-487A-9A37-47F8A2F1044B}" type="presParOf" srcId="{3C8AEA7D-249D-48CF-B2EA-797109E6B780}" destId="{81C9112C-EFCB-437F-921B-1563DD177E46}" srcOrd="3" destOrd="0" presId="urn:microsoft.com/office/officeart/2005/8/layout/process1"/>
    <dgm:cxn modelId="{F2280CFA-CBB3-4EDF-9F42-4FB401739404}" type="presParOf" srcId="{81C9112C-EFCB-437F-921B-1563DD177E46}" destId="{77D44D0B-BCC3-4CD2-9E0D-294C70F0DAA3}" srcOrd="0" destOrd="0" presId="urn:microsoft.com/office/officeart/2005/8/layout/process1"/>
    <dgm:cxn modelId="{C66EDAF0-643B-48FD-A37F-6945239EEB99}" type="presParOf" srcId="{3C8AEA7D-249D-48CF-B2EA-797109E6B780}" destId="{55AA88DC-9D83-4F2E-B735-B98DC088917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DD72B0-CF62-488A-9E93-327E1F86A9D7}" type="doc">
      <dgm:prSet loTypeId="urn:microsoft.com/office/officeart/2005/8/layout/chevron1" loCatId="list" qsTypeId="urn:microsoft.com/office/officeart/2005/8/quickstyle/simple1" qsCatId="simple" csTypeId="urn:microsoft.com/office/officeart/2005/8/colors/colorful1" csCatId="colorful" phldr="1"/>
      <dgm:spPr/>
      <dgm:t>
        <a:bodyPr/>
        <a:lstStyle/>
        <a:p>
          <a:endParaRPr lang="en-US"/>
        </a:p>
      </dgm:t>
    </dgm:pt>
    <dgm:pt modelId="{8FD9DB81-1023-4A28-B2AF-F89BB947463E}">
      <dgm:prSet custT="1"/>
      <dgm:spPr>
        <a:solidFill>
          <a:schemeClr val="accent1"/>
        </a:solidFill>
        <a:ln>
          <a:noFill/>
        </a:ln>
      </dgm:spPr>
      <dgm:t>
        <a:bodyPr/>
        <a:lstStyle/>
        <a:p>
          <a:pPr>
            <a:lnSpc>
              <a:spcPts val="1400"/>
            </a:lnSpc>
            <a:spcAft>
              <a:spcPts val="0"/>
            </a:spcAft>
          </a:pPr>
          <a:r>
            <a:rPr lang="en-US" sz="1200" b="1" i="0" dirty="0">
              <a:latin typeface="Montserrat SemiBold" pitchFamily="2" charset="77"/>
              <a:cs typeface="Arial" panose="020B0604020202020204" pitchFamily="34" charset="0"/>
            </a:rPr>
            <a:t>Co-op compensation discussed</a:t>
          </a:r>
          <a:br>
            <a:rPr lang="en-US" sz="1200" b="1" i="0" dirty="0">
              <a:latin typeface="Montserrat SemiBold" pitchFamily="2" charset="77"/>
              <a:cs typeface="Arial" panose="020B0604020202020204" pitchFamily="34" charset="0"/>
            </a:rPr>
          </a:br>
          <a:r>
            <a:rPr lang="en-US" sz="1200" b="1" i="0" dirty="0">
              <a:latin typeface="Montserrat SemiBold" pitchFamily="2" charset="77"/>
              <a:cs typeface="Arial" panose="020B0604020202020204" pitchFamily="34" charset="0"/>
            </a:rPr>
            <a:t>with seller</a:t>
          </a:r>
          <a:endParaRPr lang="en-US" sz="1200" b="0" i="0" dirty="0">
            <a:solidFill>
              <a:schemeClr val="bg1"/>
            </a:solidFill>
            <a:latin typeface="Montserrat" pitchFamily="2" charset="77"/>
            <a:cs typeface="Arial" panose="020B0604020202020204" pitchFamily="34" charset="0"/>
          </a:endParaRPr>
        </a:p>
      </dgm:t>
    </dgm:pt>
    <dgm:pt modelId="{8A24C32B-E909-4E6A-B34D-A3CA3E0571D9}" type="parTrans" cxnId="{EC0C746A-4F95-42B6-AB4A-F43C343D94F2}">
      <dgm:prSet/>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66041EA8-8230-4B27-9FD1-BB5FFAA5E503}" type="sibTrans" cxnId="{EC0C746A-4F95-42B6-AB4A-F43C343D94F2}">
      <dgm:prSet custT="1"/>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23B9E921-54A1-443B-B17D-D31688E1A89C}">
      <dgm:prSet custT="1"/>
      <dgm:spPr>
        <a:ln>
          <a:noFill/>
        </a:ln>
      </dgm:spPr>
      <dgm:t>
        <a:bodyPr/>
        <a:lstStyle/>
        <a:p>
          <a:pPr>
            <a:lnSpc>
              <a:spcPts val="1400"/>
            </a:lnSpc>
            <a:spcAft>
              <a:spcPts val="0"/>
            </a:spcAft>
          </a:pPr>
          <a:r>
            <a:rPr lang="en-US" sz="1200" b="1" i="0" dirty="0">
              <a:latin typeface="Montserrat SemiBold" pitchFamily="2" charset="77"/>
              <a:cs typeface="Arial" panose="020B0604020202020204" pitchFamily="34" charset="0"/>
            </a:rPr>
            <a:t>Seller makes</a:t>
          </a:r>
          <a:br>
            <a:rPr lang="en-US" sz="1200" b="1" i="0" dirty="0">
              <a:latin typeface="Montserrat SemiBold" pitchFamily="2" charset="77"/>
              <a:cs typeface="Arial" panose="020B0604020202020204" pitchFamily="34" charset="0"/>
            </a:rPr>
          </a:br>
          <a:r>
            <a:rPr lang="en-US" sz="1200" b="1" i="0" dirty="0">
              <a:latin typeface="Montserrat SemiBold" pitchFamily="2" charset="77"/>
              <a:cs typeface="Arial" panose="020B0604020202020204" pitchFamily="34" charset="0"/>
            </a:rPr>
            <a:t>final decision</a:t>
          </a:r>
          <a:br>
            <a:rPr lang="en-US" sz="1200" b="1" i="0" dirty="0">
              <a:latin typeface="Montserrat SemiBold" pitchFamily="2" charset="77"/>
              <a:cs typeface="Arial" panose="020B0604020202020204" pitchFamily="34" charset="0"/>
            </a:rPr>
          </a:br>
          <a:r>
            <a:rPr lang="en-US" sz="1200" b="1" i="0" dirty="0">
              <a:latin typeface="Montserrat SemiBold" pitchFamily="2" charset="77"/>
              <a:cs typeface="Arial" panose="020B0604020202020204" pitchFamily="34" charset="0"/>
            </a:rPr>
            <a:t>prior to signing the listing agreement</a:t>
          </a:r>
          <a:endParaRPr lang="en-US" sz="1200" b="0" i="0" dirty="0">
            <a:solidFill>
              <a:schemeClr val="bg1"/>
            </a:solidFill>
            <a:latin typeface="Montserrat" pitchFamily="2" charset="77"/>
            <a:cs typeface="Arial" panose="020B0604020202020204" pitchFamily="34" charset="0"/>
          </a:endParaRPr>
        </a:p>
      </dgm:t>
    </dgm:pt>
    <dgm:pt modelId="{5207151D-DFEB-4923-B224-58914F572A89}" type="parTrans" cxnId="{D8A17D16-1482-4240-AF99-0C3A2927C185}">
      <dgm:prSet/>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721A8E3F-D2CE-4DAB-B561-45AD4DBC1914}" type="sibTrans" cxnId="{D8A17D16-1482-4240-AF99-0C3A2927C185}">
      <dgm:prSet custT="1"/>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BE8D6E39-479B-4C44-86FF-9DFF7B8BEE93}">
      <dgm:prSet custT="1"/>
      <dgm:spPr>
        <a:ln>
          <a:noFill/>
        </a:ln>
      </dgm:spPr>
      <dgm:t>
        <a:bodyPr/>
        <a:lstStyle/>
        <a:p>
          <a:pPr>
            <a:lnSpc>
              <a:spcPts val="1400"/>
            </a:lnSpc>
            <a:spcAft>
              <a:spcPts val="0"/>
            </a:spcAft>
          </a:pPr>
          <a:r>
            <a:rPr lang="en-US" sz="1200" b="1" i="0" dirty="0">
              <a:latin typeface="Montserrat SemiBold" pitchFamily="2" charset="77"/>
              <a:cs typeface="Arial" panose="020B0604020202020204" pitchFamily="34" charset="0"/>
            </a:rPr>
            <a:t>Listing brokerage offers the agreed upon amount</a:t>
          </a:r>
          <a:br>
            <a:rPr lang="en-US" sz="1200" b="1" i="0" dirty="0">
              <a:latin typeface="Montserrat SemiBold" pitchFamily="2" charset="77"/>
              <a:cs typeface="Arial" panose="020B0604020202020204" pitchFamily="34" charset="0"/>
            </a:rPr>
          </a:br>
          <a:r>
            <a:rPr lang="en-US" sz="1200" b="1" i="0" dirty="0">
              <a:latin typeface="Montserrat SemiBold" pitchFamily="2" charset="77"/>
              <a:cs typeface="Arial" panose="020B0604020202020204" pitchFamily="34" charset="0"/>
            </a:rPr>
            <a:t>of co-op compensation</a:t>
          </a:r>
          <a:endParaRPr lang="en-US" sz="1200" b="0" i="0" dirty="0">
            <a:solidFill>
              <a:schemeClr val="bg1"/>
            </a:solidFill>
            <a:latin typeface="Montserrat" pitchFamily="2" charset="77"/>
            <a:cs typeface="Arial" panose="020B0604020202020204" pitchFamily="34" charset="0"/>
          </a:endParaRPr>
        </a:p>
      </dgm:t>
    </dgm:pt>
    <dgm:pt modelId="{43DCB168-8B92-4F23-B7BD-22870B60BB20}" type="parTrans" cxnId="{4258B88D-6505-47C2-A461-0C25A66D4CC5}">
      <dgm:prSet/>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D69C6D67-E934-4F7A-A0DF-1C47C9020076}" type="sibTrans" cxnId="{4258B88D-6505-47C2-A461-0C25A66D4CC5}">
      <dgm:prSet custT="1"/>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CEF10325-90F3-419C-ACAF-C91617970D3C}">
      <dgm:prSet custT="1"/>
      <dgm:spPr>
        <a:ln>
          <a:noFill/>
        </a:ln>
      </dgm:spPr>
      <dgm:t>
        <a:bodyPr/>
        <a:lstStyle/>
        <a:p>
          <a:pPr>
            <a:lnSpc>
              <a:spcPts val="1400"/>
            </a:lnSpc>
            <a:spcAft>
              <a:spcPts val="0"/>
            </a:spcAft>
          </a:pPr>
          <a:r>
            <a:rPr lang="en-US" sz="1200" b="1" i="0" dirty="0">
              <a:latin typeface="Montserrat SemiBold" pitchFamily="2" charset="77"/>
              <a:cs typeface="Arial" panose="020B0604020202020204" pitchFamily="34" charset="0"/>
            </a:rPr>
            <a:t>Prepare seller for</a:t>
          </a:r>
          <a:br>
            <a:rPr lang="en-US" sz="1200" b="1" i="0" dirty="0">
              <a:latin typeface="Montserrat SemiBold" pitchFamily="2" charset="77"/>
              <a:cs typeface="Arial" panose="020B0604020202020204" pitchFamily="34" charset="0"/>
            </a:rPr>
          </a:br>
          <a:r>
            <a:rPr lang="en-US" sz="1200" b="1" i="0" dirty="0">
              <a:latin typeface="Montserrat SemiBold" pitchFamily="2" charset="77"/>
              <a:cs typeface="Arial" panose="020B0604020202020204" pitchFamily="34" charset="0"/>
            </a:rPr>
            <a:t>buyer’s options depending</a:t>
          </a:r>
          <a:br>
            <a:rPr lang="en-US" sz="1200" b="1" i="0" dirty="0">
              <a:latin typeface="Montserrat SemiBold" pitchFamily="2" charset="77"/>
              <a:cs typeface="Arial" panose="020B0604020202020204" pitchFamily="34" charset="0"/>
            </a:rPr>
          </a:br>
          <a:r>
            <a:rPr lang="en-US" sz="1200" b="1" i="0" dirty="0">
              <a:latin typeface="Montserrat SemiBold" pitchFamily="2" charset="77"/>
              <a:cs typeface="Arial" panose="020B0604020202020204" pitchFamily="34" charset="0"/>
            </a:rPr>
            <a:t>on their decision</a:t>
          </a:r>
          <a:endParaRPr lang="en-US" sz="1200" b="0" i="0" dirty="0">
            <a:solidFill>
              <a:schemeClr val="bg1"/>
            </a:solidFill>
            <a:latin typeface="Montserrat" pitchFamily="2" charset="77"/>
            <a:cs typeface="Arial" panose="020B0604020202020204" pitchFamily="34" charset="0"/>
          </a:endParaRPr>
        </a:p>
      </dgm:t>
    </dgm:pt>
    <dgm:pt modelId="{F7B5F265-518F-4EC0-AC02-E792CFBF2E42}" type="parTrans" cxnId="{54A50D81-7141-4407-BDA5-5F6DFC18FB56}">
      <dgm:prSet/>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DB41C334-BFD1-4345-83FD-A23CA74A5967}" type="sibTrans" cxnId="{54A50D81-7141-4407-BDA5-5F6DFC18FB56}">
      <dgm:prSet custT="1"/>
      <dgm:spPr/>
      <dgm:t>
        <a:bodyPr/>
        <a:lstStyle/>
        <a:p>
          <a:pPr>
            <a:lnSpc>
              <a:spcPts val="1400"/>
            </a:lnSpc>
            <a:spcAft>
              <a:spcPts val="0"/>
            </a:spcAft>
          </a:pPr>
          <a:endParaRPr lang="en-US" sz="1300">
            <a:solidFill>
              <a:schemeClr val="tx1"/>
            </a:solidFill>
            <a:latin typeface="Arial" panose="020B0604020202020204" pitchFamily="34" charset="0"/>
            <a:cs typeface="Arial" panose="020B0604020202020204" pitchFamily="34" charset="0"/>
          </a:endParaRPr>
        </a:p>
      </dgm:t>
    </dgm:pt>
    <dgm:pt modelId="{F3861CE7-94CB-644B-8D8B-1CF170138602}" type="pres">
      <dgm:prSet presAssocID="{30DD72B0-CF62-488A-9E93-327E1F86A9D7}" presName="Name0" presStyleCnt="0">
        <dgm:presLayoutVars>
          <dgm:dir/>
          <dgm:animLvl val="lvl"/>
          <dgm:resizeHandles val="exact"/>
        </dgm:presLayoutVars>
      </dgm:prSet>
      <dgm:spPr/>
      <dgm:t>
        <a:bodyPr/>
        <a:lstStyle/>
        <a:p>
          <a:endParaRPr lang="en-US"/>
        </a:p>
      </dgm:t>
    </dgm:pt>
    <dgm:pt modelId="{4AA025D7-A14D-8B4D-842B-A2AF398C6D47}" type="pres">
      <dgm:prSet presAssocID="{8FD9DB81-1023-4A28-B2AF-F89BB947463E}" presName="parTxOnly" presStyleLbl="node1" presStyleIdx="0" presStyleCnt="4" custScaleX="110876" custScaleY="130644">
        <dgm:presLayoutVars>
          <dgm:chMax val="0"/>
          <dgm:chPref val="0"/>
          <dgm:bulletEnabled val="1"/>
        </dgm:presLayoutVars>
      </dgm:prSet>
      <dgm:spPr/>
      <dgm:t>
        <a:bodyPr/>
        <a:lstStyle/>
        <a:p>
          <a:endParaRPr lang="en-US"/>
        </a:p>
      </dgm:t>
    </dgm:pt>
    <dgm:pt modelId="{5D388049-D1B4-EF48-B32A-704F1AD25AB1}" type="pres">
      <dgm:prSet presAssocID="{66041EA8-8230-4B27-9FD1-BB5FFAA5E503}" presName="parTxOnlySpace" presStyleCnt="0"/>
      <dgm:spPr/>
    </dgm:pt>
    <dgm:pt modelId="{142DFCDD-CFFE-AD46-B5BF-76AF95BCF9D6}" type="pres">
      <dgm:prSet presAssocID="{23B9E921-54A1-443B-B17D-D31688E1A89C}" presName="parTxOnly" presStyleLbl="node1" presStyleIdx="1" presStyleCnt="4" custScaleX="110456" custScaleY="130644">
        <dgm:presLayoutVars>
          <dgm:chMax val="0"/>
          <dgm:chPref val="0"/>
          <dgm:bulletEnabled val="1"/>
        </dgm:presLayoutVars>
      </dgm:prSet>
      <dgm:spPr/>
      <dgm:t>
        <a:bodyPr/>
        <a:lstStyle/>
        <a:p>
          <a:endParaRPr lang="en-US"/>
        </a:p>
      </dgm:t>
    </dgm:pt>
    <dgm:pt modelId="{2200D976-7100-C94F-8162-D77284CDAB3A}" type="pres">
      <dgm:prSet presAssocID="{721A8E3F-D2CE-4DAB-B561-45AD4DBC1914}" presName="parTxOnlySpace" presStyleCnt="0"/>
      <dgm:spPr/>
    </dgm:pt>
    <dgm:pt modelId="{7A837E3D-0E33-6041-9126-F168861B2D46}" type="pres">
      <dgm:prSet presAssocID="{BE8D6E39-479B-4C44-86FF-9DFF7B8BEE93}" presName="parTxOnly" presStyleLbl="node1" presStyleIdx="2" presStyleCnt="4" custScaleX="109487" custScaleY="130644">
        <dgm:presLayoutVars>
          <dgm:chMax val="0"/>
          <dgm:chPref val="0"/>
          <dgm:bulletEnabled val="1"/>
        </dgm:presLayoutVars>
      </dgm:prSet>
      <dgm:spPr/>
      <dgm:t>
        <a:bodyPr/>
        <a:lstStyle/>
        <a:p>
          <a:endParaRPr lang="en-US"/>
        </a:p>
      </dgm:t>
    </dgm:pt>
    <dgm:pt modelId="{6D7871BF-DCD5-7F46-8DD0-04CDB95605C3}" type="pres">
      <dgm:prSet presAssocID="{D69C6D67-E934-4F7A-A0DF-1C47C9020076}" presName="parTxOnlySpace" presStyleCnt="0"/>
      <dgm:spPr/>
    </dgm:pt>
    <dgm:pt modelId="{D34F0C65-4E86-724B-94CE-7FC86013D3DE}" type="pres">
      <dgm:prSet presAssocID="{CEF10325-90F3-419C-ACAF-C91617970D3C}" presName="parTxOnly" presStyleLbl="node1" presStyleIdx="3" presStyleCnt="4" custScaleX="109213" custScaleY="130644">
        <dgm:presLayoutVars>
          <dgm:chMax val="0"/>
          <dgm:chPref val="0"/>
          <dgm:bulletEnabled val="1"/>
        </dgm:presLayoutVars>
      </dgm:prSet>
      <dgm:spPr/>
      <dgm:t>
        <a:bodyPr/>
        <a:lstStyle/>
        <a:p>
          <a:endParaRPr lang="en-US"/>
        </a:p>
      </dgm:t>
    </dgm:pt>
  </dgm:ptLst>
  <dgm:cxnLst>
    <dgm:cxn modelId="{7F78EE99-E85D-A045-9AA6-6EA402DECD1B}" type="presOf" srcId="{CEF10325-90F3-419C-ACAF-C91617970D3C}" destId="{D34F0C65-4E86-724B-94CE-7FC86013D3DE}" srcOrd="0" destOrd="0" presId="urn:microsoft.com/office/officeart/2005/8/layout/chevron1"/>
    <dgm:cxn modelId="{648696B4-B4F5-4B4E-9E51-9D2F7D616086}" type="presOf" srcId="{BE8D6E39-479B-4C44-86FF-9DFF7B8BEE93}" destId="{7A837E3D-0E33-6041-9126-F168861B2D46}" srcOrd="0" destOrd="0" presId="urn:microsoft.com/office/officeart/2005/8/layout/chevron1"/>
    <dgm:cxn modelId="{54A50D81-7141-4407-BDA5-5F6DFC18FB56}" srcId="{30DD72B0-CF62-488A-9E93-327E1F86A9D7}" destId="{CEF10325-90F3-419C-ACAF-C91617970D3C}" srcOrd="3" destOrd="0" parTransId="{F7B5F265-518F-4EC0-AC02-E792CFBF2E42}" sibTransId="{DB41C334-BFD1-4345-83FD-A23CA74A5967}"/>
    <dgm:cxn modelId="{C2C38C49-C0CE-D24C-87A9-FAE449F26B75}" type="presOf" srcId="{23B9E921-54A1-443B-B17D-D31688E1A89C}" destId="{142DFCDD-CFFE-AD46-B5BF-76AF95BCF9D6}" srcOrd="0" destOrd="0" presId="urn:microsoft.com/office/officeart/2005/8/layout/chevron1"/>
    <dgm:cxn modelId="{EC0C746A-4F95-42B6-AB4A-F43C343D94F2}" srcId="{30DD72B0-CF62-488A-9E93-327E1F86A9D7}" destId="{8FD9DB81-1023-4A28-B2AF-F89BB947463E}" srcOrd="0" destOrd="0" parTransId="{8A24C32B-E909-4E6A-B34D-A3CA3E0571D9}" sibTransId="{66041EA8-8230-4B27-9FD1-BB5FFAA5E503}"/>
    <dgm:cxn modelId="{18C8453B-7AD7-BD43-B9D6-19BC470A08B9}" type="presOf" srcId="{30DD72B0-CF62-488A-9E93-327E1F86A9D7}" destId="{F3861CE7-94CB-644B-8D8B-1CF170138602}" srcOrd="0" destOrd="0" presId="urn:microsoft.com/office/officeart/2005/8/layout/chevron1"/>
    <dgm:cxn modelId="{F671676D-F801-EE4F-B5C9-E2D96858ABC2}" type="presOf" srcId="{8FD9DB81-1023-4A28-B2AF-F89BB947463E}" destId="{4AA025D7-A14D-8B4D-842B-A2AF398C6D47}" srcOrd="0" destOrd="0" presId="urn:microsoft.com/office/officeart/2005/8/layout/chevron1"/>
    <dgm:cxn modelId="{D8A17D16-1482-4240-AF99-0C3A2927C185}" srcId="{30DD72B0-CF62-488A-9E93-327E1F86A9D7}" destId="{23B9E921-54A1-443B-B17D-D31688E1A89C}" srcOrd="1" destOrd="0" parTransId="{5207151D-DFEB-4923-B224-58914F572A89}" sibTransId="{721A8E3F-D2CE-4DAB-B561-45AD4DBC1914}"/>
    <dgm:cxn modelId="{4258B88D-6505-47C2-A461-0C25A66D4CC5}" srcId="{30DD72B0-CF62-488A-9E93-327E1F86A9D7}" destId="{BE8D6E39-479B-4C44-86FF-9DFF7B8BEE93}" srcOrd="2" destOrd="0" parTransId="{43DCB168-8B92-4F23-B7BD-22870B60BB20}" sibTransId="{D69C6D67-E934-4F7A-A0DF-1C47C9020076}"/>
    <dgm:cxn modelId="{31D3EE85-E61F-5646-B495-469C4E1B1902}" type="presParOf" srcId="{F3861CE7-94CB-644B-8D8B-1CF170138602}" destId="{4AA025D7-A14D-8B4D-842B-A2AF398C6D47}" srcOrd="0" destOrd="0" presId="urn:microsoft.com/office/officeart/2005/8/layout/chevron1"/>
    <dgm:cxn modelId="{2AD36DD4-1726-EA45-B95E-AFF926048F86}" type="presParOf" srcId="{F3861CE7-94CB-644B-8D8B-1CF170138602}" destId="{5D388049-D1B4-EF48-B32A-704F1AD25AB1}" srcOrd="1" destOrd="0" presId="urn:microsoft.com/office/officeart/2005/8/layout/chevron1"/>
    <dgm:cxn modelId="{F16CE8FF-FB36-294D-9BAF-B3390B64394A}" type="presParOf" srcId="{F3861CE7-94CB-644B-8D8B-1CF170138602}" destId="{142DFCDD-CFFE-AD46-B5BF-76AF95BCF9D6}" srcOrd="2" destOrd="0" presId="urn:microsoft.com/office/officeart/2005/8/layout/chevron1"/>
    <dgm:cxn modelId="{7D970759-1DB9-3F45-8593-3D0CD377DD7D}" type="presParOf" srcId="{F3861CE7-94CB-644B-8D8B-1CF170138602}" destId="{2200D976-7100-C94F-8162-D77284CDAB3A}" srcOrd="3" destOrd="0" presId="urn:microsoft.com/office/officeart/2005/8/layout/chevron1"/>
    <dgm:cxn modelId="{F3D0A831-6E04-4A4E-8987-F9BDB901AA93}" type="presParOf" srcId="{F3861CE7-94CB-644B-8D8B-1CF170138602}" destId="{7A837E3D-0E33-6041-9126-F168861B2D46}" srcOrd="4" destOrd="0" presId="urn:microsoft.com/office/officeart/2005/8/layout/chevron1"/>
    <dgm:cxn modelId="{11C72FEA-C0CB-4A40-9A2F-A9B7E8E8D0ED}" type="presParOf" srcId="{F3861CE7-94CB-644B-8D8B-1CF170138602}" destId="{6D7871BF-DCD5-7F46-8DD0-04CDB95605C3}" srcOrd="5" destOrd="0" presId="urn:microsoft.com/office/officeart/2005/8/layout/chevron1"/>
    <dgm:cxn modelId="{5730C5DF-A97F-A547-9FF2-80B26D67853C}" type="presParOf" srcId="{F3861CE7-94CB-644B-8D8B-1CF170138602}" destId="{D34F0C65-4E86-724B-94CE-7FC86013D3D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B213F62-4B0A-4767-85C4-73EB657BAAE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C9F8794-622A-4522-8C8F-27C3EBCF97FC}">
      <dgm:prSet custT="1"/>
      <dgm:spPr>
        <a:solidFill>
          <a:schemeClr val="accent1"/>
        </a:solidFill>
        <a:scene3d>
          <a:camera prst="orthographicFront"/>
          <a:lightRig rig="threePt" dir="t"/>
        </a:scene3d>
        <a:sp3d>
          <a:bevelT/>
        </a:sp3d>
      </dgm:spPr>
      <dgm:t>
        <a:bodyPr lIns="0" tIns="0" rIns="0" bIns="0"/>
        <a:lstStyle/>
        <a:p>
          <a:pPr>
            <a:lnSpc>
              <a:spcPct val="100000"/>
            </a:lnSpc>
            <a:spcAft>
              <a:spcPts val="0"/>
            </a:spcAft>
          </a:pPr>
          <a:r>
            <a:rPr lang="en-US" sz="2400" b="1" i="0" baseline="0" dirty="0">
              <a:latin typeface="Montserrat SemiBold" pitchFamily="2" charset="77"/>
              <a:cs typeface="Arial"/>
            </a:rPr>
            <a:t>Buyers don’t have extra cash</a:t>
          </a:r>
        </a:p>
      </dgm:t>
    </dgm:pt>
    <dgm:pt modelId="{49F2A3F4-FDA8-41E9-BCA9-ABB97254D060}" type="parTrans" cxnId="{EC3C163B-B583-4D58-804D-ACD590DA862F}">
      <dgm:prSet/>
      <dgm:spPr/>
      <dgm:t>
        <a:bodyPr/>
        <a:lstStyle/>
        <a:p>
          <a:pPr>
            <a:lnSpc>
              <a:spcPct val="100000"/>
            </a:lnSpc>
          </a:pPr>
          <a:endParaRPr lang="en-US" sz="2400" b="1" i="0" baseline="0">
            <a:solidFill>
              <a:schemeClr val="tx1"/>
            </a:solidFill>
            <a:latin typeface="Montserrat SemiBold" pitchFamily="2" charset="77"/>
            <a:cs typeface="Arial" panose="020B0604020202020204" pitchFamily="34" charset="0"/>
          </a:endParaRPr>
        </a:p>
      </dgm:t>
    </dgm:pt>
    <dgm:pt modelId="{5F7A7B96-9EFB-449D-A264-F40B55737170}" type="sibTrans" cxnId="{EC3C163B-B583-4D58-804D-ACD590DA862F}">
      <dgm:prSet/>
      <dgm:spPr/>
      <dgm:t>
        <a:bodyPr/>
        <a:lstStyle/>
        <a:p>
          <a:pPr>
            <a:lnSpc>
              <a:spcPct val="100000"/>
            </a:lnSpc>
          </a:pPr>
          <a:endParaRPr lang="en-US" sz="2400" b="1" i="0" baseline="0">
            <a:solidFill>
              <a:schemeClr val="tx1"/>
            </a:solidFill>
            <a:latin typeface="Montserrat SemiBold" pitchFamily="2" charset="77"/>
            <a:cs typeface="Arial" panose="020B0604020202020204" pitchFamily="34" charset="0"/>
          </a:endParaRPr>
        </a:p>
      </dgm:t>
    </dgm:pt>
    <dgm:pt modelId="{3486B00A-2571-47C4-B527-C739C4260D2E}">
      <dgm:prSet custT="1"/>
      <dgm:spPr>
        <a:solidFill>
          <a:schemeClr val="accent3"/>
        </a:solidFill>
        <a:scene3d>
          <a:camera prst="orthographicFront"/>
          <a:lightRig rig="threePt" dir="t"/>
        </a:scene3d>
        <a:sp3d>
          <a:bevelT/>
        </a:sp3d>
      </dgm:spPr>
      <dgm:t>
        <a:bodyPr lIns="0" tIns="0" rIns="0" bIns="0"/>
        <a:lstStyle/>
        <a:p>
          <a:pPr>
            <a:lnSpc>
              <a:spcPct val="100000"/>
            </a:lnSpc>
            <a:spcAft>
              <a:spcPts val="0"/>
            </a:spcAft>
          </a:pPr>
          <a:r>
            <a:rPr lang="en-US" sz="2400" b="1" i="0" baseline="0" dirty="0">
              <a:latin typeface="Montserrat SemiBold" pitchFamily="2" charset="77"/>
              <a:cs typeface="Arial"/>
            </a:rPr>
            <a:t>Lenders won’t</a:t>
          </a:r>
          <a:br>
            <a:rPr lang="en-US" sz="2400" b="1" i="0" baseline="0" dirty="0">
              <a:latin typeface="Montserrat SemiBold" pitchFamily="2" charset="77"/>
              <a:cs typeface="Arial"/>
            </a:rPr>
          </a:br>
          <a:r>
            <a:rPr lang="en-US" sz="2400" b="1" i="0" baseline="0" dirty="0">
              <a:latin typeface="Montserrat SemiBold" pitchFamily="2" charset="77"/>
              <a:cs typeface="Arial"/>
            </a:rPr>
            <a:t>let them add it to</a:t>
          </a:r>
          <a:br>
            <a:rPr lang="en-US" sz="2400" b="1" i="0" baseline="0" dirty="0">
              <a:latin typeface="Montserrat SemiBold" pitchFamily="2" charset="77"/>
              <a:cs typeface="Arial"/>
            </a:rPr>
          </a:br>
          <a:r>
            <a:rPr lang="en-US" sz="2400" b="1" i="0" baseline="0" dirty="0">
              <a:latin typeface="Montserrat SemiBold" pitchFamily="2" charset="77"/>
              <a:cs typeface="Arial"/>
            </a:rPr>
            <a:t>the mortgage</a:t>
          </a:r>
        </a:p>
      </dgm:t>
    </dgm:pt>
    <dgm:pt modelId="{7BD2F558-E27F-4F36-BDBA-3CC7F5D2D266}" type="parTrans" cxnId="{8B752D7B-B875-449B-9D07-F0B61430D917}">
      <dgm:prSet/>
      <dgm:spPr/>
      <dgm:t>
        <a:bodyPr/>
        <a:lstStyle/>
        <a:p>
          <a:pPr>
            <a:lnSpc>
              <a:spcPct val="100000"/>
            </a:lnSpc>
          </a:pPr>
          <a:endParaRPr lang="en-US" sz="2400" b="1" i="0" baseline="0">
            <a:solidFill>
              <a:schemeClr val="tx1"/>
            </a:solidFill>
            <a:latin typeface="Montserrat SemiBold" pitchFamily="2" charset="77"/>
            <a:cs typeface="Arial" panose="020B0604020202020204" pitchFamily="34" charset="0"/>
          </a:endParaRPr>
        </a:p>
      </dgm:t>
    </dgm:pt>
    <dgm:pt modelId="{ACBEDAE9-B9AE-4D7B-9E53-DD35E2127D63}" type="sibTrans" cxnId="{8B752D7B-B875-449B-9D07-F0B61430D917}">
      <dgm:prSet/>
      <dgm:spPr/>
      <dgm:t>
        <a:bodyPr/>
        <a:lstStyle/>
        <a:p>
          <a:pPr>
            <a:lnSpc>
              <a:spcPct val="100000"/>
            </a:lnSpc>
          </a:pPr>
          <a:endParaRPr lang="en-US" sz="2400" b="1" i="0" baseline="0">
            <a:solidFill>
              <a:schemeClr val="tx1"/>
            </a:solidFill>
            <a:latin typeface="Montserrat SemiBold" pitchFamily="2" charset="77"/>
            <a:cs typeface="Arial" panose="020B0604020202020204" pitchFamily="34" charset="0"/>
          </a:endParaRPr>
        </a:p>
      </dgm:t>
    </dgm:pt>
    <dgm:pt modelId="{BC3BD540-D6DA-4741-9E88-2ABBA10E704E}">
      <dgm:prSet custT="1"/>
      <dgm:spPr>
        <a:solidFill>
          <a:schemeClr val="accent4"/>
        </a:solidFill>
        <a:scene3d>
          <a:camera prst="orthographicFront"/>
          <a:lightRig rig="threePt" dir="t"/>
        </a:scene3d>
        <a:sp3d>
          <a:bevelT/>
        </a:sp3d>
      </dgm:spPr>
      <dgm:t>
        <a:bodyPr lIns="0" tIns="0" rIns="0" bIns="0"/>
        <a:lstStyle/>
        <a:p>
          <a:pPr>
            <a:lnSpc>
              <a:spcPct val="100000"/>
            </a:lnSpc>
            <a:spcAft>
              <a:spcPts val="0"/>
            </a:spcAft>
          </a:pPr>
          <a:r>
            <a:rPr lang="en-US" sz="2400" b="1" i="0" baseline="0" dirty="0">
              <a:latin typeface="Montserrat SemiBold" pitchFamily="2" charset="77"/>
              <a:cs typeface="Arial"/>
            </a:rPr>
            <a:t>If buyers do pay</a:t>
          </a:r>
          <a:br>
            <a:rPr lang="en-US" sz="2400" b="1" i="0" baseline="0" dirty="0">
              <a:latin typeface="Montserrat SemiBold" pitchFamily="2" charset="77"/>
              <a:cs typeface="Arial"/>
            </a:rPr>
          </a:br>
          <a:r>
            <a:rPr lang="en-US" sz="2400" b="1" i="0" baseline="0" dirty="0">
              <a:latin typeface="Montserrat SemiBold" pitchFamily="2" charset="77"/>
              <a:cs typeface="Arial"/>
            </a:rPr>
            <a:t>out of pocket,</a:t>
          </a:r>
          <a:br>
            <a:rPr lang="en-US" sz="2400" b="1" i="0" baseline="0" dirty="0">
              <a:latin typeface="Montserrat SemiBold" pitchFamily="2" charset="77"/>
              <a:cs typeface="Arial"/>
            </a:rPr>
          </a:br>
          <a:r>
            <a:rPr lang="en-US" sz="2400" b="1" i="0" baseline="0" dirty="0">
              <a:latin typeface="Montserrat SemiBold" pitchFamily="2" charset="77"/>
              <a:cs typeface="Arial"/>
            </a:rPr>
            <a:t>they may have less</a:t>
          </a:r>
          <a:br>
            <a:rPr lang="en-US" sz="2400" b="1" i="0" baseline="0" dirty="0">
              <a:latin typeface="Montserrat SemiBold" pitchFamily="2" charset="77"/>
              <a:cs typeface="Arial"/>
            </a:rPr>
          </a:br>
          <a:r>
            <a:rPr lang="en-US" sz="2400" b="1" i="0" baseline="0" dirty="0">
              <a:latin typeface="Montserrat SemiBold" pitchFamily="2" charset="77"/>
              <a:cs typeface="Arial"/>
            </a:rPr>
            <a:t>to offer seller</a:t>
          </a:r>
        </a:p>
      </dgm:t>
    </dgm:pt>
    <dgm:pt modelId="{F3354AC4-2360-48B1-91E1-30CD1E0748B7}" type="parTrans" cxnId="{7C0E7612-1D1E-44EA-9A35-766D26F91296}">
      <dgm:prSet/>
      <dgm:spPr/>
      <dgm:t>
        <a:bodyPr/>
        <a:lstStyle/>
        <a:p>
          <a:pPr>
            <a:lnSpc>
              <a:spcPct val="100000"/>
            </a:lnSpc>
          </a:pPr>
          <a:endParaRPr lang="en-US" sz="2400" b="1" i="0" baseline="0">
            <a:solidFill>
              <a:schemeClr val="tx1"/>
            </a:solidFill>
            <a:latin typeface="Montserrat SemiBold" pitchFamily="2" charset="77"/>
            <a:cs typeface="Arial" panose="020B0604020202020204" pitchFamily="34" charset="0"/>
          </a:endParaRPr>
        </a:p>
      </dgm:t>
    </dgm:pt>
    <dgm:pt modelId="{BEC80633-E377-45B5-BA44-83D2B1CF3DCA}" type="sibTrans" cxnId="{7C0E7612-1D1E-44EA-9A35-766D26F91296}">
      <dgm:prSet/>
      <dgm:spPr/>
      <dgm:t>
        <a:bodyPr/>
        <a:lstStyle/>
        <a:p>
          <a:pPr>
            <a:lnSpc>
              <a:spcPct val="100000"/>
            </a:lnSpc>
          </a:pPr>
          <a:endParaRPr lang="en-US" sz="2400" b="1" i="0" baseline="0">
            <a:solidFill>
              <a:schemeClr val="tx1"/>
            </a:solidFill>
            <a:latin typeface="Montserrat SemiBold" pitchFamily="2" charset="77"/>
            <a:cs typeface="Arial" panose="020B0604020202020204" pitchFamily="34" charset="0"/>
          </a:endParaRPr>
        </a:p>
      </dgm:t>
    </dgm:pt>
    <dgm:pt modelId="{1738C56B-770B-4CD8-A1EC-DAFA265EC524}" type="pres">
      <dgm:prSet presAssocID="{5B213F62-4B0A-4767-85C4-73EB657BAAE5}" presName="diagram" presStyleCnt="0">
        <dgm:presLayoutVars>
          <dgm:dir/>
          <dgm:resizeHandles val="exact"/>
        </dgm:presLayoutVars>
      </dgm:prSet>
      <dgm:spPr/>
      <dgm:t>
        <a:bodyPr/>
        <a:lstStyle/>
        <a:p>
          <a:endParaRPr lang="en-US"/>
        </a:p>
      </dgm:t>
    </dgm:pt>
    <dgm:pt modelId="{32E3CDB0-3E51-4DE1-A68D-41190DA556B6}" type="pres">
      <dgm:prSet presAssocID="{7C9F8794-622A-4522-8C8F-27C3EBCF97FC}" presName="node" presStyleLbl="node1" presStyleIdx="0" presStyleCnt="3" custLinFactNeighborY="-49852">
        <dgm:presLayoutVars>
          <dgm:bulletEnabled val="1"/>
        </dgm:presLayoutVars>
      </dgm:prSet>
      <dgm:spPr/>
      <dgm:t>
        <a:bodyPr/>
        <a:lstStyle/>
        <a:p>
          <a:endParaRPr lang="en-US"/>
        </a:p>
      </dgm:t>
    </dgm:pt>
    <dgm:pt modelId="{FF6794FC-9582-4008-B574-C182499BEAC7}" type="pres">
      <dgm:prSet presAssocID="{5F7A7B96-9EFB-449D-A264-F40B55737170}" presName="sibTrans" presStyleCnt="0"/>
      <dgm:spPr/>
    </dgm:pt>
    <dgm:pt modelId="{7A85BA5E-6A40-492E-BB30-0147BED5E8DA}" type="pres">
      <dgm:prSet presAssocID="{3486B00A-2571-47C4-B527-C739C4260D2E}" presName="node" presStyleLbl="node1" presStyleIdx="1" presStyleCnt="3" custLinFactNeighborY="-49852">
        <dgm:presLayoutVars>
          <dgm:bulletEnabled val="1"/>
        </dgm:presLayoutVars>
      </dgm:prSet>
      <dgm:spPr/>
      <dgm:t>
        <a:bodyPr/>
        <a:lstStyle/>
        <a:p>
          <a:endParaRPr lang="en-US"/>
        </a:p>
      </dgm:t>
    </dgm:pt>
    <dgm:pt modelId="{93C6A900-0EED-4686-8898-21F4700FDA0D}" type="pres">
      <dgm:prSet presAssocID="{ACBEDAE9-B9AE-4D7B-9E53-DD35E2127D63}" presName="sibTrans" presStyleCnt="0"/>
      <dgm:spPr/>
    </dgm:pt>
    <dgm:pt modelId="{AC4773DD-1E72-4EE4-9E3D-896E7FD41357}" type="pres">
      <dgm:prSet presAssocID="{BC3BD540-D6DA-4741-9E88-2ABBA10E704E}" presName="node" presStyleLbl="node1" presStyleIdx="2" presStyleCnt="3" custLinFactNeighborX="3232" custLinFactNeighborY="-49852">
        <dgm:presLayoutVars>
          <dgm:bulletEnabled val="1"/>
        </dgm:presLayoutVars>
      </dgm:prSet>
      <dgm:spPr/>
      <dgm:t>
        <a:bodyPr/>
        <a:lstStyle/>
        <a:p>
          <a:endParaRPr lang="en-US"/>
        </a:p>
      </dgm:t>
    </dgm:pt>
  </dgm:ptLst>
  <dgm:cxnLst>
    <dgm:cxn modelId="{9F9C5A9F-1AF7-4A33-B05D-DAA608C83CF5}" type="presOf" srcId="{3486B00A-2571-47C4-B527-C739C4260D2E}" destId="{7A85BA5E-6A40-492E-BB30-0147BED5E8DA}" srcOrd="0" destOrd="0" presId="urn:microsoft.com/office/officeart/2005/8/layout/default"/>
    <dgm:cxn modelId="{8B752D7B-B875-449B-9D07-F0B61430D917}" srcId="{5B213F62-4B0A-4767-85C4-73EB657BAAE5}" destId="{3486B00A-2571-47C4-B527-C739C4260D2E}" srcOrd="1" destOrd="0" parTransId="{7BD2F558-E27F-4F36-BDBA-3CC7F5D2D266}" sibTransId="{ACBEDAE9-B9AE-4D7B-9E53-DD35E2127D63}"/>
    <dgm:cxn modelId="{861CC6E3-5BDB-4C37-874B-C978A518445F}" type="presOf" srcId="{BC3BD540-D6DA-4741-9E88-2ABBA10E704E}" destId="{AC4773DD-1E72-4EE4-9E3D-896E7FD41357}" srcOrd="0" destOrd="0" presId="urn:microsoft.com/office/officeart/2005/8/layout/default"/>
    <dgm:cxn modelId="{2272306F-F66C-4FF2-84B4-72F96D520F86}" type="presOf" srcId="{7C9F8794-622A-4522-8C8F-27C3EBCF97FC}" destId="{32E3CDB0-3E51-4DE1-A68D-41190DA556B6}" srcOrd="0" destOrd="0" presId="urn:microsoft.com/office/officeart/2005/8/layout/default"/>
    <dgm:cxn modelId="{EC3C163B-B583-4D58-804D-ACD590DA862F}" srcId="{5B213F62-4B0A-4767-85C4-73EB657BAAE5}" destId="{7C9F8794-622A-4522-8C8F-27C3EBCF97FC}" srcOrd="0" destOrd="0" parTransId="{49F2A3F4-FDA8-41E9-BCA9-ABB97254D060}" sibTransId="{5F7A7B96-9EFB-449D-A264-F40B55737170}"/>
    <dgm:cxn modelId="{ACF6082C-B6F5-4A02-8D7A-D2550BAB8216}" type="presOf" srcId="{5B213F62-4B0A-4767-85C4-73EB657BAAE5}" destId="{1738C56B-770B-4CD8-A1EC-DAFA265EC524}" srcOrd="0" destOrd="0" presId="urn:microsoft.com/office/officeart/2005/8/layout/default"/>
    <dgm:cxn modelId="{7C0E7612-1D1E-44EA-9A35-766D26F91296}" srcId="{5B213F62-4B0A-4767-85C4-73EB657BAAE5}" destId="{BC3BD540-D6DA-4741-9E88-2ABBA10E704E}" srcOrd="2" destOrd="0" parTransId="{F3354AC4-2360-48B1-91E1-30CD1E0748B7}" sibTransId="{BEC80633-E377-45B5-BA44-83D2B1CF3DCA}"/>
    <dgm:cxn modelId="{4699813A-1D5D-47E3-92A8-C19CDBE8A107}" type="presParOf" srcId="{1738C56B-770B-4CD8-A1EC-DAFA265EC524}" destId="{32E3CDB0-3E51-4DE1-A68D-41190DA556B6}" srcOrd="0" destOrd="0" presId="urn:microsoft.com/office/officeart/2005/8/layout/default"/>
    <dgm:cxn modelId="{DF7866B7-21FB-40D9-B981-3288E365674F}" type="presParOf" srcId="{1738C56B-770B-4CD8-A1EC-DAFA265EC524}" destId="{FF6794FC-9582-4008-B574-C182499BEAC7}" srcOrd="1" destOrd="0" presId="urn:microsoft.com/office/officeart/2005/8/layout/default"/>
    <dgm:cxn modelId="{F599C25F-C4E6-4CFF-AD09-200715189235}" type="presParOf" srcId="{1738C56B-770B-4CD8-A1EC-DAFA265EC524}" destId="{7A85BA5E-6A40-492E-BB30-0147BED5E8DA}" srcOrd="2" destOrd="0" presId="urn:microsoft.com/office/officeart/2005/8/layout/default"/>
    <dgm:cxn modelId="{EC0512A4-A300-4616-8072-DD15E441A088}" type="presParOf" srcId="{1738C56B-770B-4CD8-A1EC-DAFA265EC524}" destId="{93C6A900-0EED-4686-8898-21F4700FDA0D}" srcOrd="3" destOrd="0" presId="urn:microsoft.com/office/officeart/2005/8/layout/default"/>
    <dgm:cxn modelId="{6B8AAEAF-D777-47B2-82EF-32025C2AD89A}" type="presParOf" srcId="{1738C56B-770B-4CD8-A1EC-DAFA265EC524}" destId="{AC4773DD-1E72-4EE4-9E3D-896E7FD4135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025D7-A14D-8B4D-842B-A2AF398C6D47}">
      <dsp:nvSpPr>
        <dsp:cNvPr id="0" name=""/>
        <dsp:cNvSpPr/>
      </dsp:nvSpPr>
      <dsp:spPr>
        <a:xfrm>
          <a:off x="311" y="257725"/>
          <a:ext cx="3144944" cy="1313349"/>
        </a:xfrm>
        <a:prstGeom prst="chevron">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600"/>
            </a:spcAft>
          </a:pPr>
          <a:r>
            <a:rPr lang="en-US" sz="1200" b="1" i="0" kern="1200" dirty="0">
              <a:latin typeface="Montserrat SemiBold" pitchFamily="2" charset="77"/>
            </a:rPr>
            <a:t>If you have to re-sell soon, don’t buy</a:t>
          </a:r>
          <a:br>
            <a:rPr lang="en-US" sz="1200" b="1" i="0" kern="1200" dirty="0">
              <a:latin typeface="Montserrat SemiBold" pitchFamily="2" charset="77"/>
            </a:rPr>
          </a:br>
          <a:r>
            <a:rPr lang="en-US" sz="1200" b="1" i="0" kern="1200" dirty="0">
              <a:latin typeface="Montserrat SemiBold" pitchFamily="2" charset="77"/>
            </a:rPr>
            <a:t>an unusual house. </a:t>
          </a:r>
          <a:endParaRPr lang="en-US" sz="1200" b="1" i="0" kern="1200" dirty="0">
            <a:solidFill>
              <a:schemeClr val="bg1"/>
            </a:solidFill>
            <a:latin typeface="Montserrat SemiBold" pitchFamily="2" charset="77"/>
            <a:cs typeface="Arial" panose="020B0604020202020204" pitchFamily="34" charset="0"/>
          </a:endParaRPr>
        </a:p>
      </dsp:txBody>
      <dsp:txXfrm>
        <a:off x="656986" y="257725"/>
        <a:ext cx="1831595" cy="1313349"/>
      </dsp:txXfrm>
    </dsp:sp>
    <dsp:sp modelId="{142DFCDD-CFFE-AD46-B5BF-76AF95BCF9D6}">
      <dsp:nvSpPr>
        <dsp:cNvPr id="0" name=""/>
        <dsp:cNvSpPr/>
      </dsp:nvSpPr>
      <dsp:spPr>
        <a:xfrm>
          <a:off x="2893934" y="257725"/>
          <a:ext cx="3179224" cy="1313349"/>
        </a:xfrm>
        <a:prstGeom prst="chevron">
          <a:avLst/>
        </a:prstGeom>
        <a:solidFill>
          <a:schemeClr val="accent3">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600"/>
            </a:spcAft>
          </a:pPr>
          <a:r>
            <a:rPr lang="en-US" sz="1200" b="1" i="0" kern="1200" dirty="0">
              <a:latin typeface="Montserrat SemiBold" pitchFamily="2" charset="77"/>
            </a:rPr>
            <a:t>Brand new homes may be lower in maintenance costs but can be higher</a:t>
          </a:r>
          <a:br>
            <a:rPr lang="en-US" sz="1200" b="1" i="0" kern="1200" dirty="0">
              <a:latin typeface="Montserrat SemiBold" pitchFamily="2" charset="77"/>
            </a:rPr>
          </a:br>
          <a:r>
            <a:rPr lang="en-US" sz="1200" b="1" i="0" kern="1200" dirty="0">
              <a:latin typeface="Montserrat SemiBold" pitchFamily="2" charset="77"/>
            </a:rPr>
            <a:t>in out-of-pocket expenses. </a:t>
          </a:r>
          <a:endParaRPr lang="en-US" sz="1200" b="1" i="0" kern="1200" dirty="0">
            <a:solidFill>
              <a:schemeClr val="bg1"/>
            </a:solidFill>
            <a:latin typeface="Montserrat SemiBold" pitchFamily="2" charset="77"/>
            <a:cs typeface="Arial" panose="020B0604020202020204" pitchFamily="34" charset="0"/>
          </a:endParaRPr>
        </a:p>
      </dsp:txBody>
      <dsp:txXfrm>
        <a:off x="3550609" y="257725"/>
        <a:ext cx="1865875" cy="1313349"/>
      </dsp:txXfrm>
    </dsp:sp>
    <dsp:sp modelId="{7A837E3D-0E33-6041-9126-F168861B2D46}">
      <dsp:nvSpPr>
        <dsp:cNvPr id="0" name=""/>
        <dsp:cNvSpPr/>
      </dsp:nvSpPr>
      <dsp:spPr>
        <a:xfrm>
          <a:off x="5821837" y="257725"/>
          <a:ext cx="2996890" cy="1313349"/>
        </a:xfrm>
        <a:prstGeom prst="chevron">
          <a:avLst/>
        </a:prstGeom>
        <a:solidFill>
          <a:schemeClr val="accent4">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600"/>
            </a:spcAft>
          </a:pPr>
          <a:r>
            <a:rPr lang="en-US" sz="1200" b="1" i="0" kern="1200" dirty="0">
              <a:latin typeface="Montserrat SemiBold" pitchFamily="2" charset="77"/>
            </a:rPr>
            <a:t>Location – location – location – some things don’t change. </a:t>
          </a:r>
          <a:endParaRPr lang="en-US" sz="1200" b="1" i="0" kern="1200" dirty="0">
            <a:solidFill>
              <a:schemeClr val="bg1"/>
            </a:solidFill>
            <a:latin typeface="Montserrat SemiBold" pitchFamily="2" charset="77"/>
            <a:cs typeface="Arial" panose="020B0604020202020204" pitchFamily="34" charset="0"/>
          </a:endParaRPr>
        </a:p>
      </dsp:txBody>
      <dsp:txXfrm>
        <a:off x="6478512" y="257725"/>
        <a:ext cx="1683541" cy="1313349"/>
      </dsp:txXfrm>
    </dsp:sp>
    <dsp:sp modelId="{D34F0C65-4E86-724B-94CE-7FC86013D3DE}">
      <dsp:nvSpPr>
        <dsp:cNvPr id="0" name=""/>
        <dsp:cNvSpPr/>
      </dsp:nvSpPr>
      <dsp:spPr>
        <a:xfrm>
          <a:off x="8567405" y="257725"/>
          <a:ext cx="2972814" cy="1313349"/>
        </a:xfrm>
        <a:prstGeom prst="chevron">
          <a:avLst/>
        </a:prstGeom>
        <a:solidFill>
          <a:schemeClr val="accent5">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100000"/>
            </a:lnSpc>
            <a:spcBef>
              <a:spcPct val="0"/>
            </a:spcBef>
            <a:spcAft>
              <a:spcPts val="600"/>
            </a:spcAft>
          </a:pPr>
          <a:r>
            <a:rPr lang="en-US" sz="1200" b="1" i="0" kern="1200" dirty="0">
              <a:latin typeface="Montserrat SemiBold" pitchFamily="2" charset="77"/>
            </a:rPr>
            <a:t>Supply and demand is a critical issue.</a:t>
          </a:r>
          <a:br>
            <a:rPr lang="en-US" sz="1200" b="1" i="0" kern="1200" dirty="0">
              <a:latin typeface="Montserrat SemiBold" pitchFamily="2" charset="77"/>
            </a:rPr>
          </a:br>
          <a:r>
            <a:rPr lang="en-US" sz="1200" b="1" i="0" kern="1200" dirty="0">
              <a:latin typeface="Montserrat SemiBold" pitchFamily="2" charset="77"/>
            </a:rPr>
            <a:t>Be ready to move quickly when you</a:t>
          </a:r>
          <a:br>
            <a:rPr lang="en-US" sz="1200" b="1" i="0" kern="1200" dirty="0">
              <a:latin typeface="Montserrat SemiBold" pitchFamily="2" charset="77"/>
            </a:rPr>
          </a:br>
          <a:r>
            <a:rPr lang="en-US" sz="1200" b="1" i="0" kern="1200" dirty="0">
              <a:latin typeface="Montserrat SemiBold" pitchFamily="2" charset="77"/>
            </a:rPr>
            <a:t>find what you want. </a:t>
          </a:r>
          <a:endParaRPr lang="en-US" sz="1200" b="1" i="0" kern="1200" dirty="0">
            <a:solidFill>
              <a:schemeClr val="bg1"/>
            </a:solidFill>
            <a:latin typeface="Montserrat SemiBold" pitchFamily="2" charset="77"/>
            <a:cs typeface="Arial" panose="020B0604020202020204" pitchFamily="34" charset="0"/>
          </a:endParaRPr>
        </a:p>
      </dsp:txBody>
      <dsp:txXfrm>
        <a:off x="9224080" y="257725"/>
        <a:ext cx="1659465" cy="13133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DA825-FFBF-409B-A5B5-2F0D891895FB}">
      <dsp:nvSpPr>
        <dsp:cNvPr id="0" name=""/>
        <dsp:cNvSpPr/>
      </dsp:nvSpPr>
      <dsp:spPr>
        <a:xfrm>
          <a:off x="1376" y="91441"/>
          <a:ext cx="5368974" cy="3291836"/>
        </a:xfrm>
        <a:prstGeom prst="rect">
          <a:avLst/>
        </a:prstGeom>
        <a:solidFill>
          <a:schemeClr val="accent1"/>
        </a:solidFill>
        <a:ln w="1905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ct val="35000"/>
            </a:spcAft>
          </a:pPr>
          <a:r>
            <a:rPr lang="en-US" sz="2600" b="1" i="0" kern="1200" dirty="0">
              <a:latin typeface="Montserrat SemiBold" pitchFamily="2" charset="77"/>
              <a:cs typeface="Arial"/>
            </a:rPr>
            <a:t>Ask buyers if they</a:t>
          </a:r>
          <a:br>
            <a:rPr lang="en-US" sz="2600" b="1" i="0" kern="1200" dirty="0">
              <a:latin typeface="Montserrat SemiBold" pitchFamily="2" charset="77"/>
              <a:cs typeface="Arial"/>
            </a:rPr>
          </a:br>
          <a:r>
            <a:rPr lang="en-US" sz="2600" b="1" i="0" kern="1200" dirty="0">
              <a:latin typeface="Montserrat SemiBold" pitchFamily="2" charset="77"/>
              <a:cs typeface="Arial"/>
            </a:rPr>
            <a:t>have looked at homes</a:t>
          </a:r>
          <a:br>
            <a:rPr lang="en-US" sz="2600" b="1" i="0" kern="1200" dirty="0">
              <a:latin typeface="Montserrat SemiBold" pitchFamily="2" charset="77"/>
              <a:cs typeface="Arial"/>
            </a:rPr>
          </a:br>
          <a:r>
            <a:rPr lang="en-US" sz="2600" b="1" i="0" kern="1200" dirty="0">
              <a:latin typeface="Montserrat SemiBold" pitchFamily="2" charset="77"/>
              <a:cs typeface="Arial"/>
            </a:rPr>
            <a:t>with other agents</a:t>
          </a:r>
          <a:endParaRPr lang="en-US" sz="2600" b="1" i="0" kern="1200" dirty="0">
            <a:latin typeface="Montserrat SemiBold" pitchFamily="2" charset="77"/>
            <a:cs typeface="Arial" panose="020B0604020202020204" pitchFamily="34" charset="0"/>
          </a:endParaRPr>
        </a:p>
      </dsp:txBody>
      <dsp:txXfrm>
        <a:off x="1376" y="91441"/>
        <a:ext cx="5368974" cy="3291836"/>
      </dsp:txXfrm>
    </dsp:sp>
    <dsp:sp modelId="{2F92389F-74E2-4015-A779-ACEDB92324B7}">
      <dsp:nvSpPr>
        <dsp:cNvPr id="0" name=""/>
        <dsp:cNvSpPr/>
      </dsp:nvSpPr>
      <dsp:spPr>
        <a:xfrm>
          <a:off x="5907248" y="91441"/>
          <a:ext cx="5368974" cy="3291836"/>
        </a:xfrm>
        <a:prstGeom prst="rect">
          <a:avLst/>
        </a:prstGeom>
        <a:solidFill>
          <a:schemeClr val="accent3"/>
        </a:solidFill>
        <a:ln w="1905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ct val="35000"/>
            </a:spcAft>
          </a:pPr>
          <a:r>
            <a:rPr lang="en-US" sz="2600" b="1" i="0" kern="1200" dirty="0">
              <a:latin typeface="Montserrat SemiBold" pitchFamily="2" charset="77"/>
              <a:cs typeface="Arial"/>
            </a:rPr>
            <a:t>Explain to your clients</a:t>
          </a:r>
          <a:br>
            <a:rPr lang="en-US" sz="2600" b="1" i="0" kern="1200" dirty="0">
              <a:latin typeface="Montserrat SemiBold" pitchFamily="2" charset="77"/>
              <a:cs typeface="Arial"/>
            </a:rPr>
          </a:br>
          <a:r>
            <a:rPr lang="en-US" sz="2600" b="1" i="0" kern="1200" dirty="0">
              <a:latin typeface="Montserrat SemiBold" pitchFamily="2" charset="77"/>
              <a:cs typeface="Arial"/>
            </a:rPr>
            <a:t>that looking at homes</a:t>
          </a:r>
          <a:br>
            <a:rPr lang="en-US" sz="2600" b="1" i="0" kern="1200" dirty="0">
              <a:latin typeface="Montserrat SemiBold" pitchFamily="2" charset="77"/>
              <a:cs typeface="Arial"/>
            </a:rPr>
          </a:br>
          <a:r>
            <a:rPr lang="en-US" sz="2600" b="1" i="0" kern="1200" dirty="0">
              <a:latin typeface="Montserrat SemiBold" pitchFamily="2" charset="77"/>
              <a:cs typeface="Arial"/>
            </a:rPr>
            <a:t>with others may negate</a:t>
          </a:r>
          <a:br>
            <a:rPr lang="en-US" sz="2600" b="1" i="0" kern="1200" dirty="0">
              <a:latin typeface="Montserrat SemiBold" pitchFamily="2" charset="77"/>
              <a:cs typeface="Arial"/>
            </a:rPr>
          </a:br>
          <a:r>
            <a:rPr lang="en-US" sz="2600" b="1" i="0" kern="1200" dirty="0">
              <a:latin typeface="Montserrat SemiBold" pitchFamily="2" charset="77"/>
              <a:cs typeface="Arial"/>
            </a:rPr>
            <a:t>your ability to assist them</a:t>
          </a:r>
          <a:endParaRPr lang="en-US" sz="2600" b="1" i="0" kern="1200" dirty="0">
            <a:latin typeface="Montserrat SemiBold" pitchFamily="2" charset="77"/>
            <a:cs typeface="Arial" panose="020B0604020202020204" pitchFamily="34" charset="0"/>
          </a:endParaRPr>
        </a:p>
      </dsp:txBody>
      <dsp:txXfrm>
        <a:off x="5907248" y="91441"/>
        <a:ext cx="5368974" cy="32918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DA825-FFBF-409B-A5B5-2F0D891895FB}">
      <dsp:nvSpPr>
        <dsp:cNvPr id="0" name=""/>
        <dsp:cNvSpPr/>
      </dsp:nvSpPr>
      <dsp:spPr>
        <a:xfrm>
          <a:off x="1376" y="91441"/>
          <a:ext cx="5368974" cy="3291836"/>
        </a:xfrm>
        <a:prstGeom prst="rect">
          <a:avLst/>
        </a:prstGeom>
        <a:solidFill>
          <a:schemeClr val="accent1"/>
        </a:solidFill>
        <a:ln w="1905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ct val="35000"/>
            </a:spcAft>
          </a:pPr>
          <a:r>
            <a:rPr lang="en-US" sz="2600" b="1" i="0" kern="1200" dirty="0">
              <a:latin typeface="Montserrat SemiBold" pitchFamily="2" charset="77"/>
              <a:cs typeface="Arial" panose="020B0604020202020204" pitchFamily="34" charset="0"/>
            </a:rPr>
            <a:t>Keep records of property showings, communications and interactions</a:t>
          </a:r>
        </a:p>
      </dsp:txBody>
      <dsp:txXfrm>
        <a:off x="1376" y="91441"/>
        <a:ext cx="5368974" cy="3291836"/>
      </dsp:txXfrm>
    </dsp:sp>
    <dsp:sp modelId="{2F92389F-74E2-4015-A779-ACEDB92324B7}">
      <dsp:nvSpPr>
        <dsp:cNvPr id="0" name=""/>
        <dsp:cNvSpPr/>
      </dsp:nvSpPr>
      <dsp:spPr>
        <a:xfrm>
          <a:off x="5907248" y="91441"/>
          <a:ext cx="5368974" cy="3291836"/>
        </a:xfrm>
        <a:prstGeom prst="rect">
          <a:avLst/>
        </a:prstGeom>
        <a:solidFill>
          <a:schemeClr val="accent3"/>
        </a:solidFill>
        <a:ln w="1905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ct val="35000"/>
            </a:spcAft>
          </a:pPr>
          <a:r>
            <a:rPr lang="en-US" sz="2600" b="1" i="0" kern="1200" dirty="0">
              <a:latin typeface="Montserrat SemiBold" pitchFamily="2" charset="77"/>
              <a:cs typeface="Arial" panose="020B0604020202020204" pitchFamily="34" charset="0"/>
            </a:rPr>
            <a:t>Was the property shown</a:t>
          </a:r>
          <a:br>
            <a:rPr lang="en-US" sz="2600" b="1" i="0" kern="1200" dirty="0">
              <a:latin typeface="Montserrat SemiBold" pitchFamily="2" charset="77"/>
              <a:cs typeface="Arial" panose="020B0604020202020204" pitchFamily="34" charset="0"/>
            </a:rPr>
          </a:br>
          <a:r>
            <a:rPr lang="en-US" sz="2600" b="1" i="0" kern="1200" dirty="0">
              <a:latin typeface="Montserrat SemiBold" pitchFamily="2" charset="77"/>
              <a:cs typeface="Arial" panose="020B0604020202020204" pitchFamily="34" charset="0"/>
            </a:rPr>
            <a:t>to the actual purchaser?</a:t>
          </a:r>
        </a:p>
      </dsp:txBody>
      <dsp:txXfrm>
        <a:off x="5907248" y="91441"/>
        <a:ext cx="5368974" cy="32918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DA825-FFBF-409B-A5B5-2F0D891895FB}">
      <dsp:nvSpPr>
        <dsp:cNvPr id="0" name=""/>
        <dsp:cNvSpPr/>
      </dsp:nvSpPr>
      <dsp:spPr>
        <a:xfrm>
          <a:off x="1376" y="91441"/>
          <a:ext cx="5368974" cy="3291836"/>
        </a:xfrm>
        <a:prstGeom prst="rect">
          <a:avLst/>
        </a:prstGeom>
        <a:solidFill>
          <a:schemeClr val="accent1"/>
        </a:solidFill>
        <a:ln w="1905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ct val="35000"/>
            </a:spcAft>
          </a:pPr>
          <a:r>
            <a:rPr lang="en-US" sz="2600" b="1" i="0" kern="1200">
              <a:latin typeface="Montserrat SemiBold" pitchFamily="2" charset="77"/>
              <a:cs typeface="Arial" panose="020B0604020202020204" pitchFamily="34" charset="0"/>
            </a:rPr>
            <a:t>Stay in contact with buyers between showings </a:t>
          </a:r>
        </a:p>
      </dsp:txBody>
      <dsp:txXfrm>
        <a:off x="1376" y="91441"/>
        <a:ext cx="5368974" cy="3291836"/>
      </dsp:txXfrm>
    </dsp:sp>
    <dsp:sp modelId="{2F92389F-74E2-4015-A779-ACEDB92324B7}">
      <dsp:nvSpPr>
        <dsp:cNvPr id="0" name=""/>
        <dsp:cNvSpPr/>
      </dsp:nvSpPr>
      <dsp:spPr>
        <a:xfrm>
          <a:off x="5907248" y="91441"/>
          <a:ext cx="5368974" cy="3291836"/>
        </a:xfrm>
        <a:prstGeom prst="rect">
          <a:avLst/>
        </a:prstGeom>
        <a:solidFill>
          <a:schemeClr val="accent3"/>
        </a:solidFill>
        <a:ln w="1905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100000"/>
            </a:lnSpc>
            <a:spcBef>
              <a:spcPct val="0"/>
            </a:spcBef>
            <a:spcAft>
              <a:spcPct val="35000"/>
            </a:spcAft>
          </a:pPr>
          <a:r>
            <a:rPr lang="en-US" sz="2600" b="1" i="0" kern="1200" dirty="0">
              <a:latin typeface="Montserrat SemiBold" pitchFamily="2" charset="77"/>
              <a:cs typeface="Arial" panose="020B0604020202020204" pitchFamily="34" charset="0"/>
            </a:rPr>
            <a:t>Ask the buyer how they</a:t>
          </a:r>
          <a:br>
            <a:rPr lang="en-US" sz="2600" b="1" i="0" kern="1200" dirty="0">
              <a:latin typeface="Montserrat SemiBold" pitchFamily="2" charset="77"/>
              <a:cs typeface="Arial" panose="020B0604020202020204" pitchFamily="34" charset="0"/>
            </a:rPr>
          </a:br>
          <a:r>
            <a:rPr lang="en-US" sz="2600" b="1" i="0" kern="1200" dirty="0">
              <a:latin typeface="Montserrat SemiBold" pitchFamily="2" charset="77"/>
              <a:cs typeface="Arial" panose="020B0604020202020204" pitchFamily="34" charset="0"/>
            </a:rPr>
            <a:t>want to be contacted and</a:t>
          </a:r>
          <a:br>
            <a:rPr lang="en-US" sz="2600" b="1" i="0" kern="1200" dirty="0">
              <a:latin typeface="Montserrat SemiBold" pitchFamily="2" charset="77"/>
              <a:cs typeface="Arial" panose="020B0604020202020204" pitchFamily="34" charset="0"/>
            </a:rPr>
          </a:br>
          <a:r>
            <a:rPr lang="en-US" sz="2600" b="1" i="0" kern="1200" dirty="0">
              <a:latin typeface="Montserrat SemiBold" pitchFamily="2" charset="77"/>
              <a:cs typeface="Arial" panose="020B0604020202020204" pitchFamily="34" charset="0"/>
            </a:rPr>
            <a:t>how often.  Keep records.</a:t>
          </a:r>
        </a:p>
      </dsp:txBody>
      <dsp:txXfrm>
        <a:off x="5907248" y="91441"/>
        <a:ext cx="5368974" cy="32918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1C398-9678-4AA8-B994-DE9B7BBD0577}">
      <dsp:nvSpPr>
        <dsp:cNvPr id="0" name=""/>
        <dsp:cNvSpPr/>
      </dsp:nvSpPr>
      <dsp:spPr>
        <a:xfrm>
          <a:off x="0" y="2165130"/>
          <a:ext cx="9144000" cy="1828803"/>
        </a:xfrm>
        <a:prstGeom prst="rect">
          <a:avLst/>
        </a:prstGeom>
        <a:noFill/>
        <a:ln w="1905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65760" tIns="0" rIns="0" bIns="0" numCol="1" spcCol="1270" anchor="ctr" anchorCtr="0">
          <a:noAutofit/>
        </a:bodyPr>
        <a:lstStyle/>
        <a:p>
          <a:pPr lvl="0" algn="ctr" defTabSz="1066800">
            <a:lnSpc>
              <a:spcPct val="90000"/>
            </a:lnSpc>
            <a:spcBef>
              <a:spcPct val="0"/>
            </a:spcBef>
            <a:spcAft>
              <a:spcPct val="35000"/>
            </a:spcAft>
          </a:pPr>
          <a:r>
            <a:rPr lang="en-US" sz="2400" b="1" i="0" kern="1200" dirty="0">
              <a:solidFill>
                <a:schemeClr val="tx1"/>
              </a:solidFill>
              <a:latin typeface="Montserrat SemiBold" pitchFamily="2" charset="77"/>
              <a:cs typeface="Arial" panose="020B0604020202020204" pitchFamily="34" charset="0"/>
            </a:rPr>
            <a:t>An Exclusive Buyer Rep agreement might prevent this</a:t>
          </a:r>
        </a:p>
      </dsp:txBody>
      <dsp:txXfrm>
        <a:off x="0" y="2165130"/>
        <a:ext cx="9144000" cy="1828803"/>
      </dsp:txXfrm>
    </dsp:sp>
    <dsp:sp modelId="{E4C8E0E9-BC36-4E79-82CF-CC319DE9CBA1}">
      <dsp:nvSpPr>
        <dsp:cNvPr id="0" name=""/>
        <dsp:cNvSpPr/>
      </dsp:nvSpPr>
      <dsp:spPr>
        <a:xfrm rot="10800000">
          <a:off x="0" y="293156"/>
          <a:ext cx="9144000" cy="2212501"/>
        </a:xfrm>
        <a:prstGeom prst="upArrowCallout">
          <a:avLst/>
        </a:prstGeom>
        <a:noFill/>
        <a:ln w="38100" cap="flat" cmpd="sng" algn="ctr">
          <a:solidFill>
            <a:schemeClr val="accent1"/>
          </a:solidFill>
          <a:prstDash val="solid"/>
          <a:miter lim="800000"/>
          <a:extLst>
            <a:ext uri="{C807C97D-BFC1-408E-A445-0C87EB9F89A2}">
              <ask:lineSketchStyleProps xmlns:ask="http://schemas.microsoft.com/office/drawing/2018/sketchyshapes" xmlns="">
                <ask:type>
                  <ask:lineSketchNone/>
                </ask:type>
              </ask:lineSketchStyleProps>
            </a:ext>
          </a:extLst>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i="0" kern="1200" dirty="0">
              <a:solidFill>
                <a:schemeClr val="tx1"/>
              </a:solidFill>
              <a:latin typeface="Montserrat SemiBold" pitchFamily="2" charset="77"/>
              <a:cs typeface="Arial" panose="020B0604020202020204" pitchFamily="34" charset="0"/>
            </a:rPr>
            <a:t>Did buyer seek out the other agent?</a:t>
          </a:r>
          <a:br>
            <a:rPr lang="en-US" sz="2400" b="1" i="0" kern="1200" dirty="0">
              <a:solidFill>
                <a:schemeClr val="tx1"/>
              </a:solidFill>
              <a:latin typeface="Montserrat SemiBold" pitchFamily="2" charset="77"/>
              <a:cs typeface="Arial" panose="020B0604020202020204" pitchFamily="34" charset="0"/>
            </a:rPr>
          </a:br>
          <a:r>
            <a:rPr lang="en-US" sz="2400" b="1" i="0" kern="1200" dirty="0">
              <a:solidFill>
                <a:schemeClr val="tx1"/>
              </a:solidFill>
              <a:latin typeface="Montserrat SemiBold" pitchFamily="2" charset="77"/>
              <a:cs typeface="Arial" panose="020B0604020202020204" pitchFamily="34" charset="0"/>
            </a:rPr>
            <a:t>Why? Was it abandonment?</a:t>
          </a:r>
        </a:p>
      </dsp:txBody>
      <dsp:txXfrm rot="10800000">
        <a:off x="0" y="293156"/>
        <a:ext cx="9144000" cy="14376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88281-F847-4BB5-813D-0EFC328F3308}">
      <dsp:nvSpPr>
        <dsp:cNvPr id="0" name=""/>
        <dsp:cNvSpPr/>
      </dsp:nvSpPr>
      <dsp:spPr>
        <a:xfrm>
          <a:off x="1376" y="564976"/>
          <a:ext cx="5368974" cy="3221384"/>
        </a:xfrm>
        <a:prstGeom prst="rect">
          <a:avLst/>
        </a:prstGeom>
        <a:solidFill>
          <a:schemeClr val="accent1"/>
        </a:solidFill>
        <a:ln w="1905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100000"/>
            </a:lnSpc>
            <a:spcBef>
              <a:spcPct val="0"/>
            </a:spcBef>
            <a:spcAft>
              <a:spcPts val="1800"/>
            </a:spcAft>
          </a:pPr>
          <a:r>
            <a:rPr lang="en-US" sz="2200" b="1" i="0" kern="1200" dirty="0">
              <a:latin typeface="Montserrat SemiBold" pitchFamily="2" charset="77"/>
              <a:cs typeface="Arial" panose="020B0604020202020204" pitchFamily="34" charset="0"/>
            </a:rPr>
            <a:t>Examples:</a:t>
          </a:r>
        </a:p>
        <a:p>
          <a:pPr lvl="0" algn="ctr" defTabSz="977900">
            <a:lnSpc>
              <a:spcPct val="100000"/>
            </a:lnSpc>
            <a:spcBef>
              <a:spcPct val="0"/>
            </a:spcBef>
            <a:spcAft>
              <a:spcPts val="1800"/>
            </a:spcAft>
          </a:pPr>
          <a:r>
            <a:rPr lang="en-US" sz="2200" b="1" i="0" kern="1200" dirty="0">
              <a:latin typeface="Montserrat SemiBold" pitchFamily="2" charset="77"/>
              <a:cs typeface="Arial" panose="020B0604020202020204" pitchFamily="34" charset="0"/>
            </a:rPr>
            <a:t>Refusing to explain contract</a:t>
          </a:r>
        </a:p>
        <a:p>
          <a:pPr lvl="0" algn="ctr" defTabSz="977900">
            <a:lnSpc>
              <a:spcPct val="100000"/>
            </a:lnSpc>
            <a:spcBef>
              <a:spcPct val="0"/>
            </a:spcBef>
            <a:spcAft>
              <a:spcPts val="1800"/>
            </a:spcAft>
          </a:pPr>
          <a:r>
            <a:rPr lang="en-US" sz="2200" b="1" i="0" kern="1200" dirty="0">
              <a:latin typeface="Montserrat SemiBold" pitchFamily="2" charset="77"/>
              <a:cs typeface="Arial" panose="020B0604020202020204" pitchFamily="34" charset="0"/>
            </a:rPr>
            <a:t>Refusing to write low offer</a:t>
          </a:r>
        </a:p>
        <a:p>
          <a:pPr lvl="0" algn="ctr" defTabSz="977900">
            <a:lnSpc>
              <a:spcPct val="100000"/>
            </a:lnSpc>
            <a:spcBef>
              <a:spcPct val="0"/>
            </a:spcBef>
            <a:spcAft>
              <a:spcPts val="1800"/>
            </a:spcAft>
          </a:pPr>
          <a:r>
            <a:rPr lang="en-US" sz="2200" b="1" i="0" kern="1200" dirty="0">
              <a:latin typeface="Montserrat SemiBold" pitchFamily="2" charset="77"/>
              <a:cs typeface="Arial" panose="020B0604020202020204" pitchFamily="34" charset="0"/>
            </a:rPr>
            <a:t>Not making buyer aware</a:t>
          </a:r>
          <a:br>
            <a:rPr lang="en-US" sz="2200" b="1" i="0" kern="1200" dirty="0">
              <a:latin typeface="Montserrat SemiBold" pitchFamily="2" charset="77"/>
              <a:cs typeface="Arial" panose="020B0604020202020204" pitchFamily="34" charset="0"/>
            </a:rPr>
          </a:br>
          <a:r>
            <a:rPr lang="en-US" sz="2200" b="1" i="0" kern="1200" dirty="0">
              <a:latin typeface="Montserrat SemiBold" pitchFamily="2" charset="77"/>
              <a:cs typeface="Arial" panose="020B0604020202020204" pitchFamily="34" charset="0"/>
            </a:rPr>
            <a:t>of newly listed properties</a:t>
          </a:r>
        </a:p>
      </dsp:txBody>
      <dsp:txXfrm>
        <a:off x="1376" y="564976"/>
        <a:ext cx="5368974" cy="3221384"/>
      </dsp:txXfrm>
    </dsp:sp>
    <dsp:sp modelId="{E98AF870-A02D-46EF-BEA2-8688EA11E76E}">
      <dsp:nvSpPr>
        <dsp:cNvPr id="0" name=""/>
        <dsp:cNvSpPr/>
      </dsp:nvSpPr>
      <dsp:spPr>
        <a:xfrm>
          <a:off x="5907248" y="564976"/>
          <a:ext cx="5368974" cy="3221384"/>
        </a:xfrm>
        <a:prstGeom prst="rect">
          <a:avLst/>
        </a:prstGeom>
        <a:solidFill>
          <a:schemeClr val="accent3"/>
        </a:solidFill>
        <a:ln w="1905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100000"/>
            </a:lnSpc>
            <a:spcBef>
              <a:spcPct val="0"/>
            </a:spcBef>
            <a:spcAft>
              <a:spcPts val="0"/>
            </a:spcAft>
          </a:pPr>
          <a:r>
            <a:rPr lang="en-US" sz="2200" b="1" i="0" kern="1200" dirty="0">
              <a:latin typeface="Montserrat SemiBold" pitchFamily="2" charset="77"/>
              <a:cs typeface="Arial" panose="020B0604020202020204" pitchFamily="34" charset="0"/>
            </a:rPr>
            <a:t>Not being able to answer</a:t>
          </a:r>
          <a:br>
            <a:rPr lang="en-US" sz="2200" b="1" i="0" kern="1200" dirty="0">
              <a:latin typeface="Montserrat SemiBold" pitchFamily="2" charset="77"/>
              <a:cs typeface="Arial" panose="020B0604020202020204" pitchFamily="34" charset="0"/>
            </a:rPr>
          </a:br>
          <a:r>
            <a:rPr lang="en-US" sz="2200" b="1" i="0" kern="1200" dirty="0">
              <a:latin typeface="Montserrat SemiBold" pitchFamily="2" charset="77"/>
              <a:cs typeface="Arial" panose="020B0604020202020204" pitchFamily="34" charset="0"/>
            </a:rPr>
            <a:t>buyers’ questions about</a:t>
          </a:r>
          <a:br>
            <a:rPr lang="en-US" sz="2200" b="1" i="0" kern="1200" dirty="0">
              <a:latin typeface="Montserrat SemiBold" pitchFamily="2" charset="77"/>
              <a:cs typeface="Arial" panose="020B0604020202020204" pitchFamily="34" charset="0"/>
            </a:rPr>
          </a:br>
          <a:r>
            <a:rPr lang="en-US" sz="2200" b="1" i="0" kern="1200" dirty="0">
              <a:latin typeface="Montserrat SemiBold" pitchFamily="2" charset="77"/>
              <a:cs typeface="Arial" panose="020B0604020202020204" pitchFamily="34" charset="0"/>
            </a:rPr>
            <a:t>the house, the marketplace,</a:t>
          </a:r>
          <a:br>
            <a:rPr lang="en-US" sz="2200" b="1" i="0" kern="1200" dirty="0">
              <a:latin typeface="Montserrat SemiBold" pitchFamily="2" charset="77"/>
              <a:cs typeface="Arial" panose="020B0604020202020204" pitchFamily="34" charset="0"/>
            </a:rPr>
          </a:br>
          <a:r>
            <a:rPr lang="en-US" sz="2200" b="1" i="0" kern="1200" dirty="0">
              <a:latin typeface="Montserrat SemiBold" pitchFamily="2" charset="77"/>
              <a:cs typeface="Arial" panose="020B0604020202020204" pitchFamily="34" charset="0"/>
            </a:rPr>
            <a:t>the transaction</a:t>
          </a:r>
        </a:p>
      </dsp:txBody>
      <dsp:txXfrm>
        <a:off x="5907248" y="564976"/>
        <a:ext cx="5368974" cy="32213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025D7-A14D-8B4D-842B-A2AF398C6D47}">
      <dsp:nvSpPr>
        <dsp:cNvPr id="0" name=""/>
        <dsp:cNvSpPr/>
      </dsp:nvSpPr>
      <dsp:spPr>
        <a:xfrm>
          <a:off x="5340" y="196623"/>
          <a:ext cx="3045842" cy="1435553"/>
        </a:xfrm>
        <a:prstGeom prst="chevron">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400"/>
            </a:lnSpc>
            <a:spcBef>
              <a:spcPct val="0"/>
            </a:spcBef>
            <a:spcAft>
              <a:spcPts val="0"/>
            </a:spcAft>
          </a:pPr>
          <a:r>
            <a:rPr lang="en-US" sz="1200" b="1" kern="1200" dirty="0">
              <a:latin typeface="Montserrat SemiBold" pitchFamily="2" charset="77"/>
              <a:cs typeface="Arial" panose="020B0604020202020204" pitchFamily="34" charset="0"/>
            </a:rPr>
            <a:t>Buyer agents must inform their buyers</a:t>
          </a:r>
          <a:endParaRPr lang="en-US" sz="1200" b="0" i="0" kern="1200" dirty="0">
            <a:solidFill>
              <a:schemeClr val="bg1"/>
            </a:solidFill>
            <a:latin typeface="Montserrat" pitchFamily="2" charset="77"/>
            <a:cs typeface="Arial" panose="020B0604020202020204" pitchFamily="34" charset="0"/>
          </a:endParaRPr>
        </a:p>
      </dsp:txBody>
      <dsp:txXfrm>
        <a:off x="723117" y="196623"/>
        <a:ext cx="1610289" cy="1435553"/>
      </dsp:txXfrm>
    </dsp:sp>
    <dsp:sp modelId="{142DFCDD-CFFE-AD46-B5BF-76AF95BCF9D6}">
      <dsp:nvSpPr>
        <dsp:cNvPr id="0" name=""/>
        <dsp:cNvSpPr/>
      </dsp:nvSpPr>
      <dsp:spPr>
        <a:xfrm>
          <a:off x="2776476" y="196623"/>
          <a:ext cx="3034304" cy="1435553"/>
        </a:xfrm>
        <a:prstGeom prst="chevron">
          <a:avLst/>
        </a:prstGeom>
        <a:solidFill>
          <a:schemeClr val="accent3">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400"/>
            </a:lnSpc>
            <a:spcBef>
              <a:spcPct val="0"/>
            </a:spcBef>
            <a:spcAft>
              <a:spcPts val="0"/>
            </a:spcAft>
          </a:pPr>
          <a:r>
            <a:rPr lang="en-US" sz="1200" b="1" kern="1200" dirty="0">
              <a:latin typeface="Montserrat SemiBold" pitchFamily="2" charset="77"/>
              <a:cs typeface="Arial" panose="020B0604020202020204" pitchFamily="34" charset="0"/>
            </a:rPr>
            <a:t>Listing agent can disclose only with sellers permission</a:t>
          </a:r>
          <a:endParaRPr lang="en-US" sz="1200" b="0" i="0" kern="1200" dirty="0">
            <a:solidFill>
              <a:schemeClr val="bg1"/>
            </a:solidFill>
            <a:latin typeface="Montserrat" pitchFamily="2" charset="77"/>
            <a:cs typeface="Arial" panose="020B0604020202020204" pitchFamily="34" charset="0"/>
          </a:endParaRPr>
        </a:p>
      </dsp:txBody>
      <dsp:txXfrm>
        <a:off x="3494253" y="196623"/>
        <a:ext cx="1598751" cy="1435553"/>
      </dsp:txXfrm>
    </dsp:sp>
    <dsp:sp modelId="{7A837E3D-0E33-6041-9126-F168861B2D46}">
      <dsp:nvSpPr>
        <dsp:cNvPr id="0" name=""/>
        <dsp:cNvSpPr/>
      </dsp:nvSpPr>
      <dsp:spPr>
        <a:xfrm>
          <a:off x="5536073" y="196623"/>
          <a:ext cx="3007685" cy="1435553"/>
        </a:xfrm>
        <a:prstGeom prst="chevron">
          <a:avLst/>
        </a:prstGeom>
        <a:solidFill>
          <a:schemeClr val="accent4">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400"/>
            </a:lnSpc>
            <a:spcBef>
              <a:spcPct val="0"/>
            </a:spcBef>
            <a:spcAft>
              <a:spcPts val="0"/>
            </a:spcAft>
          </a:pPr>
          <a:r>
            <a:rPr lang="en-US" sz="1200" b="1" kern="1200" dirty="0">
              <a:latin typeface="Montserrat SemiBold" pitchFamily="2" charset="77"/>
              <a:cs typeface="Arial" panose="020B0604020202020204" pitchFamily="34" charset="0"/>
            </a:rPr>
            <a:t>If it’s an Exclusive Agency Listing – Seller could disclose themselves</a:t>
          </a:r>
          <a:endParaRPr lang="en-US" sz="1200" b="0" i="0" kern="1200" dirty="0">
            <a:solidFill>
              <a:schemeClr val="bg1"/>
            </a:solidFill>
            <a:latin typeface="Montserrat" pitchFamily="2" charset="77"/>
            <a:cs typeface="Arial" panose="020B0604020202020204" pitchFamily="34" charset="0"/>
          </a:endParaRPr>
        </a:p>
      </dsp:txBody>
      <dsp:txXfrm>
        <a:off x="6253850" y="196623"/>
        <a:ext cx="1572132" cy="1435553"/>
      </dsp:txXfrm>
    </dsp:sp>
    <dsp:sp modelId="{D34F0C65-4E86-724B-94CE-7FC86013D3DE}">
      <dsp:nvSpPr>
        <dsp:cNvPr id="0" name=""/>
        <dsp:cNvSpPr/>
      </dsp:nvSpPr>
      <dsp:spPr>
        <a:xfrm>
          <a:off x="8269052" y="196623"/>
          <a:ext cx="3000158" cy="1435553"/>
        </a:xfrm>
        <a:prstGeom prst="chevron">
          <a:avLst/>
        </a:prstGeom>
        <a:solidFill>
          <a:schemeClr val="accent5">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400"/>
            </a:lnSpc>
            <a:spcBef>
              <a:spcPct val="0"/>
            </a:spcBef>
            <a:spcAft>
              <a:spcPts val="0"/>
            </a:spcAft>
          </a:pPr>
          <a:r>
            <a:rPr lang="en-US" sz="1200" b="1" kern="1200" dirty="0">
              <a:latin typeface="Montserrat SemiBold" pitchFamily="2" charset="77"/>
              <a:cs typeface="Arial" panose="020B0604020202020204" pitchFamily="34" charset="0"/>
            </a:rPr>
            <a:t>If needed – have sellers sign confidentiality agreement prior</a:t>
          </a:r>
          <a:br>
            <a:rPr lang="en-US" sz="1200" b="1" kern="1200" dirty="0">
              <a:latin typeface="Montserrat SemiBold" pitchFamily="2" charset="77"/>
              <a:cs typeface="Arial" panose="020B0604020202020204" pitchFamily="34" charset="0"/>
            </a:rPr>
          </a:br>
          <a:r>
            <a:rPr lang="en-US" sz="1200" b="1" kern="1200" dirty="0">
              <a:latin typeface="Montserrat SemiBold" pitchFamily="2" charset="77"/>
              <a:cs typeface="Arial" panose="020B0604020202020204" pitchFamily="34" charset="0"/>
            </a:rPr>
            <a:t>to offer</a:t>
          </a:r>
          <a:endParaRPr lang="en-US" sz="1200" b="0" i="0" kern="1200" dirty="0">
            <a:solidFill>
              <a:schemeClr val="bg1"/>
            </a:solidFill>
            <a:latin typeface="Montserrat" pitchFamily="2" charset="77"/>
            <a:cs typeface="Arial" panose="020B0604020202020204" pitchFamily="34" charset="0"/>
          </a:endParaRPr>
        </a:p>
      </dsp:txBody>
      <dsp:txXfrm>
        <a:off x="8986829" y="196623"/>
        <a:ext cx="1564605" cy="143555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025D7-A14D-8B4D-842B-A2AF398C6D47}">
      <dsp:nvSpPr>
        <dsp:cNvPr id="0" name=""/>
        <dsp:cNvSpPr/>
      </dsp:nvSpPr>
      <dsp:spPr>
        <a:xfrm>
          <a:off x="1928" y="350347"/>
          <a:ext cx="2393524" cy="1128105"/>
        </a:xfrm>
        <a:prstGeom prst="chevron">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200"/>
            </a:lnSpc>
            <a:spcBef>
              <a:spcPct val="0"/>
            </a:spcBef>
            <a:spcAft>
              <a:spcPts val="0"/>
            </a:spcAft>
          </a:pPr>
          <a:r>
            <a:rPr lang="en-US" sz="1200" b="1" kern="1200" dirty="0">
              <a:solidFill>
                <a:schemeClr val="bg1"/>
              </a:solidFill>
              <a:latin typeface="Montserrat SemiBold" pitchFamily="2" charset="77"/>
              <a:cs typeface="Arial" panose="020B0604020202020204" pitchFamily="34" charset="0"/>
            </a:rPr>
            <a:t>Sellers decide whether to disclose</a:t>
          </a:r>
          <a:endParaRPr lang="en-US" sz="1200" b="1" i="0" kern="1200" dirty="0">
            <a:solidFill>
              <a:schemeClr val="bg1"/>
            </a:solidFill>
            <a:latin typeface="Montserrat SemiBold" pitchFamily="2" charset="77"/>
            <a:cs typeface="Arial" panose="020B0604020202020204" pitchFamily="34" charset="0"/>
          </a:endParaRPr>
        </a:p>
      </dsp:txBody>
      <dsp:txXfrm>
        <a:off x="565981" y="350347"/>
        <a:ext cx="1265419" cy="1128105"/>
      </dsp:txXfrm>
    </dsp:sp>
    <dsp:sp modelId="{142DFCDD-CFFE-AD46-B5BF-76AF95BCF9D6}">
      <dsp:nvSpPr>
        <dsp:cNvPr id="0" name=""/>
        <dsp:cNvSpPr/>
      </dsp:nvSpPr>
      <dsp:spPr>
        <a:xfrm>
          <a:off x="2084212" y="372133"/>
          <a:ext cx="2384458" cy="1128105"/>
        </a:xfrm>
        <a:prstGeom prst="chevron">
          <a:avLst/>
        </a:prstGeom>
        <a:solidFill>
          <a:schemeClr val="accent3">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200"/>
            </a:lnSpc>
            <a:spcBef>
              <a:spcPct val="0"/>
            </a:spcBef>
            <a:spcAft>
              <a:spcPts val="0"/>
            </a:spcAft>
          </a:pPr>
          <a:r>
            <a:rPr lang="en-US" sz="1200" b="1" kern="1200" dirty="0">
              <a:solidFill>
                <a:schemeClr val="bg1"/>
              </a:solidFill>
              <a:latin typeface="Montserrat SemiBold" pitchFamily="2" charset="77"/>
              <a:cs typeface="Arial" panose="020B0604020202020204" pitchFamily="34" charset="0"/>
            </a:rPr>
            <a:t>Discuss at time</a:t>
          </a:r>
          <a:br>
            <a:rPr lang="en-US" sz="1200" b="1" kern="1200" dirty="0">
              <a:solidFill>
                <a:schemeClr val="bg1"/>
              </a:solidFill>
              <a:latin typeface="Montserrat SemiBold" pitchFamily="2" charset="77"/>
              <a:cs typeface="Arial" panose="020B0604020202020204" pitchFamily="34" charset="0"/>
            </a:rPr>
          </a:br>
          <a:r>
            <a:rPr lang="en-US" sz="1200" b="1" kern="1200" dirty="0">
              <a:solidFill>
                <a:schemeClr val="bg1"/>
              </a:solidFill>
              <a:latin typeface="Montserrat SemiBold" pitchFamily="2" charset="77"/>
              <a:cs typeface="Arial" panose="020B0604020202020204" pitchFamily="34" charset="0"/>
            </a:rPr>
            <a:t>of listing</a:t>
          </a:r>
          <a:endParaRPr lang="en-US" sz="1200" b="1" i="0" kern="1200" dirty="0">
            <a:solidFill>
              <a:schemeClr val="bg1"/>
            </a:solidFill>
            <a:latin typeface="Montserrat SemiBold" pitchFamily="2" charset="77"/>
            <a:cs typeface="Arial" panose="020B0604020202020204" pitchFamily="34" charset="0"/>
          </a:endParaRPr>
        </a:p>
      </dsp:txBody>
      <dsp:txXfrm>
        <a:off x="2648265" y="372133"/>
        <a:ext cx="1256353" cy="1128105"/>
      </dsp:txXfrm>
    </dsp:sp>
    <dsp:sp modelId="{7A837E3D-0E33-6041-9126-F168861B2D46}">
      <dsp:nvSpPr>
        <dsp:cNvPr id="0" name=""/>
        <dsp:cNvSpPr/>
      </dsp:nvSpPr>
      <dsp:spPr>
        <a:xfrm>
          <a:off x="4147895" y="416076"/>
          <a:ext cx="2363540" cy="1128105"/>
        </a:xfrm>
        <a:prstGeom prst="chevron">
          <a:avLst/>
        </a:prstGeom>
        <a:solidFill>
          <a:schemeClr val="accent4">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200"/>
            </a:lnSpc>
            <a:spcBef>
              <a:spcPct val="0"/>
            </a:spcBef>
            <a:spcAft>
              <a:spcPts val="0"/>
            </a:spcAft>
          </a:pPr>
          <a:r>
            <a:rPr lang="en-US" sz="1200" b="1" kern="1200" dirty="0">
              <a:solidFill>
                <a:schemeClr val="bg1"/>
              </a:solidFill>
              <a:latin typeface="Montserrat SemiBold" pitchFamily="2" charset="77"/>
              <a:cs typeface="Arial" panose="020B0604020202020204" pitchFamily="34" charset="0"/>
            </a:rPr>
            <a:t>Decide at time</a:t>
          </a:r>
          <a:br>
            <a:rPr lang="en-US" sz="1200" b="1" kern="1200" dirty="0">
              <a:solidFill>
                <a:schemeClr val="bg1"/>
              </a:solidFill>
              <a:latin typeface="Montserrat SemiBold" pitchFamily="2" charset="77"/>
              <a:cs typeface="Arial" panose="020B0604020202020204" pitchFamily="34" charset="0"/>
            </a:rPr>
          </a:br>
          <a:r>
            <a:rPr lang="en-US" sz="1200" b="1" kern="1200" dirty="0">
              <a:solidFill>
                <a:schemeClr val="bg1"/>
              </a:solidFill>
              <a:latin typeface="Montserrat SemiBold" pitchFamily="2" charset="77"/>
              <a:cs typeface="Arial" panose="020B0604020202020204" pitchFamily="34" charset="0"/>
            </a:rPr>
            <a:t>of multiple offers</a:t>
          </a:r>
          <a:endParaRPr lang="en-US" sz="1200" b="1" i="0" kern="1200" dirty="0">
            <a:solidFill>
              <a:schemeClr val="bg1"/>
            </a:solidFill>
            <a:latin typeface="Montserrat SemiBold" pitchFamily="2" charset="77"/>
            <a:cs typeface="Arial" panose="020B0604020202020204" pitchFamily="34" charset="0"/>
          </a:endParaRPr>
        </a:p>
      </dsp:txBody>
      <dsp:txXfrm>
        <a:off x="4711948" y="416076"/>
        <a:ext cx="1235435" cy="1128105"/>
      </dsp:txXfrm>
    </dsp:sp>
    <dsp:sp modelId="{D34F0C65-4E86-724B-94CE-7FC86013D3DE}">
      <dsp:nvSpPr>
        <dsp:cNvPr id="0" name=""/>
        <dsp:cNvSpPr/>
      </dsp:nvSpPr>
      <dsp:spPr>
        <a:xfrm>
          <a:off x="6200190" y="416067"/>
          <a:ext cx="2357625" cy="1128105"/>
        </a:xfrm>
        <a:prstGeom prst="chevron">
          <a:avLst/>
        </a:prstGeom>
        <a:solidFill>
          <a:schemeClr val="accent5">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200"/>
            </a:lnSpc>
            <a:spcBef>
              <a:spcPct val="0"/>
            </a:spcBef>
            <a:spcAft>
              <a:spcPts val="0"/>
            </a:spcAft>
          </a:pPr>
          <a:r>
            <a:rPr lang="en-US" sz="1200" b="1" kern="1200" dirty="0">
              <a:solidFill>
                <a:schemeClr val="bg1"/>
              </a:solidFill>
              <a:latin typeface="Montserrat SemiBold" pitchFamily="2" charset="77"/>
              <a:cs typeface="Arial" panose="020B0604020202020204" pitchFamily="34" charset="0"/>
            </a:rPr>
            <a:t>Get sellers direction in writing</a:t>
          </a:r>
          <a:endParaRPr lang="en-US" sz="1200" b="1" i="0" kern="1200" dirty="0">
            <a:solidFill>
              <a:schemeClr val="bg1"/>
            </a:solidFill>
            <a:latin typeface="Montserrat SemiBold" pitchFamily="2" charset="77"/>
            <a:cs typeface="Arial" panose="020B0604020202020204" pitchFamily="34" charset="0"/>
          </a:endParaRPr>
        </a:p>
      </dsp:txBody>
      <dsp:txXfrm>
        <a:off x="6764243" y="416067"/>
        <a:ext cx="1229520" cy="1128105"/>
      </dsp:txXfrm>
    </dsp:sp>
    <dsp:sp modelId="{50120552-88A7-A949-9CCB-18DD0AE9F3EE}">
      <dsp:nvSpPr>
        <dsp:cNvPr id="0" name=""/>
        <dsp:cNvSpPr/>
      </dsp:nvSpPr>
      <dsp:spPr>
        <a:xfrm>
          <a:off x="8301184" y="409470"/>
          <a:ext cx="2934051" cy="1141541"/>
        </a:xfrm>
        <a:prstGeom prst="chevron">
          <a:avLst/>
        </a:prstGeom>
        <a:solidFill>
          <a:schemeClr val="bg1">
            <a:lumMod val="5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200"/>
            </a:lnSpc>
            <a:spcBef>
              <a:spcPct val="0"/>
            </a:spcBef>
            <a:spcAft>
              <a:spcPts val="0"/>
            </a:spcAft>
          </a:pPr>
          <a:r>
            <a:rPr lang="en-US" sz="1200" b="1" kern="1200" dirty="0">
              <a:solidFill>
                <a:schemeClr val="bg1"/>
              </a:solidFill>
              <a:latin typeface="Montserrat SemiBold" pitchFamily="2" charset="77"/>
              <a:cs typeface="Arial" panose="020B0604020202020204" pitchFamily="34" charset="0"/>
            </a:rPr>
            <a:t>Disclose ‘who’ </a:t>
          </a:r>
          <a:br>
            <a:rPr lang="en-US" sz="1200" b="1" kern="1200" dirty="0">
              <a:solidFill>
                <a:schemeClr val="bg1"/>
              </a:solidFill>
              <a:latin typeface="Montserrat SemiBold" pitchFamily="2" charset="77"/>
              <a:cs typeface="Arial" panose="020B0604020202020204" pitchFamily="34" charset="0"/>
            </a:rPr>
          </a:br>
          <a:r>
            <a:rPr lang="en-US" sz="1200" b="1" kern="1200" dirty="0">
              <a:solidFill>
                <a:schemeClr val="bg1"/>
              </a:solidFill>
              <a:latin typeface="Montserrat SemiBold" pitchFamily="2" charset="77"/>
              <a:cs typeface="Arial" panose="020B0604020202020204" pitchFamily="34" charset="0"/>
            </a:rPr>
            <a:t>if asked</a:t>
          </a:r>
        </a:p>
        <a:p>
          <a:pPr lvl="0" algn="l" defTabSz="533400">
            <a:lnSpc>
              <a:spcPts val="1200"/>
            </a:lnSpc>
            <a:spcBef>
              <a:spcPct val="0"/>
            </a:spcBef>
            <a:spcAft>
              <a:spcPts val="0"/>
            </a:spcAft>
            <a:buChar char="•"/>
          </a:pPr>
          <a:r>
            <a:rPr lang="en-US" sz="1200" b="1" kern="1200" dirty="0">
              <a:solidFill>
                <a:schemeClr val="bg1"/>
              </a:solidFill>
              <a:latin typeface="Montserrat SemiBold" pitchFamily="2" charset="77"/>
              <a:cs typeface="Arial" panose="020B0604020202020204" pitchFamily="34" charset="0"/>
            </a:rPr>
            <a:t>   • Listing agent</a:t>
          </a:r>
        </a:p>
        <a:p>
          <a:pPr lvl="0" algn="l" defTabSz="533400">
            <a:lnSpc>
              <a:spcPts val="1200"/>
            </a:lnSpc>
            <a:spcBef>
              <a:spcPct val="0"/>
            </a:spcBef>
            <a:spcAft>
              <a:spcPts val="0"/>
            </a:spcAft>
            <a:buChar char="•"/>
          </a:pPr>
          <a:r>
            <a:rPr lang="en-US" sz="1200" b="1" kern="1200" dirty="0">
              <a:solidFill>
                <a:schemeClr val="bg1"/>
              </a:solidFill>
              <a:latin typeface="Montserrat SemiBold" pitchFamily="2" charset="77"/>
              <a:cs typeface="Arial" panose="020B0604020202020204" pitchFamily="34" charset="0"/>
            </a:rPr>
            <a:t>   • Agent in their firm</a:t>
          </a:r>
        </a:p>
        <a:p>
          <a:pPr lvl="0" algn="l" defTabSz="533400">
            <a:lnSpc>
              <a:spcPts val="1200"/>
            </a:lnSpc>
            <a:spcBef>
              <a:spcPct val="0"/>
            </a:spcBef>
            <a:spcAft>
              <a:spcPts val="0"/>
            </a:spcAft>
            <a:buChar char="•"/>
          </a:pPr>
          <a:r>
            <a:rPr lang="en-US" sz="1200" b="1" kern="1200" dirty="0">
              <a:solidFill>
                <a:schemeClr val="bg1"/>
              </a:solidFill>
              <a:latin typeface="Montserrat SemiBold" pitchFamily="2" charset="77"/>
              <a:cs typeface="Arial" panose="020B0604020202020204" pitchFamily="34" charset="0"/>
            </a:rPr>
            <a:t>   • Co-op broker</a:t>
          </a:r>
          <a:endParaRPr lang="en-US" sz="1200" b="1" i="0" kern="1200" dirty="0">
            <a:solidFill>
              <a:schemeClr val="bg1"/>
            </a:solidFill>
            <a:latin typeface="Montserrat SemiBold" pitchFamily="2" charset="77"/>
            <a:cs typeface="Arial" panose="020B0604020202020204" pitchFamily="34" charset="0"/>
          </a:endParaRPr>
        </a:p>
      </dsp:txBody>
      <dsp:txXfrm>
        <a:off x="8871955" y="409470"/>
        <a:ext cx="1792510" cy="114154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025D7-A14D-8B4D-842B-A2AF398C6D47}">
      <dsp:nvSpPr>
        <dsp:cNvPr id="0" name=""/>
        <dsp:cNvSpPr/>
      </dsp:nvSpPr>
      <dsp:spPr>
        <a:xfrm>
          <a:off x="2801" y="335431"/>
          <a:ext cx="2456816" cy="1157936"/>
        </a:xfrm>
        <a:prstGeom prst="chevron">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ts val="1200"/>
            </a:lnSpc>
            <a:spcBef>
              <a:spcPct val="0"/>
            </a:spcBef>
            <a:spcAft>
              <a:spcPts val="0"/>
            </a:spcAft>
          </a:pPr>
          <a:r>
            <a:rPr lang="en-US" sz="1000" b="1" i="0" kern="1200" dirty="0">
              <a:solidFill>
                <a:schemeClr val="bg1"/>
              </a:solidFill>
              <a:latin typeface="Montserrat SemiBold" pitchFamily="2" charset="77"/>
              <a:cs typeface="Arial" panose="020B0604020202020204" pitchFamily="34" charset="0"/>
            </a:rPr>
            <a:t>Affirmative obligation</a:t>
          </a:r>
          <a:br>
            <a:rPr lang="en-US" sz="1000" b="1" i="0" kern="1200" dirty="0">
              <a:solidFill>
                <a:schemeClr val="bg1"/>
              </a:solidFill>
              <a:latin typeface="Montserrat SemiBold" pitchFamily="2" charset="77"/>
              <a:cs typeface="Arial" panose="020B0604020202020204" pitchFamily="34" charset="0"/>
            </a:rPr>
          </a:br>
          <a:r>
            <a:rPr lang="en-US" sz="1000" b="1" i="0" kern="1200" dirty="0">
              <a:solidFill>
                <a:schemeClr val="bg1"/>
              </a:solidFill>
              <a:latin typeface="Montserrat SemiBold" pitchFamily="2" charset="77"/>
              <a:cs typeface="Arial" panose="020B0604020202020204" pitchFamily="34" charset="0"/>
            </a:rPr>
            <a:t>to disclose</a:t>
          </a:r>
        </a:p>
      </dsp:txBody>
      <dsp:txXfrm>
        <a:off x="581769" y="335431"/>
        <a:ext cx="1298880" cy="1157936"/>
      </dsp:txXfrm>
    </dsp:sp>
    <dsp:sp modelId="{142DFCDD-CFFE-AD46-B5BF-76AF95BCF9D6}">
      <dsp:nvSpPr>
        <dsp:cNvPr id="0" name=""/>
        <dsp:cNvSpPr/>
      </dsp:nvSpPr>
      <dsp:spPr>
        <a:xfrm>
          <a:off x="2238036" y="335431"/>
          <a:ext cx="2447510" cy="1157936"/>
        </a:xfrm>
        <a:prstGeom prst="chevron">
          <a:avLst/>
        </a:prstGeom>
        <a:solidFill>
          <a:schemeClr val="accent3">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ts val="1200"/>
            </a:lnSpc>
            <a:spcBef>
              <a:spcPct val="0"/>
            </a:spcBef>
            <a:spcAft>
              <a:spcPts val="0"/>
            </a:spcAft>
          </a:pPr>
          <a:r>
            <a:rPr lang="en-US" sz="1000" b="1" i="0" kern="1200" dirty="0">
              <a:solidFill>
                <a:schemeClr val="bg1"/>
              </a:solidFill>
              <a:latin typeface="Montserrat SemiBold" pitchFamily="2" charset="77"/>
              <a:cs typeface="Arial" panose="020B0604020202020204" pitchFamily="34" charset="0"/>
            </a:rPr>
            <a:t>Disclose as soon as practicable</a:t>
          </a:r>
        </a:p>
      </dsp:txBody>
      <dsp:txXfrm>
        <a:off x="2817004" y="335431"/>
        <a:ext cx="1289574" cy="1157936"/>
      </dsp:txXfrm>
    </dsp:sp>
    <dsp:sp modelId="{7A837E3D-0E33-6041-9126-F168861B2D46}">
      <dsp:nvSpPr>
        <dsp:cNvPr id="0" name=""/>
        <dsp:cNvSpPr/>
      </dsp:nvSpPr>
      <dsp:spPr>
        <a:xfrm>
          <a:off x="4463964" y="335431"/>
          <a:ext cx="2426039" cy="1157936"/>
        </a:xfrm>
        <a:prstGeom prst="chevron">
          <a:avLst/>
        </a:prstGeom>
        <a:solidFill>
          <a:schemeClr val="accent4">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ts val="1200"/>
            </a:lnSpc>
            <a:spcBef>
              <a:spcPct val="0"/>
            </a:spcBef>
            <a:spcAft>
              <a:spcPts val="0"/>
            </a:spcAft>
          </a:pPr>
          <a:r>
            <a:rPr lang="en-US" sz="1000" b="1" i="0" kern="1200" dirty="0">
              <a:solidFill>
                <a:schemeClr val="bg1"/>
              </a:solidFill>
              <a:latin typeface="Montserrat SemiBold" pitchFamily="2" charset="77"/>
              <a:cs typeface="Arial" panose="020B0604020202020204" pitchFamily="34" charset="0"/>
            </a:rPr>
            <a:t>Buyer agent</a:t>
          </a:r>
          <a:br>
            <a:rPr lang="en-US" sz="1000" b="1" i="0" kern="1200" dirty="0">
              <a:solidFill>
                <a:schemeClr val="bg1"/>
              </a:solidFill>
              <a:latin typeface="Montserrat SemiBold" pitchFamily="2" charset="77"/>
              <a:cs typeface="Arial" panose="020B0604020202020204" pitchFamily="34" charset="0"/>
            </a:rPr>
          </a:br>
          <a:r>
            <a:rPr lang="en-US" sz="1000" b="1" i="0" kern="1200" dirty="0">
              <a:solidFill>
                <a:schemeClr val="bg1"/>
              </a:solidFill>
              <a:latin typeface="Montserrat SemiBold" pitchFamily="2" charset="77"/>
              <a:cs typeface="Arial" panose="020B0604020202020204" pitchFamily="34" charset="0"/>
            </a:rPr>
            <a:t>must ask</a:t>
          </a:r>
          <a:br>
            <a:rPr lang="en-US" sz="1000" b="1" i="0" kern="1200" dirty="0">
              <a:solidFill>
                <a:schemeClr val="bg1"/>
              </a:solidFill>
              <a:latin typeface="Montserrat SemiBold" pitchFamily="2" charset="77"/>
              <a:cs typeface="Arial" panose="020B0604020202020204" pitchFamily="34" charset="0"/>
            </a:rPr>
          </a:br>
          <a:r>
            <a:rPr lang="en-US" sz="1000" b="1" i="0" kern="1200" dirty="0">
              <a:solidFill>
                <a:schemeClr val="bg1"/>
              </a:solidFill>
              <a:latin typeface="Montserrat SemiBold" pitchFamily="2" charset="77"/>
              <a:cs typeface="Arial" panose="020B0604020202020204" pitchFamily="34" charset="0"/>
            </a:rPr>
            <a:t>whether variable is an issue</a:t>
          </a:r>
        </a:p>
      </dsp:txBody>
      <dsp:txXfrm>
        <a:off x="5042932" y="335431"/>
        <a:ext cx="1268103" cy="1157936"/>
      </dsp:txXfrm>
    </dsp:sp>
    <dsp:sp modelId="{D34F0C65-4E86-724B-94CE-7FC86013D3DE}">
      <dsp:nvSpPr>
        <dsp:cNvPr id="0" name=""/>
        <dsp:cNvSpPr/>
      </dsp:nvSpPr>
      <dsp:spPr>
        <a:xfrm>
          <a:off x="6668420" y="335431"/>
          <a:ext cx="2419967" cy="1157936"/>
        </a:xfrm>
        <a:prstGeom prst="chevron">
          <a:avLst/>
        </a:prstGeom>
        <a:solidFill>
          <a:schemeClr val="accent5">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ts val="1200"/>
            </a:lnSpc>
            <a:spcBef>
              <a:spcPct val="0"/>
            </a:spcBef>
            <a:spcAft>
              <a:spcPts val="0"/>
            </a:spcAft>
          </a:pPr>
          <a:r>
            <a:rPr lang="en-US" sz="1000" b="1" i="0" kern="1200" dirty="0">
              <a:solidFill>
                <a:schemeClr val="bg1"/>
              </a:solidFill>
              <a:latin typeface="Montserrat SemiBold" pitchFamily="2" charset="77"/>
              <a:cs typeface="Arial" panose="020B0604020202020204" pitchFamily="34" charset="0"/>
            </a:rPr>
            <a:t>Listing broker must disclose whether there</a:t>
          </a:r>
          <a:br>
            <a:rPr lang="en-US" sz="1000" b="1" i="0" kern="1200" dirty="0">
              <a:solidFill>
                <a:schemeClr val="bg1"/>
              </a:solidFill>
              <a:latin typeface="Montserrat SemiBold" pitchFamily="2" charset="77"/>
              <a:cs typeface="Arial" panose="020B0604020202020204" pitchFamily="34" charset="0"/>
            </a:rPr>
          </a:br>
          <a:r>
            <a:rPr lang="en-US" sz="1000" b="1" i="0" kern="1200" dirty="0">
              <a:solidFill>
                <a:schemeClr val="bg1"/>
              </a:solidFill>
              <a:latin typeface="Montserrat SemiBold" pitchFamily="2" charset="77"/>
              <a:cs typeface="Arial" panose="020B0604020202020204" pitchFamily="34" charset="0"/>
            </a:rPr>
            <a:t>is a differential</a:t>
          </a:r>
          <a:br>
            <a:rPr lang="en-US" sz="1000" b="1" i="0" kern="1200" dirty="0">
              <a:solidFill>
                <a:schemeClr val="bg1"/>
              </a:solidFill>
              <a:latin typeface="Montserrat SemiBold" pitchFamily="2" charset="77"/>
              <a:cs typeface="Arial" panose="020B0604020202020204" pitchFamily="34" charset="0"/>
            </a:rPr>
          </a:br>
          <a:r>
            <a:rPr lang="en-US" sz="1000" b="1" i="0" kern="1200" dirty="0">
              <a:solidFill>
                <a:schemeClr val="bg1"/>
              </a:solidFill>
              <a:latin typeface="Montserrat SemiBold" pitchFamily="2" charset="77"/>
              <a:cs typeface="Arial" panose="020B0604020202020204" pitchFamily="34" charset="0"/>
            </a:rPr>
            <a:t>if asked about</a:t>
          </a:r>
          <a:br>
            <a:rPr lang="en-US" sz="1000" b="1" i="0" kern="1200" dirty="0">
              <a:solidFill>
                <a:schemeClr val="bg1"/>
              </a:solidFill>
              <a:latin typeface="Montserrat SemiBold" pitchFamily="2" charset="77"/>
              <a:cs typeface="Arial" panose="020B0604020202020204" pitchFamily="34" charset="0"/>
            </a:rPr>
          </a:br>
          <a:r>
            <a:rPr lang="en-US" sz="1000" b="1" i="0" kern="1200" dirty="0">
              <a:solidFill>
                <a:schemeClr val="bg1"/>
              </a:solidFill>
              <a:latin typeface="Montserrat SemiBold" pitchFamily="2" charset="77"/>
              <a:cs typeface="Arial" panose="020B0604020202020204" pitchFamily="34" charset="0"/>
            </a:rPr>
            <a:t>it by coop broker</a:t>
          </a:r>
        </a:p>
      </dsp:txBody>
      <dsp:txXfrm>
        <a:off x="7247388" y="335431"/>
        <a:ext cx="1262031" cy="1157936"/>
      </dsp:txXfrm>
    </dsp:sp>
    <dsp:sp modelId="{50120552-88A7-A949-9CCB-18DD0AE9F3EE}">
      <dsp:nvSpPr>
        <dsp:cNvPr id="0" name=""/>
        <dsp:cNvSpPr/>
      </dsp:nvSpPr>
      <dsp:spPr>
        <a:xfrm>
          <a:off x="8866805" y="335431"/>
          <a:ext cx="2404944" cy="1157936"/>
        </a:xfrm>
        <a:prstGeom prst="chevron">
          <a:avLst/>
        </a:prstGeom>
        <a:solidFill>
          <a:schemeClr val="bg1">
            <a:lumMod val="5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ts val="1200"/>
            </a:lnSpc>
            <a:spcBef>
              <a:spcPct val="0"/>
            </a:spcBef>
            <a:spcAft>
              <a:spcPts val="0"/>
            </a:spcAft>
          </a:pPr>
          <a:r>
            <a:rPr lang="en-US" sz="1000" b="1" i="0" kern="1200" dirty="0">
              <a:solidFill>
                <a:schemeClr val="bg1"/>
              </a:solidFill>
              <a:latin typeface="Montserrat SemiBold" pitchFamily="2" charset="77"/>
              <a:cs typeface="Arial" panose="020B0604020202020204" pitchFamily="34" charset="0"/>
            </a:rPr>
            <a:t>Buyer broker must disclose such information to their client before they make an offer to purchase or lease</a:t>
          </a:r>
        </a:p>
      </dsp:txBody>
      <dsp:txXfrm>
        <a:off x="9445773" y="335431"/>
        <a:ext cx="1247008" cy="115793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025D7-A14D-8B4D-842B-A2AF398C6D47}">
      <dsp:nvSpPr>
        <dsp:cNvPr id="0" name=""/>
        <dsp:cNvSpPr/>
      </dsp:nvSpPr>
      <dsp:spPr>
        <a:xfrm>
          <a:off x="3467" y="209097"/>
          <a:ext cx="2992907" cy="1410604"/>
        </a:xfrm>
        <a:prstGeom prst="chevron">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0" bIns="0" numCol="1" spcCol="1270" anchor="ctr" anchorCtr="0">
          <a:noAutofit/>
        </a:bodyPr>
        <a:lstStyle/>
        <a:p>
          <a:pPr lvl="0" algn="ctr" defTabSz="622300">
            <a:lnSpc>
              <a:spcPts val="1400"/>
            </a:lnSpc>
            <a:spcBef>
              <a:spcPct val="0"/>
            </a:spcBef>
            <a:spcAft>
              <a:spcPts val="0"/>
            </a:spcAft>
          </a:pPr>
          <a:r>
            <a:rPr lang="en-US" sz="1400" b="1" kern="1200" dirty="0">
              <a:latin typeface="Montserrat SemiBold" pitchFamily="2" charset="77"/>
              <a:cs typeface="Arial" panose="020B0604020202020204" pitchFamily="34" charset="0"/>
            </a:rPr>
            <a:t>Preparation reduces stress and avoids problems</a:t>
          </a:r>
          <a:endParaRPr lang="en-US" sz="1400" b="0" i="0" kern="1200" dirty="0">
            <a:solidFill>
              <a:schemeClr val="bg1"/>
            </a:solidFill>
            <a:latin typeface="Montserrat" pitchFamily="2" charset="77"/>
            <a:cs typeface="Arial" panose="020B0604020202020204" pitchFamily="34" charset="0"/>
          </a:endParaRPr>
        </a:p>
      </dsp:txBody>
      <dsp:txXfrm>
        <a:off x="708769" y="209097"/>
        <a:ext cx="1582303" cy="1410604"/>
      </dsp:txXfrm>
    </dsp:sp>
    <dsp:sp modelId="{142DFCDD-CFFE-AD46-B5BF-76AF95BCF9D6}">
      <dsp:nvSpPr>
        <dsp:cNvPr id="0" name=""/>
        <dsp:cNvSpPr/>
      </dsp:nvSpPr>
      <dsp:spPr>
        <a:xfrm>
          <a:off x="2726441" y="209097"/>
          <a:ext cx="2981569" cy="1410604"/>
        </a:xfrm>
        <a:prstGeom prst="chevron">
          <a:avLst/>
        </a:prstGeom>
        <a:solidFill>
          <a:schemeClr val="accent3">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0" bIns="0" numCol="1" spcCol="1270" anchor="ctr" anchorCtr="0">
          <a:noAutofit/>
        </a:bodyPr>
        <a:lstStyle/>
        <a:p>
          <a:pPr lvl="0" algn="ctr" defTabSz="622300">
            <a:lnSpc>
              <a:spcPts val="1400"/>
            </a:lnSpc>
            <a:spcBef>
              <a:spcPct val="0"/>
            </a:spcBef>
            <a:spcAft>
              <a:spcPts val="0"/>
            </a:spcAft>
          </a:pPr>
          <a:r>
            <a:rPr lang="en-US" sz="1400" b="1" kern="1200" dirty="0">
              <a:latin typeface="Montserrat SemiBold" pitchFamily="2" charset="77"/>
              <a:cs typeface="Arial" panose="020B0604020202020204" pitchFamily="34" charset="0"/>
            </a:rPr>
            <a:t>Take more time with first-time buyers</a:t>
          </a:r>
          <a:endParaRPr lang="en-US" sz="1400" b="0" i="0" kern="1200" dirty="0">
            <a:solidFill>
              <a:schemeClr val="bg1"/>
            </a:solidFill>
            <a:latin typeface="Montserrat" pitchFamily="2" charset="77"/>
            <a:cs typeface="Arial" panose="020B0604020202020204" pitchFamily="34" charset="0"/>
          </a:endParaRPr>
        </a:p>
      </dsp:txBody>
      <dsp:txXfrm>
        <a:off x="3431743" y="209097"/>
        <a:ext cx="1570965" cy="1410604"/>
      </dsp:txXfrm>
    </dsp:sp>
    <dsp:sp modelId="{7A837E3D-0E33-6041-9126-F168861B2D46}">
      <dsp:nvSpPr>
        <dsp:cNvPr id="0" name=""/>
        <dsp:cNvSpPr/>
      </dsp:nvSpPr>
      <dsp:spPr>
        <a:xfrm>
          <a:off x="5398585" y="209097"/>
          <a:ext cx="2955413" cy="1410604"/>
        </a:xfrm>
        <a:prstGeom prst="chevron">
          <a:avLst/>
        </a:prstGeom>
        <a:solidFill>
          <a:schemeClr val="accent4">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0" bIns="0" numCol="1" spcCol="1270" anchor="ctr" anchorCtr="0">
          <a:noAutofit/>
        </a:bodyPr>
        <a:lstStyle/>
        <a:p>
          <a:pPr lvl="0" algn="ctr" defTabSz="622300">
            <a:lnSpc>
              <a:spcPts val="1400"/>
            </a:lnSpc>
            <a:spcBef>
              <a:spcPct val="0"/>
            </a:spcBef>
            <a:spcAft>
              <a:spcPts val="0"/>
            </a:spcAft>
          </a:pPr>
          <a:r>
            <a:rPr lang="en-US" sz="1400" b="1" kern="1200" dirty="0">
              <a:latin typeface="Montserrat SemiBold" pitchFamily="2" charset="77"/>
              <a:cs typeface="Arial" panose="020B0604020202020204" pitchFamily="34" charset="0"/>
            </a:rPr>
            <a:t>Advise client on who will attend, what to expect, etc.</a:t>
          </a:r>
          <a:endParaRPr lang="en-US" sz="1400" b="0" i="0" kern="1200" dirty="0">
            <a:solidFill>
              <a:schemeClr val="bg1"/>
            </a:solidFill>
            <a:latin typeface="Montserrat" pitchFamily="2" charset="77"/>
            <a:cs typeface="Arial" panose="020B0604020202020204" pitchFamily="34" charset="0"/>
          </a:endParaRPr>
        </a:p>
      </dsp:txBody>
      <dsp:txXfrm>
        <a:off x="6103887" y="209097"/>
        <a:ext cx="1544809" cy="1410604"/>
      </dsp:txXfrm>
    </dsp:sp>
    <dsp:sp modelId="{D34F0C65-4E86-724B-94CE-7FC86013D3DE}">
      <dsp:nvSpPr>
        <dsp:cNvPr id="0" name=""/>
        <dsp:cNvSpPr/>
      </dsp:nvSpPr>
      <dsp:spPr>
        <a:xfrm>
          <a:off x="8127026" y="209097"/>
          <a:ext cx="3178135" cy="1410604"/>
        </a:xfrm>
        <a:prstGeom prst="chevron">
          <a:avLst/>
        </a:prstGeom>
        <a:solidFill>
          <a:schemeClr val="accent5">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0" bIns="0" numCol="1" spcCol="1270" anchor="ctr" anchorCtr="0">
          <a:noAutofit/>
        </a:bodyPr>
        <a:lstStyle/>
        <a:p>
          <a:pPr lvl="0" algn="ctr" defTabSz="622300">
            <a:lnSpc>
              <a:spcPts val="1400"/>
            </a:lnSpc>
            <a:spcBef>
              <a:spcPct val="0"/>
            </a:spcBef>
            <a:spcAft>
              <a:spcPts val="0"/>
            </a:spcAft>
          </a:pPr>
          <a:r>
            <a:rPr lang="en-US" sz="1400" b="1" kern="1200" dirty="0">
              <a:latin typeface="Montserrat SemiBold" pitchFamily="2" charset="77"/>
              <a:cs typeface="Arial" panose="020B0604020202020204" pitchFamily="34" charset="0"/>
            </a:rPr>
            <a:t>Closing processes vary – out of state buyers may be used to a different process </a:t>
          </a:r>
          <a:endParaRPr lang="en-US" sz="1400" b="0" i="0" kern="1200" dirty="0">
            <a:solidFill>
              <a:schemeClr val="bg1"/>
            </a:solidFill>
            <a:latin typeface="Montserrat" pitchFamily="2" charset="77"/>
            <a:cs typeface="Arial" panose="020B0604020202020204" pitchFamily="34" charset="0"/>
          </a:endParaRPr>
        </a:p>
      </dsp:txBody>
      <dsp:txXfrm>
        <a:off x="8832328" y="209097"/>
        <a:ext cx="1767531" cy="1410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025D7-A14D-8B4D-842B-A2AF398C6D47}">
      <dsp:nvSpPr>
        <dsp:cNvPr id="0" name=""/>
        <dsp:cNvSpPr/>
      </dsp:nvSpPr>
      <dsp:spPr>
        <a:xfrm>
          <a:off x="5754" y="427559"/>
          <a:ext cx="2372369" cy="1033033"/>
        </a:xfrm>
        <a:prstGeom prst="chevron">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ts val="1100"/>
            </a:lnSpc>
            <a:spcBef>
              <a:spcPct val="0"/>
            </a:spcBef>
            <a:spcAft>
              <a:spcPts val="0"/>
            </a:spcAft>
          </a:pPr>
          <a:r>
            <a:rPr lang="en-US" sz="1100" b="1" i="0" kern="1200" baseline="0" dirty="0">
              <a:solidFill>
                <a:schemeClr val="bg1"/>
              </a:solidFill>
              <a:latin typeface="Montserrat SemiBold" pitchFamily="2" charset="77"/>
              <a:cs typeface="Arial" panose="020B0604020202020204" pitchFamily="34" charset="0"/>
            </a:rPr>
            <a:t>Pay attention</a:t>
          </a:r>
          <a:br>
            <a:rPr lang="en-US" sz="1100" b="1" i="0" kern="1200" baseline="0" dirty="0">
              <a:solidFill>
                <a:schemeClr val="bg1"/>
              </a:solidFill>
              <a:latin typeface="Montserrat SemiBold" pitchFamily="2" charset="77"/>
              <a:cs typeface="Arial" panose="020B0604020202020204" pitchFamily="34" charset="0"/>
            </a:rPr>
          </a:br>
          <a:r>
            <a:rPr lang="en-US" sz="1100" b="1" i="0" kern="1200" baseline="0" dirty="0">
              <a:solidFill>
                <a:schemeClr val="bg1"/>
              </a:solidFill>
              <a:latin typeface="Montserrat SemiBold" pitchFamily="2" charset="77"/>
              <a:cs typeface="Arial" panose="020B0604020202020204" pitchFamily="34" charset="0"/>
            </a:rPr>
            <a:t>to floor plans</a:t>
          </a:r>
          <a:br>
            <a:rPr lang="en-US" sz="1100" b="1" i="0" kern="1200" baseline="0" dirty="0">
              <a:solidFill>
                <a:schemeClr val="bg1"/>
              </a:solidFill>
              <a:latin typeface="Montserrat SemiBold" pitchFamily="2" charset="77"/>
              <a:cs typeface="Arial" panose="020B0604020202020204" pitchFamily="34" charset="0"/>
            </a:rPr>
          </a:br>
          <a:r>
            <a:rPr lang="en-US" sz="1100" b="1" i="0" kern="1200" baseline="0" dirty="0">
              <a:solidFill>
                <a:schemeClr val="bg1"/>
              </a:solidFill>
              <a:latin typeface="Montserrat SemiBold" pitchFamily="2" charset="77"/>
              <a:cs typeface="Arial" panose="020B0604020202020204" pitchFamily="34" charset="0"/>
            </a:rPr>
            <a:t>not decorating. </a:t>
          </a:r>
          <a:endParaRPr lang="en-US" sz="1100" b="1" i="0" kern="1200" dirty="0">
            <a:solidFill>
              <a:schemeClr val="bg1"/>
            </a:solidFill>
            <a:latin typeface="Montserrat SemiBold" pitchFamily="2" charset="77"/>
            <a:cs typeface="Arial" panose="020B0604020202020204" pitchFamily="34" charset="0"/>
          </a:endParaRPr>
        </a:p>
      </dsp:txBody>
      <dsp:txXfrm>
        <a:off x="522271" y="427559"/>
        <a:ext cx="1339336" cy="1033033"/>
      </dsp:txXfrm>
    </dsp:sp>
    <dsp:sp modelId="{142DFCDD-CFFE-AD46-B5BF-76AF95BCF9D6}">
      <dsp:nvSpPr>
        <dsp:cNvPr id="0" name=""/>
        <dsp:cNvSpPr/>
      </dsp:nvSpPr>
      <dsp:spPr>
        <a:xfrm>
          <a:off x="2116949" y="397883"/>
          <a:ext cx="2571078" cy="1033033"/>
        </a:xfrm>
        <a:prstGeom prst="chevron">
          <a:avLst/>
        </a:prstGeom>
        <a:solidFill>
          <a:schemeClr val="accent3">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ts val="1100"/>
            </a:lnSpc>
            <a:spcBef>
              <a:spcPct val="0"/>
            </a:spcBef>
            <a:spcAft>
              <a:spcPts val="0"/>
            </a:spcAft>
          </a:pPr>
          <a:r>
            <a:rPr lang="en-US" sz="1100" b="1" i="0" kern="1200" baseline="0" dirty="0">
              <a:solidFill>
                <a:schemeClr val="bg1"/>
              </a:solidFill>
              <a:latin typeface="Montserrat SemiBold" pitchFamily="2" charset="77"/>
              <a:cs typeface="Arial" panose="020B0604020202020204" pitchFamily="34" charset="0"/>
            </a:rPr>
            <a:t>Imagine the property vacant. Everything will</a:t>
          </a:r>
          <a:br>
            <a:rPr lang="en-US" sz="1100" b="1" i="0" kern="1200" baseline="0" dirty="0">
              <a:solidFill>
                <a:schemeClr val="bg1"/>
              </a:solidFill>
              <a:latin typeface="Montserrat SemiBold" pitchFamily="2" charset="77"/>
              <a:cs typeface="Arial" panose="020B0604020202020204" pitchFamily="34" charset="0"/>
            </a:rPr>
          </a:br>
          <a:r>
            <a:rPr lang="en-US" sz="1100" b="1" i="0" kern="1200" baseline="0" dirty="0">
              <a:solidFill>
                <a:schemeClr val="bg1"/>
              </a:solidFill>
              <a:latin typeface="Montserrat SemiBold" pitchFamily="2" charset="77"/>
              <a:cs typeface="Arial" panose="020B0604020202020204" pitchFamily="34" charset="0"/>
            </a:rPr>
            <a:t>be gone when</a:t>
          </a:r>
          <a:br>
            <a:rPr lang="en-US" sz="1100" b="1" i="0" kern="1200" baseline="0" dirty="0">
              <a:solidFill>
                <a:schemeClr val="bg1"/>
              </a:solidFill>
              <a:latin typeface="Montserrat SemiBold" pitchFamily="2" charset="77"/>
              <a:cs typeface="Arial" panose="020B0604020202020204" pitchFamily="34" charset="0"/>
            </a:rPr>
          </a:br>
          <a:r>
            <a:rPr lang="en-US" sz="1100" b="1" i="0" kern="1200" baseline="0" dirty="0">
              <a:solidFill>
                <a:schemeClr val="bg1"/>
              </a:solidFill>
              <a:latin typeface="Montserrat SemiBold" pitchFamily="2" charset="77"/>
              <a:cs typeface="Arial" panose="020B0604020202020204" pitchFamily="34" charset="0"/>
            </a:rPr>
            <a:t>you move in. </a:t>
          </a:r>
          <a:endParaRPr lang="en-US" sz="1100" b="1" i="0" kern="1200" dirty="0">
            <a:solidFill>
              <a:schemeClr val="bg1"/>
            </a:solidFill>
            <a:latin typeface="Montserrat SemiBold" pitchFamily="2" charset="77"/>
            <a:cs typeface="Arial" panose="020B0604020202020204" pitchFamily="34" charset="0"/>
          </a:endParaRPr>
        </a:p>
      </dsp:txBody>
      <dsp:txXfrm>
        <a:off x="2633466" y="397883"/>
        <a:ext cx="1538045" cy="1033033"/>
      </dsp:txXfrm>
    </dsp:sp>
    <dsp:sp modelId="{7A837E3D-0E33-6041-9126-F168861B2D46}">
      <dsp:nvSpPr>
        <dsp:cNvPr id="0" name=""/>
        <dsp:cNvSpPr/>
      </dsp:nvSpPr>
      <dsp:spPr>
        <a:xfrm>
          <a:off x="4433901" y="397883"/>
          <a:ext cx="2538322" cy="1033033"/>
        </a:xfrm>
        <a:prstGeom prst="chevron">
          <a:avLst/>
        </a:prstGeom>
        <a:solidFill>
          <a:schemeClr val="accent4">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66725">
            <a:lnSpc>
              <a:spcPts val="1100"/>
            </a:lnSpc>
            <a:spcBef>
              <a:spcPct val="0"/>
            </a:spcBef>
            <a:spcAft>
              <a:spcPts val="0"/>
            </a:spcAft>
          </a:pPr>
          <a:r>
            <a:rPr lang="en-US" sz="1050" b="1" i="0" kern="1200" baseline="0" dirty="0">
              <a:solidFill>
                <a:schemeClr val="bg1"/>
              </a:solidFill>
              <a:latin typeface="Montserrat SemiBold" pitchFamily="2" charset="77"/>
              <a:cs typeface="Arial" panose="020B0604020202020204" pitchFamily="34" charset="0"/>
            </a:rPr>
            <a:t>Vacant homes appear larger than they are. It may</a:t>
          </a:r>
          <a:br>
            <a:rPr lang="en-US" sz="1050" b="1" i="0" kern="1200" baseline="0" dirty="0">
              <a:solidFill>
                <a:schemeClr val="bg1"/>
              </a:solidFill>
              <a:latin typeface="Montserrat SemiBold" pitchFamily="2" charset="77"/>
              <a:cs typeface="Arial" panose="020B0604020202020204" pitchFamily="34" charset="0"/>
            </a:rPr>
          </a:br>
          <a:r>
            <a:rPr lang="en-US" sz="1050" b="1" i="0" kern="1200" baseline="0" dirty="0">
              <a:solidFill>
                <a:schemeClr val="bg1"/>
              </a:solidFill>
              <a:latin typeface="Montserrat SemiBold" pitchFamily="2" charset="77"/>
              <a:cs typeface="Arial" panose="020B0604020202020204" pitchFamily="34" charset="0"/>
            </a:rPr>
            <a:t>be a good idea</a:t>
          </a:r>
          <a:br>
            <a:rPr lang="en-US" sz="1050" b="1" i="0" kern="1200" baseline="0" dirty="0">
              <a:solidFill>
                <a:schemeClr val="bg1"/>
              </a:solidFill>
              <a:latin typeface="Montserrat SemiBold" pitchFamily="2" charset="77"/>
              <a:cs typeface="Arial" panose="020B0604020202020204" pitchFamily="34" charset="0"/>
            </a:rPr>
          </a:br>
          <a:r>
            <a:rPr lang="en-US" sz="1050" b="1" i="0" kern="1200" baseline="0" dirty="0">
              <a:solidFill>
                <a:schemeClr val="bg1"/>
              </a:solidFill>
              <a:latin typeface="Montserrat SemiBold" pitchFamily="2" charset="77"/>
              <a:cs typeface="Arial" panose="020B0604020202020204" pitchFamily="34" charset="0"/>
            </a:rPr>
            <a:t>to measure to be sure your furniture will fit. </a:t>
          </a:r>
          <a:endParaRPr lang="en-US" sz="1050" b="1" i="0" kern="1200" dirty="0">
            <a:solidFill>
              <a:schemeClr val="bg1"/>
            </a:solidFill>
            <a:latin typeface="Montserrat SemiBold" pitchFamily="2" charset="77"/>
            <a:cs typeface="Arial" panose="020B0604020202020204" pitchFamily="34" charset="0"/>
          </a:endParaRPr>
        </a:p>
      </dsp:txBody>
      <dsp:txXfrm>
        <a:off x="4950418" y="397883"/>
        <a:ext cx="1505289" cy="1033033"/>
      </dsp:txXfrm>
    </dsp:sp>
    <dsp:sp modelId="{D34F0C65-4E86-724B-94CE-7FC86013D3DE}">
      <dsp:nvSpPr>
        <dsp:cNvPr id="0" name=""/>
        <dsp:cNvSpPr/>
      </dsp:nvSpPr>
      <dsp:spPr>
        <a:xfrm>
          <a:off x="6740120" y="397883"/>
          <a:ext cx="2450512" cy="1033033"/>
        </a:xfrm>
        <a:prstGeom prst="chevron">
          <a:avLst/>
        </a:prstGeom>
        <a:solidFill>
          <a:schemeClr val="accent5">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66725">
            <a:lnSpc>
              <a:spcPts val="1100"/>
            </a:lnSpc>
            <a:spcBef>
              <a:spcPct val="0"/>
            </a:spcBef>
            <a:spcAft>
              <a:spcPts val="0"/>
            </a:spcAft>
          </a:pPr>
          <a:r>
            <a:rPr lang="en-US" sz="1050" b="1" i="0" kern="1200" baseline="0" dirty="0">
              <a:solidFill>
                <a:schemeClr val="bg1"/>
              </a:solidFill>
              <a:latin typeface="Montserrat SemiBold" pitchFamily="2" charset="77"/>
              <a:cs typeface="Arial" panose="020B0604020202020204" pitchFamily="34" charset="0"/>
            </a:rPr>
            <a:t>Pay close attention to the kitchen and baths – can be pricy to change</a:t>
          </a:r>
          <a:r>
            <a:rPr lang="en-US" sz="900" b="1" i="0" kern="1200" baseline="0" dirty="0">
              <a:solidFill>
                <a:schemeClr val="bg1"/>
              </a:solidFill>
              <a:latin typeface="Montserrat SemiBold" pitchFamily="2" charset="77"/>
              <a:cs typeface="Arial" panose="020B0604020202020204" pitchFamily="34" charset="0"/>
            </a:rPr>
            <a:t>. </a:t>
          </a:r>
          <a:endParaRPr lang="en-US" sz="900" b="1" i="0" kern="1200" dirty="0">
            <a:solidFill>
              <a:schemeClr val="bg1"/>
            </a:solidFill>
            <a:latin typeface="Montserrat SemiBold" pitchFamily="2" charset="77"/>
            <a:cs typeface="Arial" panose="020B0604020202020204" pitchFamily="34" charset="0"/>
          </a:endParaRPr>
        </a:p>
      </dsp:txBody>
      <dsp:txXfrm>
        <a:off x="7256637" y="397883"/>
        <a:ext cx="1417479" cy="1033033"/>
      </dsp:txXfrm>
    </dsp:sp>
    <dsp:sp modelId="{50120552-88A7-A949-9CCB-18DD0AE9F3EE}">
      <dsp:nvSpPr>
        <dsp:cNvPr id="0" name=""/>
        <dsp:cNvSpPr/>
      </dsp:nvSpPr>
      <dsp:spPr>
        <a:xfrm>
          <a:off x="8979171" y="397883"/>
          <a:ext cx="2581733" cy="1033033"/>
        </a:xfrm>
        <a:prstGeom prst="chevron">
          <a:avLst/>
        </a:prstGeom>
        <a:solidFill>
          <a:schemeClr val="bg1">
            <a:lumMod val="5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66725">
            <a:lnSpc>
              <a:spcPts val="1100"/>
            </a:lnSpc>
            <a:spcBef>
              <a:spcPct val="0"/>
            </a:spcBef>
            <a:spcAft>
              <a:spcPts val="0"/>
            </a:spcAft>
          </a:pPr>
          <a:r>
            <a:rPr lang="en-US" sz="1050" b="1" i="0" kern="1200" baseline="0" dirty="0">
              <a:solidFill>
                <a:schemeClr val="bg1"/>
              </a:solidFill>
              <a:latin typeface="Montserrat SemiBold" pitchFamily="2" charset="77"/>
              <a:cs typeface="Arial" panose="020B0604020202020204" pitchFamily="34" charset="0"/>
            </a:rPr>
            <a:t>Be an educated buyer. Learn as much as you can about the market before you buy</a:t>
          </a:r>
          <a:r>
            <a:rPr lang="en-US" sz="900" b="1" i="0" kern="1200" baseline="0" dirty="0">
              <a:solidFill>
                <a:schemeClr val="bg1"/>
              </a:solidFill>
              <a:latin typeface="Montserrat SemiBold" pitchFamily="2" charset="77"/>
              <a:cs typeface="Arial" panose="020B0604020202020204" pitchFamily="34" charset="0"/>
            </a:rPr>
            <a:t>. </a:t>
          </a:r>
          <a:endParaRPr lang="en-US" sz="900" b="1" i="0" kern="1200" dirty="0">
            <a:solidFill>
              <a:schemeClr val="bg1"/>
            </a:solidFill>
            <a:latin typeface="Montserrat SemiBold" pitchFamily="2" charset="77"/>
            <a:cs typeface="Arial" panose="020B0604020202020204" pitchFamily="34" charset="0"/>
          </a:endParaRPr>
        </a:p>
      </dsp:txBody>
      <dsp:txXfrm>
        <a:off x="9495688" y="397883"/>
        <a:ext cx="1548700" cy="10330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025D7-A14D-8B4D-842B-A2AF398C6D47}">
      <dsp:nvSpPr>
        <dsp:cNvPr id="0" name=""/>
        <dsp:cNvSpPr/>
      </dsp:nvSpPr>
      <dsp:spPr>
        <a:xfrm>
          <a:off x="479" y="359810"/>
          <a:ext cx="3432244" cy="1109179"/>
        </a:xfrm>
        <a:prstGeom prst="chevron">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ts val="1100"/>
            </a:lnSpc>
            <a:spcBef>
              <a:spcPct val="0"/>
            </a:spcBef>
            <a:spcAft>
              <a:spcPts val="0"/>
            </a:spcAft>
          </a:pPr>
          <a:r>
            <a:rPr lang="en-US" sz="1100" b="1" i="0" kern="1200" baseline="0" dirty="0">
              <a:solidFill>
                <a:schemeClr val="bg1"/>
              </a:solidFill>
              <a:latin typeface="Montserrat SemiBold" pitchFamily="2" charset="77"/>
              <a:cs typeface="Arial" panose="020B0604020202020204" pitchFamily="34" charset="0"/>
            </a:rPr>
            <a:t>Buy the best you can afford in the best neighborhood you can afford. You are almost always better off with the least expensive home in the area rather than the</a:t>
          </a:r>
          <a:br>
            <a:rPr lang="en-US" sz="1100" b="1" i="0" kern="1200" baseline="0" dirty="0">
              <a:solidFill>
                <a:schemeClr val="bg1"/>
              </a:solidFill>
              <a:latin typeface="Montserrat SemiBold" pitchFamily="2" charset="77"/>
              <a:cs typeface="Arial" panose="020B0604020202020204" pitchFamily="34" charset="0"/>
            </a:rPr>
          </a:br>
          <a:r>
            <a:rPr lang="en-US" sz="1100" b="1" i="0" kern="1200" baseline="0" dirty="0">
              <a:solidFill>
                <a:schemeClr val="bg1"/>
              </a:solidFill>
              <a:latin typeface="Montserrat SemiBold" pitchFamily="2" charset="77"/>
              <a:cs typeface="Arial" panose="020B0604020202020204" pitchFamily="34" charset="0"/>
            </a:rPr>
            <a:t>most expensive. </a:t>
          </a:r>
          <a:endParaRPr lang="en-US" sz="1100" b="1" i="0" kern="1200" dirty="0">
            <a:solidFill>
              <a:schemeClr val="bg1"/>
            </a:solidFill>
            <a:latin typeface="Montserrat SemiBold" pitchFamily="2" charset="77"/>
            <a:cs typeface="Arial" panose="020B0604020202020204" pitchFamily="34" charset="0"/>
          </a:endParaRPr>
        </a:p>
      </dsp:txBody>
      <dsp:txXfrm>
        <a:off x="555069" y="359810"/>
        <a:ext cx="2323065" cy="1109179"/>
      </dsp:txXfrm>
    </dsp:sp>
    <dsp:sp modelId="{142DFCDD-CFFE-AD46-B5BF-76AF95BCF9D6}">
      <dsp:nvSpPr>
        <dsp:cNvPr id="0" name=""/>
        <dsp:cNvSpPr/>
      </dsp:nvSpPr>
      <dsp:spPr>
        <a:xfrm>
          <a:off x="3218532" y="350287"/>
          <a:ext cx="3068533" cy="1128224"/>
        </a:xfrm>
        <a:prstGeom prst="chevron">
          <a:avLst/>
        </a:prstGeom>
        <a:solidFill>
          <a:schemeClr val="accent3">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ts val="1100"/>
            </a:lnSpc>
            <a:spcBef>
              <a:spcPct val="0"/>
            </a:spcBef>
            <a:spcAft>
              <a:spcPts val="0"/>
            </a:spcAft>
          </a:pPr>
          <a:r>
            <a:rPr lang="en-US" sz="1100" b="1" i="0" kern="1200" baseline="0" dirty="0">
              <a:solidFill>
                <a:schemeClr val="bg1"/>
              </a:solidFill>
              <a:latin typeface="Montserrat SemiBold" pitchFamily="2" charset="77"/>
              <a:cs typeface="Arial" panose="020B0604020202020204" pitchFamily="34" charset="0"/>
            </a:rPr>
            <a:t>Pay attention to the original listing date of the properties you look at; sellers tend to be more flexible the longer the home is on the market. </a:t>
          </a:r>
          <a:endParaRPr lang="en-US" sz="1100" b="1" i="0" kern="1200" dirty="0">
            <a:solidFill>
              <a:schemeClr val="bg1"/>
            </a:solidFill>
            <a:latin typeface="Montserrat SemiBold" pitchFamily="2" charset="77"/>
            <a:cs typeface="Arial" panose="020B0604020202020204" pitchFamily="34" charset="0"/>
          </a:endParaRPr>
        </a:p>
      </dsp:txBody>
      <dsp:txXfrm>
        <a:off x="3782644" y="350287"/>
        <a:ext cx="1940309" cy="1128224"/>
      </dsp:txXfrm>
    </dsp:sp>
    <dsp:sp modelId="{7A837E3D-0E33-6041-9126-F168861B2D46}">
      <dsp:nvSpPr>
        <dsp:cNvPr id="0" name=""/>
        <dsp:cNvSpPr/>
      </dsp:nvSpPr>
      <dsp:spPr>
        <a:xfrm>
          <a:off x="6078378" y="319035"/>
          <a:ext cx="3129254" cy="1190729"/>
        </a:xfrm>
        <a:prstGeom prst="chevron">
          <a:avLst/>
        </a:prstGeom>
        <a:solidFill>
          <a:schemeClr val="accent4">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ts val="1100"/>
            </a:lnSpc>
            <a:spcBef>
              <a:spcPct val="0"/>
            </a:spcBef>
            <a:spcAft>
              <a:spcPts val="0"/>
            </a:spcAft>
          </a:pPr>
          <a:r>
            <a:rPr lang="en-US" sz="1100" b="1" i="0" kern="1200" baseline="0" dirty="0">
              <a:solidFill>
                <a:schemeClr val="bg1"/>
              </a:solidFill>
              <a:latin typeface="Montserrat SemiBold" pitchFamily="2" charset="77"/>
              <a:cs typeface="Arial" panose="020B0604020202020204" pitchFamily="34" charset="0"/>
            </a:rPr>
            <a:t>Be honest and open with your real estate professional; they work for you and can best help you if they have a good understanding of</a:t>
          </a:r>
          <a:br>
            <a:rPr lang="en-US" sz="1100" b="1" i="0" kern="1200" baseline="0" dirty="0">
              <a:solidFill>
                <a:schemeClr val="bg1"/>
              </a:solidFill>
              <a:latin typeface="Montserrat SemiBold" pitchFamily="2" charset="77"/>
              <a:cs typeface="Arial" panose="020B0604020202020204" pitchFamily="34" charset="0"/>
            </a:rPr>
          </a:br>
          <a:r>
            <a:rPr lang="en-US" sz="1100" b="1" i="0" kern="1200" baseline="0" dirty="0">
              <a:solidFill>
                <a:schemeClr val="bg1"/>
              </a:solidFill>
              <a:latin typeface="Montserrat SemiBold" pitchFamily="2" charset="77"/>
              <a:cs typeface="Arial" panose="020B0604020202020204" pitchFamily="34" charset="0"/>
            </a:rPr>
            <a:t>your needs. </a:t>
          </a:r>
          <a:endParaRPr lang="en-US" sz="1100" b="1" i="0" kern="1200" dirty="0">
            <a:solidFill>
              <a:schemeClr val="bg1"/>
            </a:solidFill>
            <a:latin typeface="Montserrat SemiBold" pitchFamily="2" charset="77"/>
            <a:cs typeface="Arial" panose="020B0604020202020204" pitchFamily="34" charset="0"/>
          </a:endParaRPr>
        </a:p>
      </dsp:txBody>
      <dsp:txXfrm>
        <a:off x="6673743" y="319035"/>
        <a:ext cx="1938525" cy="1190729"/>
      </dsp:txXfrm>
    </dsp:sp>
    <dsp:sp modelId="{D34F0C65-4E86-724B-94CE-7FC86013D3DE}">
      <dsp:nvSpPr>
        <dsp:cNvPr id="0" name=""/>
        <dsp:cNvSpPr/>
      </dsp:nvSpPr>
      <dsp:spPr>
        <a:xfrm>
          <a:off x="8905574" y="302683"/>
          <a:ext cx="3050019" cy="1223433"/>
        </a:xfrm>
        <a:prstGeom prst="chevron">
          <a:avLst/>
        </a:prstGeom>
        <a:solidFill>
          <a:schemeClr val="accent5">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ts val="1100"/>
            </a:lnSpc>
            <a:spcBef>
              <a:spcPct val="0"/>
            </a:spcBef>
            <a:spcAft>
              <a:spcPts val="0"/>
            </a:spcAft>
          </a:pPr>
          <a:r>
            <a:rPr lang="en-US" sz="1100" b="1" i="0" kern="1200" baseline="0" dirty="0">
              <a:solidFill>
                <a:schemeClr val="bg1"/>
              </a:solidFill>
              <a:latin typeface="Montserrat SemiBold" pitchFamily="2" charset="77"/>
              <a:cs typeface="Arial" panose="020B0604020202020204" pitchFamily="34" charset="0"/>
            </a:rPr>
            <a:t>You’ll know the right home for you when you see it and it will have very little to do with</a:t>
          </a:r>
          <a:br>
            <a:rPr lang="en-US" sz="1100" b="1" i="0" kern="1200" baseline="0" dirty="0">
              <a:solidFill>
                <a:schemeClr val="bg1"/>
              </a:solidFill>
              <a:latin typeface="Montserrat SemiBold" pitchFamily="2" charset="77"/>
              <a:cs typeface="Arial" panose="020B0604020202020204" pitchFamily="34" charset="0"/>
            </a:rPr>
          </a:br>
          <a:r>
            <a:rPr lang="en-US" sz="1100" b="1" i="0" kern="1200" baseline="0" dirty="0">
              <a:solidFill>
                <a:schemeClr val="bg1"/>
              </a:solidFill>
              <a:latin typeface="Montserrat SemiBold" pitchFamily="2" charset="77"/>
              <a:cs typeface="Arial" panose="020B0604020202020204" pitchFamily="34" charset="0"/>
            </a:rPr>
            <a:t>logic – don’t ask us how that works – it just does! </a:t>
          </a:r>
          <a:endParaRPr lang="en-US" sz="1100" b="1" i="0" kern="1200" dirty="0">
            <a:solidFill>
              <a:schemeClr val="bg1"/>
            </a:solidFill>
            <a:latin typeface="Montserrat SemiBold" pitchFamily="2" charset="77"/>
            <a:cs typeface="Arial" panose="020B0604020202020204" pitchFamily="34" charset="0"/>
          </a:endParaRPr>
        </a:p>
      </dsp:txBody>
      <dsp:txXfrm>
        <a:off x="9517291" y="302683"/>
        <a:ext cx="1826586" cy="1223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C2A31-0449-443C-B9F2-149A77E70343}">
      <dsp:nvSpPr>
        <dsp:cNvPr id="0" name=""/>
        <dsp:cNvSpPr/>
      </dsp:nvSpPr>
      <dsp:spPr>
        <a:xfrm>
          <a:off x="581501" y="2872"/>
          <a:ext cx="3160811" cy="189648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baseline="0">
              <a:latin typeface="Montserrat SemiBold" pitchFamily="2" charset="77"/>
              <a:cs typeface="Arial" panose="020B0604020202020204" pitchFamily="34" charset="0"/>
            </a:rPr>
            <a:t>What is the median sales price?</a:t>
          </a:r>
          <a:endParaRPr lang="en-US" sz="2000" b="1" i="0" kern="1200">
            <a:latin typeface="Montserrat SemiBold" pitchFamily="2" charset="77"/>
            <a:cs typeface="Arial" panose="020B0604020202020204" pitchFamily="34" charset="0"/>
          </a:endParaRPr>
        </a:p>
      </dsp:txBody>
      <dsp:txXfrm>
        <a:off x="581501" y="2872"/>
        <a:ext cx="3160811" cy="1896487"/>
      </dsp:txXfrm>
    </dsp:sp>
    <dsp:sp modelId="{53BF9348-BB1F-445E-A860-6BFBCDE053A4}">
      <dsp:nvSpPr>
        <dsp:cNvPr id="0" name=""/>
        <dsp:cNvSpPr/>
      </dsp:nvSpPr>
      <dsp:spPr>
        <a:xfrm>
          <a:off x="4058394" y="2872"/>
          <a:ext cx="3160811" cy="189648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dirty="0">
              <a:latin typeface="Montserrat SemiBold" pitchFamily="2" charset="77"/>
              <a:cs typeface="Arial" panose="020B0604020202020204" pitchFamily="34" charset="0"/>
            </a:rPr>
            <a:t>Are values going up? Down? Stable?</a:t>
          </a:r>
        </a:p>
      </dsp:txBody>
      <dsp:txXfrm>
        <a:off x="4058394" y="2872"/>
        <a:ext cx="3160811" cy="1896487"/>
      </dsp:txXfrm>
    </dsp:sp>
    <dsp:sp modelId="{B8A33651-07AB-4D86-A6A6-AD63BA66C00A}">
      <dsp:nvSpPr>
        <dsp:cNvPr id="0" name=""/>
        <dsp:cNvSpPr/>
      </dsp:nvSpPr>
      <dsp:spPr>
        <a:xfrm>
          <a:off x="7535287" y="2872"/>
          <a:ext cx="3160811" cy="189648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dirty="0">
              <a:latin typeface="Montserrat SemiBold" pitchFamily="2" charset="77"/>
              <a:cs typeface="Arial" panose="020B0604020202020204" pitchFamily="34" charset="0"/>
            </a:rPr>
            <a:t>What is the median market time?</a:t>
          </a:r>
        </a:p>
      </dsp:txBody>
      <dsp:txXfrm>
        <a:off x="7535287" y="2872"/>
        <a:ext cx="3160811" cy="1896487"/>
      </dsp:txXfrm>
    </dsp:sp>
    <dsp:sp modelId="{987ACDE0-B0E1-4798-8B4B-3E4043A51DAC}">
      <dsp:nvSpPr>
        <dsp:cNvPr id="0" name=""/>
        <dsp:cNvSpPr/>
      </dsp:nvSpPr>
      <dsp:spPr>
        <a:xfrm>
          <a:off x="581501" y="2215440"/>
          <a:ext cx="3160811" cy="189648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dirty="0">
              <a:latin typeface="Montserrat SemiBold" pitchFamily="2" charset="77"/>
              <a:cs typeface="Arial" panose="020B0604020202020204" pitchFamily="34" charset="0"/>
            </a:rPr>
            <a:t>What is the</a:t>
          </a:r>
          <a:br>
            <a:rPr lang="en-US" sz="2000" b="1" i="0" kern="1200" dirty="0">
              <a:latin typeface="Montserrat SemiBold" pitchFamily="2" charset="77"/>
              <a:cs typeface="Arial" panose="020B0604020202020204" pitchFamily="34" charset="0"/>
            </a:rPr>
          </a:br>
          <a:r>
            <a:rPr lang="en-US" sz="2000" b="1" i="0" kern="1200" dirty="0">
              <a:latin typeface="Montserrat SemiBold" pitchFamily="2" charset="77"/>
              <a:cs typeface="Arial" panose="020B0604020202020204" pitchFamily="34" charset="0"/>
            </a:rPr>
            <a:t>absorption rate?</a:t>
          </a:r>
        </a:p>
      </dsp:txBody>
      <dsp:txXfrm>
        <a:off x="581501" y="2215440"/>
        <a:ext cx="3160811" cy="1896487"/>
      </dsp:txXfrm>
    </dsp:sp>
    <dsp:sp modelId="{A7A0AACE-A5E3-47B4-8340-FD938598667A}">
      <dsp:nvSpPr>
        <dsp:cNvPr id="0" name=""/>
        <dsp:cNvSpPr/>
      </dsp:nvSpPr>
      <dsp:spPr>
        <a:xfrm>
          <a:off x="4058394" y="2215440"/>
          <a:ext cx="3160811" cy="189648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a:latin typeface="Montserrat SemiBold" pitchFamily="2" charset="77"/>
              <a:cs typeface="Arial" panose="020B0604020202020204" pitchFamily="34" charset="0"/>
            </a:rPr>
            <a:t>Shortage of listings? Abundance?</a:t>
          </a:r>
        </a:p>
      </dsp:txBody>
      <dsp:txXfrm>
        <a:off x="4058394" y="2215440"/>
        <a:ext cx="3160811" cy="1896487"/>
      </dsp:txXfrm>
    </dsp:sp>
    <dsp:sp modelId="{BDDC5B88-0800-4B05-AF33-5D045FD7C687}">
      <dsp:nvSpPr>
        <dsp:cNvPr id="0" name=""/>
        <dsp:cNvSpPr/>
      </dsp:nvSpPr>
      <dsp:spPr>
        <a:xfrm>
          <a:off x="7535287" y="2215440"/>
          <a:ext cx="3160811" cy="189648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i="0" kern="1200" dirty="0">
              <a:latin typeface="Montserrat SemiBold" pitchFamily="2" charset="77"/>
              <a:cs typeface="Arial" panose="020B0604020202020204" pitchFamily="34" charset="0"/>
            </a:rPr>
            <a:t>Percent of list price?</a:t>
          </a:r>
        </a:p>
      </dsp:txBody>
      <dsp:txXfrm>
        <a:off x="7535287" y="2215440"/>
        <a:ext cx="3160811" cy="18964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721D2-6C4B-4D9A-AB46-BD423EA21328}">
      <dsp:nvSpPr>
        <dsp:cNvPr id="0" name=""/>
        <dsp:cNvSpPr/>
      </dsp:nvSpPr>
      <dsp:spPr>
        <a:xfrm>
          <a:off x="1274" y="452541"/>
          <a:ext cx="2981503" cy="1490751"/>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b="1" i="0" kern="1200" dirty="0">
              <a:latin typeface="Montserrat SemiBold" pitchFamily="2" charset="77"/>
              <a:cs typeface="Arial" panose="020B0604020202020204" pitchFamily="34" charset="0"/>
            </a:rPr>
            <a:t>Sellers Market</a:t>
          </a:r>
        </a:p>
      </dsp:txBody>
      <dsp:txXfrm>
        <a:off x="44937" y="496204"/>
        <a:ext cx="2894177" cy="1403425"/>
      </dsp:txXfrm>
    </dsp:sp>
    <dsp:sp modelId="{FA3A2537-56C2-4553-94FE-E28772F6364E}">
      <dsp:nvSpPr>
        <dsp:cNvPr id="0" name=""/>
        <dsp:cNvSpPr/>
      </dsp:nvSpPr>
      <dsp:spPr>
        <a:xfrm>
          <a:off x="299424" y="1943293"/>
          <a:ext cx="298150" cy="944190"/>
        </a:xfrm>
        <a:custGeom>
          <a:avLst/>
          <a:gdLst/>
          <a:ahLst/>
          <a:cxnLst/>
          <a:rect l="0" t="0" r="0" b="0"/>
          <a:pathLst>
            <a:path>
              <a:moveTo>
                <a:pt x="0" y="0"/>
              </a:moveTo>
              <a:lnTo>
                <a:pt x="0" y="944190"/>
              </a:lnTo>
              <a:lnTo>
                <a:pt x="298150" y="944190"/>
              </a:lnTo>
            </a:path>
          </a:pathLst>
        </a:custGeom>
        <a:noFill/>
        <a:ln w="3810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325D2228-717B-439F-BD94-BF81E193C125}">
      <dsp:nvSpPr>
        <dsp:cNvPr id="0" name=""/>
        <dsp:cNvSpPr/>
      </dsp:nvSpPr>
      <dsp:spPr>
        <a:xfrm>
          <a:off x="597574" y="2315981"/>
          <a:ext cx="2385203" cy="1143004"/>
        </a:xfrm>
        <a:prstGeom prst="roundRect">
          <a:avLst>
            <a:gd name="adj" fmla="val 10000"/>
          </a:avLst>
        </a:prstGeom>
        <a:solidFill>
          <a:schemeClr val="bg2">
            <a:alpha val="90000"/>
          </a:schemeClr>
        </a:solidFill>
        <a:ln w="38100" cap="flat" cmpd="sng" algn="ctr">
          <a:solidFill>
            <a:schemeClr val="accent1"/>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i="0" kern="1200" dirty="0">
              <a:latin typeface="Montserrat SemiBold" pitchFamily="2" charset="77"/>
              <a:cs typeface="Arial" panose="020B0604020202020204" pitchFamily="34" charset="0"/>
            </a:rPr>
            <a:t>Less than</a:t>
          </a:r>
          <a:br>
            <a:rPr lang="en-US" sz="2000" b="1" i="0" kern="1200" dirty="0">
              <a:latin typeface="Montserrat SemiBold" pitchFamily="2" charset="77"/>
              <a:cs typeface="Arial" panose="020B0604020202020204" pitchFamily="34" charset="0"/>
            </a:rPr>
          </a:br>
          <a:r>
            <a:rPr lang="en-US" sz="2000" b="1" i="0" kern="1200" dirty="0">
              <a:latin typeface="Montserrat SemiBold" pitchFamily="2" charset="77"/>
              <a:cs typeface="Arial" panose="020B0604020202020204" pitchFamily="34" charset="0"/>
            </a:rPr>
            <a:t>4 months supply </a:t>
          </a:r>
        </a:p>
      </dsp:txBody>
      <dsp:txXfrm>
        <a:off x="631051" y="2349458"/>
        <a:ext cx="2318249" cy="1076050"/>
      </dsp:txXfrm>
    </dsp:sp>
    <dsp:sp modelId="{4C4D2C84-4B30-49CB-80C0-BF33C9AE01A5}">
      <dsp:nvSpPr>
        <dsp:cNvPr id="0" name=""/>
        <dsp:cNvSpPr/>
      </dsp:nvSpPr>
      <dsp:spPr>
        <a:xfrm>
          <a:off x="3728154" y="452541"/>
          <a:ext cx="2981503" cy="1490751"/>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b="1" i="0" kern="1200" dirty="0">
              <a:latin typeface="Montserrat SemiBold" pitchFamily="2" charset="77"/>
              <a:cs typeface="Arial" panose="020B0604020202020204" pitchFamily="34" charset="0"/>
            </a:rPr>
            <a:t>Balanced Market</a:t>
          </a:r>
        </a:p>
      </dsp:txBody>
      <dsp:txXfrm>
        <a:off x="3771817" y="496204"/>
        <a:ext cx="2894177" cy="1403425"/>
      </dsp:txXfrm>
    </dsp:sp>
    <dsp:sp modelId="{76F1061B-A6F9-482B-BD6E-D2A2A8D85D4A}">
      <dsp:nvSpPr>
        <dsp:cNvPr id="0" name=""/>
        <dsp:cNvSpPr/>
      </dsp:nvSpPr>
      <dsp:spPr>
        <a:xfrm>
          <a:off x="4026304" y="1943293"/>
          <a:ext cx="298150" cy="944190"/>
        </a:xfrm>
        <a:custGeom>
          <a:avLst/>
          <a:gdLst/>
          <a:ahLst/>
          <a:cxnLst/>
          <a:rect l="0" t="0" r="0" b="0"/>
          <a:pathLst>
            <a:path>
              <a:moveTo>
                <a:pt x="0" y="0"/>
              </a:moveTo>
              <a:lnTo>
                <a:pt x="0" y="944190"/>
              </a:lnTo>
              <a:lnTo>
                <a:pt x="298150" y="944190"/>
              </a:lnTo>
            </a:path>
          </a:pathLst>
        </a:custGeom>
        <a:noFill/>
        <a:ln w="3810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F5DF798D-43EC-4433-A2E1-599E0E90EEE2}">
      <dsp:nvSpPr>
        <dsp:cNvPr id="0" name=""/>
        <dsp:cNvSpPr/>
      </dsp:nvSpPr>
      <dsp:spPr>
        <a:xfrm>
          <a:off x="4324454" y="2315981"/>
          <a:ext cx="2385203" cy="1143004"/>
        </a:xfrm>
        <a:prstGeom prst="roundRect">
          <a:avLst>
            <a:gd name="adj" fmla="val 10000"/>
          </a:avLst>
        </a:prstGeom>
        <a:solidFill>
          <a:schemeClr val="bg2">
            <a:alpha val="90000"/>
          </a:schemeClr>
        </a:solidFill>
        <a:ln w="38100" cap="flat" cmpd="sng" algn="ctr">
          <a:solidFill>
            <a:schemeClr val="accent3"/>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i="0" kern="1200" dirty="0">
              <a:latin typeface="Montserrat SemiBold" pitchFamily="2" charset="77"/>
              <a:cs typeface="Arial" panose="020B0604020202020204" pitchFamily="34" charset="0"/>
            </a:rPr>
            <a:t>4 – 6 months supply</a:t>
          </a:r>
        </a:p>
      </dsp:txBody>
      <dsp:txXfrm>
        <a:off x="4357931" y="2349458"/>
        <a:ext cx="2318249" cy="1076050"/>
      </dsp:txXfrm>
    </dsp:sp>
    <dsp:sp modelId="{D4395FC1-1528-4A0C-BF0D-95DDBDA2C355}">
      <dsp:nvSpPr>
        <dsp:cNvPr id="0" name=""/>
        <dsp:cNvSpPr/>
      </dsp:nvSpPr>
      <dsp:spPr>
        <a:xfrm>
          <a:off x="7455033" y="452541"/>
          <a:ext cx="2981503" cy="1490751"/>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b="1" i="0" kern="1200" dirty="0">
              <a:latin typeface="Montserrat SemiBold" pitchFamily="2" charset="77"/>
              <a:cs typeface="Arial" panose="020B0604020202020204" pitchFamily="34" charset="0"/>
            </a:rPr>
            <a:t>Buyers Market</a:t>
          </a:r>
        </a:p>
      </dsp:txBody>
      <dsp:txXfrm>
        <a:off x="7498696" y="496204"/>
        <a:ext cx="2894177" cy="1403425"/>
      </dsp:txXfrm>
    </dsp:sp>
    <dsp:sp modelId="{CE8E003A-50B8-4FB2-A8EA-512B004A6FA5}">
      <dsp:nvSpPr>
        <dsp:cNvPr id="0" name=""/>
        <dsp:cNvSpPr/>
      </dsp:nvSpPr>
      <dsp:spPr>
        <a:xfrm>
          <a:off x="7753184" y="1943293"/>
          <a:ext cx="298150" cy="944190"/>
        </a:xfrm>
        <a:custGeom>
          <a:avLst/>
          <a:gdLst/>
          <a:ahLst/>
          <a:cxnLst/>
          <a:rect l="0" t="0" r="0" b="0"/>
          <a:pathLst>
            <a:path>
              <a:moveTo>
                <a:pt x="0" y="0"/>
              </a:moveTo>
              <a:lnTo>
                <a:pt x="0" y="944190"/>
              </a:lnTo>
              <a:lnTo>
                <a:pt x="298150" y="944190"/>
              </a:lnTo>
            </a:path>
          </a:pathLst>
        </a:custGeom>
        <a:noFill/>
        <a:ln w="38100" cap="flat" cmpd="sng" algn="ctr">
          <a:solidFill>
            <a:schemeClr val="accent4"/>
          </a:solidFill>
          <a:prstDash val="solid"/>
          <a:miter lim="800000"/>
        </a:ln>
        <a:effectLst/>
      </dsp:spPr>
      <dsp:style>
        <a:lnRef idx="2">
          <a:scrgbClr r="0" g="0" b="0"/>
        </a:lnRef>
        <a:fillRef idx="0">
          <a:scrgbClr r="0" g="0" b="0"/>
        </a:fillRef>
        <a:effectRef idx="0">
          <a:scrgbClr r="0" g="0" b="0"/>
        </a:effectRef>
        <a:fontRef idx="minor"/>
      </dsp:style>
    </dsp:sp>
    <dsp:sp modelId="{09CDFC38-6C5A-439D-B699-C9F8BBDCE08D}">
      <dsp:nvSpPr>
        <dsp:cNvPr id="0" name=""/>
        <dsp:cNvSpPr/>
      </dsp:nvSpPr>
      <dsp:spPr>
        <a:xfrm>
          <a:off x="8051334" y="2315981"/>
          <a:ext cx="2385203" cy="1143004"/>
        </a:xfrm>
        <a:prstGeom prst="roundRect">
          <a:avLst>
            <a:gd name="adj" fmla="val 10000"/>
          </a:avLst>
        </a:prstGeom>
        <a:solidFill>
          <a:schemeClr val="bg2">
            <a:alpha val="90000"/>
          </a:schemeClr>
        </a:solidFill>
        <a:ln w="38100" cap="flat" cmpd="sng" algn="ctr">
          <a:solidFill>
            <a:schemeClr val="accent4"/>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b="1" i="0" kern="1200" dirty="0">
              <a:latin typeface="Montserrat SemiBold" pitchFamily="2" charset="77"/>
              <a:cs typeface="Arial" panose="020B0604020202020204" pitchFamily="34" charset="0"/>
            </a:rPr>
            <a:t>6+ months supply</a:t>
          </a:r>
        </a:p>
      </dsp:txBody>
      <dsp:txXfrm>
        <a:off x="8084811" y="2349458"/>
        <a:ext cx="2318249" cy="1076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1C398-9678-4AA8-B994-DE9B7BBD0577}">
      <dsp:nvSpPr>
        <dsp:cNvPr id="0" name=""/>
        <dsp:cNvSpPr/>
      </dsp:nvSpPr>
      <dsp:spPr>
        <a:xfrm>
          <a:off x="0" y="3340761"/>
          <a:ext cx="7772400" cy="1920238"/>
        </a:xfrm>
        <a:prstGeom prst="rect">
          <a:avLst/>
        </a:prstGeom>
        <a:noFill/>
        <a:ln w="19050" cap="flat" cmpd="sng" algn="ctr">
          <a:no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65760" tIns="0" rIns="0" bIns="0" numCol="1" spcCol="1270" anchor="ctr" anchorCtr="0">
          <a:noAutofit/>
        </a:bodyPr>
        <a:lstStyle/>
        <a:p>
          <a:pPr lvl="0" algn="l" defTabSz="800100">
            <a:lnSpc>
              <a:spcPct val="90000"/>
            </a:lnSpc>
            <a:spcBef>
              <a:spcPct val="0"/>
            </a:spcBef>
            <a:spcAft>
              <a:spcPct val="35000"/>
            </a:spcAft>
          </a:pPr>
          <a:r>
            <a:rPr lang="en-US" sz="1800" b="1" i="0" kern="1200" dirty="0">
              <a:solidFill>
                <a:schemeClr val="tx1"/>
              </a:solidFill>
              <a:latin typeface="Montserrat" pitchFamily="2" charset="77"/>
              <a:cs typeface="Arial" panose="020B0604020202020204" pitchFamily="34" charset="0"/>
            </a:rPr>
            <a:t>Note: </a:t>
          </a:r>
          <a:r>
            <a:rPr lang="en-US" sz="1800" b="0" i="0" kern="1200" dirty="0">
              <a:solidFill>
                <a:schemeClr val="tx1"/>
              </a:solidFill>
              <a:latin typeface="Montserrat" pitchFamily="2" charset="77"/>
              <a:cs typeface="Arial" panose="020B0604020202020204" pitchFamily="34" charset="0"/>
            </a:rPr>
            <a:t>if you work with buyers as clients without a written representation agreement, you are still obligated to comply</a:t>
          </a:r>
          <a:br>
            <a:rPr lang="en-US" sz="1800" b="0" i="0" kern="1200" dirty="0">
              <a:solidFill>
                <a:schemeClr val="tx1"/>
              </a:solidFill>
              <a:latin typeface="Montserrat" pitchFamily="2" charset="77"/>
              <a:cs typeface="Arial" panose="020B0604020202020204" pitchFamily="34" charset="0"/>
            </a:rPr>
          </a:br>
          <a:r>
            <a:rPr lang="en-US" sz="1800" b="0" i="0" kern="1200" dirty="0">
              <a:solidFill>
                <a:schemeClr val="tx1"/>
              </a:solidFill>
              <a:latin typeface="Montserrat" pitchFamily="2" charset="77"/>
              <a:cs typeface="Arial" panose="020B0604020202020204" pitchFamily="34" charset="0"/>
            </a:rPr>
            <a:t>with state laws and the REALTOR</a:t>
          </a:r>
          <a:r>
            <a:rPr lang="en-US" sz="1800" b="0" i="0" kern="1200" baseline="30000" dirty="0">
              <a:solidFill>
                <a:schemeClr val="tx1"/>
              </a:solidFill>
              <a:latin typeface="Montserrat" pitchFamily="2" charset="77"/>
              <a:cs typeface="Arial" panose="020B0604020202020204" pitchFamily="34" charset="0"/>
            </a:rPr>
            <a:t>®</a:t>
          </a:r>
          <a:r>
            <a:rPr lang="en-US" sz="1800" b="0" i="0" kern="1200" dirty="0">
              <a:solidFill>
                <a:schemeClr val="tx1"/>
              </a:solidFill>
              <a:latin typeface="Montserrat" pitchFamily="2" charset="77"/>
              <a:cs typeface="Arial" panose="020B0604020202020204" pitchFamily="34" charset="0"/>
            </a:rPr>
            <a:t> Code of Ethics.</a:t>
          </a:r>
        </a:p>
      </dsp:txBody>
      <dsp:txXfrm>
        <a:off x="0" y="3340761"/>
        <a:ext cx="7772400" cy="1920238"/>
      </dsp:txXfrm>
    </dsp:sp>
    <dsp:sp modelId="{E4C8E0E9-BC36-4E79-82CF-CC319DE9CBA1}">
      <dsp:nvSpPr>
        <dsp:cNvPr id="0" name=""/>
        <dsp:cNvSpPr/>
      </dsp:nvSpPr>
      <dsp:spPr>
        <a:xfrm rot="10800000">
          <a:off x="0" y="1825353"/>
          <a:ext cx="7772400" cy="1754787"/>
        </a:xfrm>
        <a:prstGeom prst="upArrowCallout">
          <a:avLst/>
        </a:prstGeom>
        <a:noFill/>
        <a:ln w="38100" cap="flat" cmpd="sng" algn="ctr">
          <a:solidFill>
            <a:schemeClr val="accent1"/>
          </a:solidFill>
          <a:prstDash val="solid"/>
          <a:miter lim="800000"/>
          <a:extLst>
            <a:ext uri="{C807C97D-BFC1-408E-A445-0C87EB9F89A2}">
              <ask:lineSketchStyleProps xmlns:ask="http://schemas.microsoft.com/office/drawing/2018/sketchyshapes" xmlns="">
                <ask:type>
                  <ask:lineSketchNone/>
                </ask:type>
              </ask:lineSketchStyleProps>
            </a:ext>
          </a:extLst>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i="0" kern="1200" dirty="0">
              <a:solidFill>
                <a:schemeClr val="tx1"/>
              </a:solidFill>
              <a:latin typeface="Montserrat SemiBold" pitchFamily="2" charset="77"/>
              <a:cs typeface="Arial" panose="020B0604020202020204" pitchFamily="34" charset="0"/>
            </a:rPr>
            <a:t>Some states recognize unwritten agreements.</a:t>
          </a:r>
        </a:p>
      </dsp:txBody>
      <dsp:txXfrm rot="10800000">
        <a:off x="0" y="1825353"/>
        <a:ext cx="7772400" cy="1140208"/>
      </dsp:txXfrm>
    </dsp:sp>
    <dsp:sp modelId="{E411B1A2-2AB3-4A76-B7C2-D37CD14C7A92}">
      <dsp:nvSpPr>
        <dsp:cNvPr id="0" name=""/>
        <dsp:cNvSpPr/>
      </dsp:nvSpPr>
      <dsp:spPr>
        <a:xfrm rot="10800000">
          <a:off x="0" y="1563"/>
          <a:ext cx="7772400" cy="1651785"/>
        </a:xfrm>
        <a:prstGeom prst="upArrowCallout">
          <a:avLst/>
        </a:prstGeom>
        <a:noFill/>
        <a:ln w="38100" cap="flat" cmpd="sng" algn="ctr">
          <a:solidFill>
            <a:schemeClr val="accent1"/>
          </a:solidFill>
          <a:prstDash val="solid"/>
          <a:miter lim="800000"/>
          <a:extLst>
            <a:ext uri="{C807C97D-BFC1-408E-A445-0C87EB9F89A2}">
              <ask:lineSketchStyleProps xmlns:ask="http://schemas.microsoft.com/office/drawing/2018/sketchyshapes" xmlns="">
                <ask:type>
                  <ask:lineSketchNone/>
                </ask:type>
              </ask:lineSketchStyleProps>
            </a:ext>
          </a:extLst>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i="0" kern="1200" dirty="0">
              <a:solidFill>
                <a:schemeClr val="tx1"/>
              </a:solidFill>
              <a:latin typeface="Montserrat SemiBold" pitchFamily="2" charset="77"/>
              <a:cs typeface="Arial" panose="020B0604020202020204" pitchFamily="34" charset="0"/>
            </a:rPr>
            <a:t>Some states, yes. </a:t>
          </a:r>
        </a:p>
      </dsp:txBody>
      <dsp:txXfrm rot="10800000">
        <a:off x="0" y="1563"/>
        <a:ext cx="7772400" cy="10732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BBD33-36A5-4A41-A414-FBD11564E48C}">
      <dsp:nvSpPr>
        <dsp:cNvPr id="0" name=""/>
        <dsp:cNvSpPr/>
      </dsp:nvSpPr>
      <dsp:spPr>
        <a:xfrm>
          <a:off x="0" y="39765"/>
          <a:ext cx="2961771" cy="1777063"/>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b="1" i="0" kern="1200" dirty="0">
              <a:latin typeface="Montserrat SemiBold" pitchFamily="2" charset="77"/>
              <a:cs typeface="Arial" panose="020B0604020202020204" pitchFamily="34" charset="0"/>
            </a:rPr>
            <a:t>Listing Compensation</a:t>
          </a:r>
        </a:p>
      </dsp:txBody>
      <dsp:txXfrm>
        <a:off x="52048" y="91813"/>
        <a:ext cx="2857675" cy="1672967"/>
      </dsp:txXfrm>
    </dsp:sp>
    <dsp:sp modelId="{02935F0B-03DE-41AF-861A-20B7C76A22C0}">
      <dsp:nvSpPr>
        <dsp:cNvPr id="0" name=""/>
        <dsp:cNvSpPr/>
      </dsp:nvSpPr>
      <dsp:spPr>
        <a:xfrm rot="21588506" flipH="1" flipV="1">
          <a:off x="3535028" y="771556"/>
          <a:ext cx="83943" cy="299463"/>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b="1" i="0" kern="1200">
            <a:latin typeface="Montserrat SemiBold" pitchFamily="2" charset="77"/>
            <a:cs typeface="Arial" panose="020B0604020202020204" pitchFamily="34" charset="0"/>
          </a:endParaRPr>
        </a:p>
      </dsp:txBody>
      <dsp:txXfrm rot="-10800000">
        <a:off x="3560211" y="831407"/>
        <a:ext cx="58760" cy="179677"/>
      </dsp:txXfrm>
    </dsp:sp>
    <dsp:sp modelId="{DE5036BD-685C-4599-9B96-09B47B3F0BEF}">
      <dsp:nvSpPr>
        <dsp:cNvPr id="0" name=""/>
        <dsp:cNvSpPr/>
      </dsp:nvSpPr>
      <dsp:spPr>
        <a:xfrm>
          <a:off x="4156390" y="25868"/>
          <a:ext cx="2961771" cy="1777063"/>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b="1" i="0" kern="1200" dirty="0">
              <a:latin typeface="Montserrat SemiBold" pitchFamily="2" charset="77"/>
              <a:cs typeface="Arial" panose="020B0604020202020204" pitchFamily="34" charset="0"/>
            </a:rPr>
            <a:t>Buyer Brokerage Compensation</a:t>
          </a:r>
        </a:p>
      </dsp:txBody>
      <dsp:txXfrm>
        <a:off x="4208438" y="77916"/>
        <a:ext cx="2857675" cy="1672967"/>
      </dsp:txXfrm>
    </dsp:sp>
    <dsp:sp modelId="{81C9112C-EFCB-437F-921B-1563DD177E46}">
      <dsp:nvSpPr>
        <dsp:cNvPr id="0" name=""/>
        <dsp:cNvSpPr/>
      </dsp:nvSpPr>
      <dsp:spPr>
        <a:xfrm flipV="1">
          <a:off x="7706043" y="892158"/>
          <a:ext cx="44486" cy="4448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b="1" i="0" kern="1200">
            <a:latin typeface="Montserrat SemiBold" pitchFamily="2" charset="77"/>
            <a:cs typeface="Arial" panose="020B0604020202020204" pitchFamily="34" charset="0"/>
          </a:endParaRPr>
        </a:p>
      </dsp:txBody>
      <dsp:txXfrm rot="10800000">
        <a:off x="7706043" y="901054"/>
        <a:ext cx="31141" cy="26690"/>
      </dsp:txXfrm>
    </dsp:sp>
    <dsp:sp modelId="{55AA88DC-9D83-4F2E-B735-B98DC088917A}">
      <dsp:nvSpPr>
        <dsp:cNvPr id="0" name=""/>
        <dsp:cNvSpPr/>
      </dsp:nvSpPr>
      <dsp:spPr>
        <a:xfrm>
          <a:off x="8302870" y="25868"/>
          <a:ext cx="2961771" cy="1777063"/>
        </a:xfrm>
        <a:prstGeom prst="roundRect">
          <a:avLst>
            <a:gd name="adj" fmla="val 10000"/>
          </a:avLst>
        </a:prstGeom>
        <a:solidFill>
          <a:schemeClr val="accent4"/>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b="1" i="0" kern="1200" dirty="0">
              <a:latin typeface="Montserrat SemiBold" pitchFamily="2" charset="77"/>
              <a:cs typeface="Arial" panose="020B0604020202020204" pitchFamily="34" charset="0"/>
            </a:rPr>
            <a:t>Total </a:t>
          </a:r>
        </a:p>
        <a:p>
          <a:pPr lvl="0" algn="ctr" defTabSz="977900">
            <a:lnSpc>
              <a:spcPct val="90000"/>
            </a:lnSpc>
            <a:spcBef>
              <a:spcPct val="0"/>
            </a:spcBef>
            <a:spcAft>
              <a:spcPct val="35000"/>
            </a:spcAft>
          </a:pPr>
          <a:r>
            <a:rPr lang="en-US" sz="2200" b="1" i="0" kern="1200" dirty="0">
              <a:latin typeface="Montserrat SemiBold" pitchFamily="2" charset="77"/>
              <a:cs typeface="Arial" panose="020B0604020202020204" pitchFamily="34" charset="0"/>
            </a:rPr>
            <a:t>Compensation</a:t>
          </a:r>
        </a:p>
      </dsp:txBody>
      <dsp:txXfrm>
        <a:off x="8354918" y="77916"/>
        <a:ext cx="2857675" cy="16729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025D7-A14D-8B4D-842B-A2AF398C6D47}">
      <dsp:nvSpPr>
        <dsp:cNvPr id="0" name=""/>
        <dsp:cNvSpPr/>
      </dsp:nvSpPr>
      <dsp:spPr>
        <a:xfrm>
          <a:off x="5340" y="196623"/>
          <a:ext cx="3045842" cy="1435553"/>
        </a:xfrm>
        <a:prstGeom prst="chevron">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400"/>
            </a:lnSpc>
            <a:spcBef>
              <a:spcPct val="0"/>
            </a:spcBef>
            <a:spcAft>
              <a:spcPts val="0"/>
            </a:spcAft>
          </a:pPr>
          <a:r>
            <a:rPr lang="en-US" sz="1200" b="1" i="0" kern="1200" dirty="0">
              <a:latin typeface="Montserrat SemiBold" pitchFamily="2" charset="77"/>
              <a:cs typeface="Arial" panose="020B0604020202020204" pitchFamily="34" charset="0"/>
            </a:rPr>
            <a:t>Co-op compensation discussed</a:t>
          </a:r>
          <a:br>
            <a:rPr lang="en-US" sz="1200" b="1" i="0" kern="1200" dirty="0">
              <a:latin typeface="Montserrat SemiBold" pitchFamily="2" charset="77"/>
              <a:cs typeface="Arial" panose="020B0604020202020204" pitchFamily="34" charset="0"/>
            </a:rPr>
          </a:br>
          <a:r>
            <a:rPr lang="en-US" sz="1200" b="1" i="0" kern="1200" dirty="0">
              <a:latin typeface="Montserrat SemiBold" pitchFamily="2" charset="77"/>
              <a:cs typeface="Arial" panose="020B0604020202020204" pitchFamily="34" charset="0"/>
            </a:rPr>
            <a:t>with seller</a:t>
          </a:r>
          <a:endParaRPr lang="en-US" sz="1200" b="0" i="0" kern="1200" dirty="0">
            <a:solidFill>
              <a:schemeClr val="bg1"/>
            </a:solidFill>
            <a:latin typeface="Montserrat" pitchFamily="2" charset="77"/>
            <a:cs typeface="Arial" panose="020B0604020202020204" pitchFamily="34" charset="0"/>
          </a:endParaRPr>
        </a:p>
      </dsp:txBody>
      <dsp:txXfrm>
        <a:off x="723117" y="196623"/>
        <a:ext cx="1610289" cy="1435553"/>
      </dsp:txXfrm>
    </dsp:sp>
    <dsp:sp modelId="{142DFCDD-CFFE-AD46-B5BF-76AF95BCF9D6}">
      <dsp:nvSpPr>
        <dsp:cNvPr id="0" name=""/>
        <dsp:cNvSpPr/>
      </dsp:nvSpPr>
      <dsp:spPr>
        <a:xfrm>
          <a:off x="2776476" y="196623"/>
          <a:ext cx="3034304" cy="1435553"/>
        </a:xfrm>
        <a:prstGeom prst="chevron">
          <a:avLst/>
        </a:prstGeom>
        <a:solidFill>
          <a:schemeClr val="accent3">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400"/>
            </a:lnSpc>
            <a:spcBef>
              <a:spcPct val="0"/>
            </a:spcBef>
            <a:spcAft>
              <a:spcPts val="0"/>
            </a:spcAft>
          </a:pPr>
          <a:r>
            <a:rPr lang="en-US" sz="1200" b="1" i="0" kern="1200" dirty="0">
              <a:latin typeface="Montserrat SemiBold" pitchFamily="2" charset="77"/>
              <a:cs typeface="Arial" panose="020B0604020202020204" pitchFamily="34" charset="0"/>
            </a:rPr>
            <a:t>Seller makes</a:t>
          </a:r>
          <a:br>
            <a:rPr lang="en-US" sz="1200" b="1" i="0" kern="1200" dirty="0">
              <a:latin typeface="Montserrat SemiBold" pitchFamily="2" charset="77"/>
              <a:cs typeface="Arial" panose="020B0604020202020204" pitchFamily="34" charset="0"/>
            </a:rPr>
          </a:br>
          <a:r>
            <a:rPr lang="en-US" sz="1200" b="1" i="0" kern="1200" dirty="0">
              <a:latin typeface="Montserrat SemiBold" pitchFamily="2" charset="77"/>
              <a:cs typeface="Arial" panose="020B0604020202020204" pitchFamily="34" charset="0"/>
            </a:rPr>
            <a:t>final decision</a:t>
          </a:r>
          <a:br>
            <a:rPr lang="en-US" sz="1200" b="1" i="0" kern="1200" dirty="0">
              <a:latin typeface="Montserrat SemiBold" pitchFamily="2" charset="77"/>
              <a:cs typeface="Arial" panose="020B0604020202020204" pitchFamily="34" charset="0"/>
            </a:rPr>
          </a:br>
          <a:r>
            <a:rPr lang="en-US" sz="1200" b="1" i="0" kern="1200" dirty="0">
              <a:latin typeface="Montserrat SemiBold" pitchFamily="2" charset="77"/>
              <a:cs typeface="Arial" panose="020B0604020202020204" pitchFamily="34" charset="0"/>
            </a:rPr>
            <a:t>prior to signing the listing agreement</a:t>
          </a:r>
          <a:endParaRPr lang="en-US" sz="1200" b="0" i="0" kern="1200" dirty="0">
            <a:solidFill>
              <a:schemeClr val="bg1"/>
            </a:solidFill>
            <a:latin typeface="Montserrat" pitchFamily="2" charset="77"/>
            <a:cs typeface="Arial" panose="020B0604020202020204" pitchFamily="34" charset="0"/>
          </a:endParaRPr>
        </a:p>
      </dsp:txBody>
      <dsp:txXfrm>
        <a:off x="3494253" y="196623"/>
        <a:ext cx="1598751" cy="1435553"/>
      </dsp:txXfrm>
    </dsp:sp>
    <dsp:sp modelId="{7A837E3D-0E33-6041-9126-F168861B2D46}">
      <dsp:nvSpPr>
        <dsp:cNvPr id="0" name=""/>
        <dsp:cNvSpPr/>
      </dsp:nvSpPr>
      <dsp:spPr>
        <a:xfrm>
          <a:off x="5536073" y="196623"/>
          <a:ext cx="3007685" cy="1435553"/>
        </a:xfrm>
        <a:prstGeom prst="chevron">
          <a:avLst/>
        </a:prstGeom>
        <a:solidFill>
          <a:schemeClr val="accent4">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400"/>
            </a:lnSpc>
            <a:spcBef>
              <a:spcPct val="0"/>
            </a:spcBef>
            <a:spcAft>
              <a:spcPts val="0"/>
            </a:spcAft>
          </a:pPr>
          <a:r>
            <a:rPr lang="en-US" sz="1200" b="1" i="0" kern="1200" dirty="0">
              <a:latin typeface="Montserrat SemiBold" pitchFamily="2" charset="77"/>
              <a:cs typeface="Arial" panose="020B0604020202020204" pitchFamily="34" charset="0"/>
            </a:rPr>
            <a:t>Listing brokerage offers the agreed upon amount</a:t>
          </a:r>
          <a:br>
            <a:rPr lang="en-US" sz="1200" b="1" i="0" kern="1200" dirty="0">
              <a:latin typeface="Montserrat SemiBold" pitchFamily="2" charset="77"/>
              <a:cs typeface="Arial" panose="020B0604020202020204" pitchFamily="34" charset="0"/>
            </a:rPr>
          </a:br>
          <a:r>
            <a:rPr lang="en-US" sz="1200" b="1" i="0" kern="1200" dirty="0">
              <a:latin typeface="Montserrat SemiBold" pitchFamily="2" charset="77"/>
              <a:cs typeface="Arial" panose="020B0604020202020204" pitchFamily="34" charset="0"/>
            </a:rPr>
            <a:t>of co-op compensation</a:t>
          </a:r>
          <a:endParaRPr lang="en-US" sz="1200" b="0" i="0" kern="1200" dirty="0">
            <a:solidFill>
              <a:schemeClr val="bg1"/>
            </a:solidFill>
            <a:latin typeface="Montserrat" pitchFamily="2" charset="77"/>
            <a:cs typeface="Arial" panose="020B0604020202020204" pitchFamily="34" charset="0"/>
          </a:endParaRPr>
        </a:p>
      </dsp:txBody>
      <dsp:txXfrm>
        <a:off x="6253850" y="196623"/>
        <a:ext cx="1572132" cy="1435553"/>
      </dsp:txXfrm>
    </dsp:sp>
    <dsp:sp modelId="{D34F0C65-4E86-724B-94CE-7FC86013D3DE}">
      <dsp:nvSpPr>
        <dsp:cNvPr id="0" name=""/>
        <dsp:cNvSpPr/>
      </dsp:nvSpPr>
      <dsp:spPr>
        <a:xfrm>
          <a:off x="8269052" y="196623"/>
          <a:ext cx="3000158" cy="1435553"/>
        </a:xfrm>
        <a:prstGeom prst="chevron">
          <a:avLst/>
        </a:prstGeom>
        <a:solidFill>
          <a:schemeClr val="accent5">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ts val="1400"/>
            </a:lnSpc>
            <a:spcBef>
              <a:spcPct val="0"/>
            </a:spcBef>
            <a:spcAft>
              <a:spcPts val="0"/>
            </a:spcAft>
          </a:pPr>
          <a:r>
            <a:rPr lang="en-US" sz="1200" b="1" i="0" kern="1200" dirty="0">
              <a:latin typeface="Montserrat SemiBold" pitchFamily="2" charset="77"/>
              <a:cs typeface="Arial" panose="020B0604020202020204" pitchFamily="34" charset="0"/>
            </a:rPr>
            <a:t>Prepare seller for</a:t>
          </a:r>
          <a:br>
            <a:rPr lang="en-US" sz="1200" b="1" i="0" kern="1200" dirty="0">
              <a:latin typeface="Montserrat SemiBold" pitchFamily="2" charset="77"/>
              <a:cs typeface="Arial" panose="020B0604020202020204" pitchFamily="34" charset="0"/>
            </a:rPr>
          </a:br>
          <a:r>
            <a:rPr lang="en-US" sz="1200" b="1" i="0" kern="1200" dirty="0">
              <a:latin typeface="Montserrat SemiBold" pitchFamily="2" charset="77"/>
              <a:cs typeface="Arial" panose="020B0604020202020204" pitchFamily="34" charset="0"/>
            </a:rPr>
            <a:t>buyer’s options depending</a:t>
          </a:r>
          <a:br>
            <a:rPr lang="en-US" sz="1200" b="1" i="0" kern="1200" dirty="0">
              <a:latin typeface="Montserrat SemiBold" pitchFamily="2" charset="77"/>
              <a:cs typeface="Arial" panose="020B0604020202020204" pitchFamily="34" charset="0"/>
            </a:rPr>
          </a:br>
          <a:r>
            <a:rPr lang="en-US" sz="1200" b="1" i="0" kern="1200" dirty="0">
              <a:latin typeface="Montserrat SemiBold" pitchFamily="2" charset="77"/>
              <a:cs typeface="Arial" panose="020B0604020202020204" pitchFamily="34" charset="0"/>
            </a:rPr>
            <a:t>on their decision</a:t>
          </a:r>
          <a:endParaRPr lang="en-US" sz="1200" b="0" i="0" kern="1200" dirty="0">
            <a:solidFill>
              <a:schemeClr val="bg1"/>
            </a:solidFill>
            <a:latin typeface="Montserrat" pitchFamily="2" charset="77"/>
            <a:cs typeface="Arial" panose="020B0604020202020204" pitchFamily="34" charset="0"/>
          </a:endParaRPr>
        </a:p>
      </dsp:txBody>
      <dsp:txXfrm>
        <a:off x="8986829" y="196623"/>
        <a:ext cx="1564605" cy="143555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3CDB0-3E51-4DE1-A68D-41190DA556B6}">
      <dsp:nvSpPr>
        <dsp:cNvPr id="0" name=""/>
        <dsp:cNvSpPr/>
      </dsp:nvSpPr>
      <dsp:spPr>
        <a:xfrm>
          <a:off x="0" y="0"/>
          <a:ext cx="3523297" cy="2113978"/>
        </a:xfrm>
        <a:prstGeom prst="rect">
          <a:avLst/>
        </a:prstGeom>
        <a:solidFill>
          <a:schemeClr val="accent1"/>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100000"/>
            </a:lnSpc>
            <a:spcBef>
              <a:spcPct val="0"/>
            </a:spcBef>
            <a:spcAft>
              <a:spcPts val="0"/>
            </a:spcAft>
          </a:pPr>
          <a:r>
            <a:rPr lang="en-US" sz="2400" b="1" i="0" kern="1200" baseline="0" dirty="0">
              <a:latin typeface="Montserrat SemiBold" pitchFamily="2" charset="77"/>
              <a:cs typeface="Arial"/>
            </a:rPr>
            <a:t>Buyers don’t have extra cash</a:t>
          </a:r>
        </a:p>
      </dsp:txBody>
      <dsp:txXfrm>
        <a:off x="0" y="0"/>
        <a:ext cx="3523297" cy="2113978"/>
      </dsp:txXfrm>
    </dsp:sp>
    <dsp:sp modelId="{7A85BA5E-6A40-492E-BB30-0147BED5E8DA}">
      <dsp:nvSpPr>
        <dsp:cNvPr id="0" name=""/>
        <dsp:cNvSpPr/>
      </dsp:nvSpPr>
      <dsp:spPr>
        <a:xfrm>
          <a:off x="3875627" y="0"/>
          <a:ext cx="3523297" cy="2113978"/>
        </a:xfrm>
        <a:prstGeom prst="rect">
          <a:avLst/>
        </a:prstGeom>
        <a:solidFill>
          <a:schemeClr val="accent3"/>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100000"/>
            </a:lnSpc>
            <a:spcBef>
              <a:spcPct val="0"/>
            </a:spcBef>
            <a:spcAft>
              <a:spcPts val="0"/>
            </a:spcAft>
          </a:pPr>
          <a:r>
            <a:rPr lang="en-US" sz="2400" b="1" i="0" kern="1200" baseline="0" dirty="0">
              <a:latin typeface="Montserrat SemiBold" pitchFamily="2" charset="77"/>
              <a:cs typeface="Arial"/>
            </a:rPr>
            <a:t>Lenders won’t</a:t>
          </a:r>
          <a:br>
            <a:rPr lang="en-US" sz="2400" b="1" i="0" kern="1200" baseline="0" dirty="0">
              <a:latin typeface="Montserrat SemiBold" pitchFamily="2" charset="77"/>
              <a:cs typeface="Arial"/>
            </a:rPr>
          </a:br>
          <a:r>
            <a:rPr lang="en-US" sz="2400" b="1" i="0" kern="1200" baseline="0" dirty="0">
              <a:latin typeface="Montserrat SemiBold" pitchFamily="2" charset="77"/>
              <a:cs typeface="Arial"/>
            </a:rPr>
            <a:t>let them add it to</a:t>
          </a:r>
          <a:br>
            <a:rPr lang="en-US" sz="2400" b="1" i="0" kern="1200" baseline="0" dirty="0">
              <a:latin typeface="Montserrat SemiBold" pitchFamily="2" charset="77"/>
              <a:cs typeface="Arial"/>
            </a:rPr>
          </a:br>
          <a:r>
            <a:rPr lang="en-US" sz="2400" b="1" i="0" kern="1200" baseline="0" dirty="0">
              <a:latin typeface="Montserrat SemiBold" pitchFamily="2" charset="77"/>
              <a:cs typeface="Arial"/>
            </a:rPr>
            <a:t>the mortgage</a:t>
          </a:r>
        </a:p>
      </dsp:txBody>
      <dsp:txXfrm>
        <a:off x="3875627" y="0"/>
        <a:ext cx="3523297" cy="2113978"/>
      </dsp:txXfrm>
    </dsp:sp>
    <dsp:sp modelId="{AC4773DD-1E72-4EE4-9E3D-896E7FD41357}">
      <dsp:nvSpPr>
        <dsp:cNvPr id="0" name=""/>
        <dsp:cNvSpPr/>
      </dsp:nvSpPr>
      <dsp:spPr>
        <a:xfrm>
          <a:off x="7751254" y="0"/>
          <a:ext cx="3523297" cy="2113978"/>
        </a:xfrm>
        <a:prstGeom prst="rect">
          <a:avLst/>
        </a:prstGeom>
        <a:solidFill>
          <a:schemeClr val="accent4"/>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100000"/>
            </a:lnSpc>
            <a:spcBef>
              <a:spcPct val="0"/>
            </a:spcBef>
            <a:spcAft>
              <a:spcPts val="0"/>
            </a:spcAft>
          </a:pPr>
          <a:r>
            <a:rPr lang="en-US" sz="2400" b="1" i="0" kern="1200" baseline="0" dirty="0">
              <a:latin typeface="Montserrat SemiBold" pitchFamily="2" charset="77"/>
              <a:cs typeface="Arial"/>
            </a:rPr>
            <a:t>If buyers do pay</a:t>
          </a:r>
          <a:br>
            <a:rPr lang="en-US" sz="2400" b="1" i="0" kern="1200" baseline="0" dirty="0">
              <a:latin typeface="Montserrat SemiBold" pitchFamily="2" charset="77"/>
              <a:cs typeface="Arial"/>
            </a:rPr>
          </a:br>
          <a:r>
            <a:rPr lang="en-US" sz="2400" b="1" i="0" kern="1200" baseline="0" dirty="0">
              <a:latin typeface="Montserrat SemiBold" pitchFamily="2" charset="77"/>
              <a:cs typeface="Arial"/>
            </a:rPr>
            <a:t>out of pocket,</a:t>
          </a:r>
          <a:br>
            <a:rPr lang="en-US" sz="2400" b="1" i="0" kern="1200" baseline="0" dirty="0">
              <a:latin typeface="Montserrat SemiBold" pitchFamily="2" charset="77"/>
              <a:cs typeface="Arial"/>
            </a:rPr>
          </a:br>
          <a:r>
            <a:rPr lang="en-US" sz="2400" b="1" i="0" kern="1200" baseline="0" dirty="0">
              <a:latin typeface="Montserrat SemiBold" pitchFamily="2" charset="77"/>
              <a:cs typeface="Arial"/>
            </a:rPr>
            <a:t>they may have less</a:t>
          </a:r>
          <a:br>
            <a:rPr lang="en-US" sz="2400" b="1" i="0" kern="1200" baseline="0" dirty="0">
              <a:latin typeface="Montserrat SemiBold" pitchFamily="2" charset="77"/>
              <a:cs typeface="Arial"/>
            </a:rPr>
          </a:br>
          <a:r>
            <a:rPr lang="en-US" sz="2400" b="1" i="0" kern="1200" baseline="0" dirty="0">
              <a:latin typeface="Montserrat SemiBold" pitchFamily="2" charset="77"/>
              <a:cs typeface="Arial"/>
            </a:rPr>
            <a:t>to offer seller</a:t>
          </a:r>
        </a:p>
      </dsp:txBody>
      <dsp:txXfrm>
        <a:off x="7751254" y="0"/>
        <a:ext cx="3523297" cy="211397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64906-AF3E-BF4F-ABB9-DF572E8B4DCE}"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93382-3468-D149-936B-53701A6F6083}" type="slidenum">
              <a:rPr lang="en-US" smtClean="0"/>
              <a:t>‹#›</a:t>
            </a:fld>
            <a:endParaRPr lang="en-US"/>
          </a:p>
        </p:txBody>
      </p:sp>
    </p:spTree>
    <p:extLst>
      <p:ext uri="{BB962C8B-B14F-4D97-AF65-F5344CB8AC3E}">
        <p14:creationId xmlns:p14="http://schemas.microsoft.com/office/powerpoint/2010/main" val="3999407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4</a:t>
            </a:fld>
            <a:endParaRPr lang="en-US"/>
          </a:p>
        </p:txBody>
      </p:sp>
    </p:spTree>
    <p:extLst>
      <p:ext uri="{BB962C8B-B14F-4D97-AF65-F5344CB8AC3E}">
        <p14:creationId xmlns:p14="http://schemas.microsoft.com/office/powerpoint/2010/main" val="3740219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14</a:t>
            </a:fld>
            <a:endParaRPr lang="en-US"/>
          </a:p>
        </p:txBody>
      </p:sp>
    </p:spTree>
    <p:extLst>
      <p:ext uri="{BB962C8B-B14F-4D97-AF65-F5344CB8AC3E}">
        <p14:creationId xmlns:p14="http://schemas.microsoft.com/office/powerpoint/2010/main" val="11812794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156E56-5E8E-45E4-9333-E67A414B1C9D}" type="slidenum">
              <a:rPr lang="en-US" smtClean="0"/>
              <a:t>148</a:t>
            </a:fld>
            <a:endParaRPr lang="en-US"/>
          </a:p>
        </p:txBody>
      </p:sp>
    </p:spTree>
    <p:extLst>
      <p:ext uri="{BB962C8B-B14F-4D97-AF65-F5344CB8AC3E}">
        <p14:creationId xmlns:p14="http://schemas.microsoft.com/office/powerpoint/2010/main" val="19313100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149</a:t>
            </a:fld>
            <a:endParaRPr lang="en-US"/>
          </a:p>
        </p:txBody>
      </p:sp>
    </p:spTree>
    <p:extLst>
      <p:ext uri="{BB962C8B-B14F-4D97-AF65-F5344CB8AC3E}">
        <p14:creationId xmlns:p14="http://schemas.microsoft.com/office/powerpoint/2010/main" val="25820145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150</a:t>
            </a:fld>
            <a:endParaRPr lang="en-US"/>
          </a:p>
        </p:txBody>
      </p:sp>
    </p:spTree>
    <p:extLst>
      <p:ext uri="{BB962C8B-B14F-4D97-AF65-F5344CB8AC3E}">
        <p14:creationId xmlns:p14="http://schemas.microsoft.com/office/powerpoint/2010/main" val="11938770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Not all contracts are the same. These are the basic elements. If you choose to use the contract used in your marketplace you can replace these slides with ones that show your contract and discuss it specifically.</a:t>
            </a:r>
          </a:p>
        </p:txBody>
      </p:sp>
      <p:sp>
        <p:nvSpPr>
          <p:cNvPr id="4" name="Slide Number Placeholder 3"/>
          <p:cNvSpPr>
            <a:spLocks noGrp="1"/>
          </p:cNvSpPr>
          <p:nvPr>
            <p:ph type="sldNum" sz="quarter" idx="5"/>
          </p:nvPr>
        </p:nvSpPr>
        <p:spPr/>
        <p:txBody>
          <a:bodyPr/>
          <a:lstStyle/>
          <a:p>
            <a:fld id="{0791C7DC-2935-4CE0-9104-597A4484DAF0}" type="slidenum">
              <a:rPr lang="en-US" smtClean="0"/>
              <a:t>152</a:t>
            </a:fld>
            <a:endParaRPr lang="en-US"/>
          </a:p>
        </p:txBody>
      </p:sp>
    </p:spTree>
    <p:extLst>
      <p:ext uri="{BB962C8B-B14F-4D97-AF65-F5344CB8AC3E}">
        <p14:creationId xmlns:p14="http://schemas.microsoft.com/office/powerpoint/2010/main" val="6944766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153</a:t>
            </a:fld>
            <a:endParaRPr lang="en-US"/>
          </a:p>
        </p:txBody>
      </p:sp>
    </p:spTree>
    <p:extLst>
      <p:ext uri="{BB962C8B-B14F-4D97-AF65-F5344CB8AC3E}">
        <p14:creationId xmlns:p14="http://schemas.microsoft.com/office/powerpoint/2010/main" val="32493930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Use the Buyer Rep Agreement used in that marketplace or the one that is in the Resources section as an example. Remind them that it is a sample only and should not be used without Brokerage company’s permission.</a:t>
            </a:r>
          </a:p>
          <a:p>
            <a:endParaRPr lang="en-US" dirty="0"/>
          </a:p>
        </p:txBody>
      </p:sp>
      <p:sp>
        <p:nvSpPr>
          <p:cNvPr id="4" name="Slide Number Placeholder 3"/>
          <p:cNvSpPr>
            <a:spLocks noGrp="1"/>
          </p:cNvSpPr>
          <p:nvPr>
            <p:ph type="sldNum" sz="quarter" idx="5"/>
          </p:nvPr>
        </p:nvSpPr>
        <p:spPr/>
        <p:txBody>
          <a:bodyPr/>
          <a:lstStyle/>
          <a:p>
            <a:fld id="{C5593382-3468-D149-936B-53701A6F6083}" type="slidenum">
              <a:rPr lang="en-US" smtClean="0"/>
              <a:t>154</a:t>
            </a:fld>
            <a:endParaRPr lang="en-US"/>
          </a:p>
        </p:txBody>
      </p:sp>
    </p:spTree>
    <p:extLst>
      <p:ext uri="{BB962C8B-B14F-4D97-AF65-F5344CB8AC3E}">
        <p14:creationId xmlns:p14="http://schemas.microsoft.com/office/powerpoint/2010/main" val="3566736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155</a:t>
            </a:fld>
            <a:endParaRPr lang="en-US"/>
          </a:p>
        </p:txBody>
      </p:sp>
    </p:spTree>
    <p:extLst>
      <p:ext uri="{BB962C8B-B14F-4D97-AF65-F5344CB8AC3E}">
        <p14:creationId xmlns:p14="http://schemas.microsoft.com/office/powerpoint/2010/main" val="27624321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156</a:t>
            </a:fld>
            <a:endParaRPr lang="en-US"/>
          </a:p>
        </p:txBody>
      </p:sp>
    </p:spTree>
    <p:extLst>
      <p:ext uri="{BB962C8B-B14F-4D97-AF65-F5344CB8AC3E}">
        <p14:creationId xmlns:p14="http://schemas.microsoft.com/office/powerpoint/2010/main" val="17118795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158</a:t>
            </a:fld>
            <a:endParaRPr lang="en-US"/>
          </a:p>
        </p:txBody>
      </p:sp>
    </p:spTree>
    <p:extLst>
      <p:ext uri="{BB962C8B-B14F-4D97-AF65-F5344CB8AC3E}">
        <p14:creationId xmlns:p14="http://schemas.microsoft.com/office/powerpoint/2010/main" val="12929799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161</a:t>
            </a:fld>
            <a:endParaRPr lang="en-US"/>
          </a:p>
        </p:txBody>
      </p:sp>
    </p:spTree>
    <p:extLst>
      <p:ext uri="{BB962C8B-B14F-4D97-AF65-F5344CB8AC3E}">
        <p14:creationId xmlns:p14="http://schemas.microsoft.com/office/powerpoint/2010/main" val="3844213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15</a:t>
            </a:fld>
            <a:endParaRPr lang="en-US"/>
          </a:p>
        </p:txBody>
      </p:sp>
    </p:spTree>
    <p:extLst>
      <p:ext uri="{BB962C8B-B14F-4D97-AF65-F5344CB8AC3E}">
        <p14:creationId xmlns:p14="http://schemas.microsoft.com/office/powerpoint/2010/main" val="22372398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162</a:t>
            </a:fld>
            <a:endParaRPr lang="en-US"/>
          </a:p>
        </p:txBody>
      </p:sp>
    </p:spTree>
    <p:extLst>
      <p:ext uri="{BB962C8B-B14F-4D97-AF65-F5344CB8AC3E}">
        <p14:creationId xmlns:p14="http://schemas.microsoft.com/office/powerpoint/2010/main" val="651302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164</a:t>
            </a:fld>
            <a:endParaRPr lang="en-US"/>
          </a:p>
        </p:txBody>
      </p:sp>
    </p:spTree>
    <p:extLst>
      <p:ext uri="{BB962C8B-B14F-4D97-AF65-F5344CB8AC3E}">
        <p14:creationId xmlns:p14="http://schemas.microsoft.com/office/powerpoint/2010/main" val="38052694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Slides 178 thru 180 are extra slides showing what is available on </a:t>
            </a:r>
            <a:r>
              <a:rPr lang="en-US" sz="1400" dirty="0" err="1">
                <a:latin typeface="Arial" panose="020B0604020202020204" pitchFamily="34" charset="0"/>
                <a:cs typeface="Arial" panose="020B0604020202020204" pitchFamily="34" charset="0"/>
              </a:rPr>
              <a:t>competition.realtor</a:t>
            </a:r>
            <a:r>
              <a:rPr lang="en-US" sz="1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0791C7DC-2935-4CE0-9104-597A4484DAF0}" type="slidenum">
              <a:rPr lang="en-US" smtClean="0"/>
              <a:t>166</a:t>
            </a:fld>
            <a:endParaRPr lang="en-US"/>
          </a:p>
        </p:txBody>
      </p:sp>
    </p:spTree>
    <p:extLst>
      <p:ext uri="{BB962C8B-B14F-4D97-AF65-F5344CB8AC3E}">
        <p14:creationId xmlns:p14="http://schemas.microsoft.com/office/powerpoint/2010/main" val="35768643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We have put examples of what is on </a:t>
            </a:r>
            <a:r>
              <a:rPr lang="en-US" sz="1400" dirty="0" err="1">
                <a:latin typeface="Arial" panose="020B0604020202020204" pitchFamily="34" charset="0"/>
                <a:cs typeface="Arial" panose="020B0604020202020204" pitchFamily="34" charset="0"/>
              </a:rPr>
              <a:t>competition.realtor</a:t>
            </a:r>
            <a:r>
              <a:rPr lang="en-US" sz="1400" dirty="0">
                <a:latin typeface="Arial" panose="020B0604020202020204" pitchFamily="34" charset="0"/>
                <a:cs typeface="Arial" panose="020B0604020202020204" pitchFamily="34" charset="0"/>
              </a:rPr>
              <a:t> on the slides – they are not in their manual.  </a:t>
            </a:r>
          </a:p>
        </p:txBody>
      </p:sp>
      <p:sp>
        <p:nvSpPr>
          <p:cNvPr id="4" name="Slide Number Placeholder 3"/>
          <p:cNvSpPr>
            <a:spLocks noGrp="1"/>
          </p:cNvSpPr>
          <p:nvPr>
            <p:ph type="sldNum" sz="quarter" idx="5"/>
          </p:nvPr>
        </p:nvSpPr>
        <p:spPr/>
        <p:txBody>
          <a:bodyPr/>
          <a:lstStyle/>
          <a:p>
            <a:fld id="{0791C7DC-2935-4CE0-9104-597A4484DAF0}" type="slidenum">
              <a:rPr lang="en-US" smtClean="0"/>
              <a:t>167</a:t>
            </a:fld>
            <a:endParaRPr lang="en-US"/>
          </a:p>
        </p:txBody>
      </p:sp>
    </p:spTree>
    <p:extLst>
      <p:ext uri="{BB962C8B-B14F-4D97-AF65-F5344CB8AC3E}">
        <p14:creationId xmlns:p14="http://schemas.microsoft.com/office/powerpoint/2010/main" val="35481639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170</a:t>
            </a:fld>
            <a:endParaRPr lang="en-US"/>
          </a:p>
        </p:txBody>
      </p:sp>
    </p:spTree>
    <p:extLst>
      <p:ext uri="{BB962C8B-B14F-4D97-AF65-F5344CB8AC3E}">
        <p14:creationId xmlns:p14="http://schemas.microsoft.com/office/powerpoint/2010/main" val="28804459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7423B-824F-FBE1-8530-8F1CDD918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8028CF-B485-5351-FBCE-FD4DC9993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878AC-2198-2AFD-06E0-BE7359E3B3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EE31F0-A72F-02BE-7357-055E8EB1C709}"/>
              </a:ext>
            </a:extLst>
          </p:cNvPr>
          <p:cNvSpPr>
            <a:spLocks noGrp="1"/>
          </p:cNvSpPr>
          <p:nvPr>
            <p:ph type="sldNum" sz="quarter" idx="5"/>
          </p:nvPr>
        </p:nvSpPr>
        <p:spPr/>
        <p:txBody>
          <a:bodyPr/>
          <a:lstStyle/>
          <a:p>
            <a:fld id="{0791C7DC-2935-4CE0-9104-597A4484DAF0}" type="slidenum">
              <a:rPr lang="en-US" smtClean="0"/>
              <a:t>171</a:t>
            </a:fld>
            <a:endParaRPr lang="en-US"/>
          </a:p>
        </p:txBody>
      </p:sp>
    </p:spTree>
    <p:extLst>
      <p:ext uri="{BB962C8B-B14F-4D97-AF65-F5344CB8AC3E}">
        <p14:creationId xmlns:p14="http://schemas.microsoft.com/office/powerpoint/2010/main" val="295012862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47C25-8E21-DDB2-AFCB-7F5C0E488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66193-7D50-D136-B3F9-41611375F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85A09-F5C8-E5EF-E199-86350D9628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695021-CD9F-9B82-CE0B-3EE7C0F15B81}"/>
              </a:ext>
            </a:extLst>
          </p:cNvPr>
          <p:cNvSpPr>
            <a:spLocks noGrp="1"/>
          </p:cNvSpPr>
          <p:nvPr>
            <p:ph type="sldNum" sz="quarter" idx="5"/>
          </p:nvPr>
        </p:nvSpPr>
        <p:spPr/>
        <p:txBody>
          <a:bodyPr/>
          <a:lstStyle/>
          <a:p>
            <a:fld id="{0791C7DC-2935-4CE0-9104-597A4484DAF0}" type="slidenum">
              <a:rPr lang="en-US" smtClean="0"/>
              <a:t>172</a:t>
            </a:fld>
            <a:endParaRPr lang="en-US"/>
          </a:p>
        </p:txBody>
      </p:sp>
    </p:spTree>
    <p:extLst>
      <p:ext uri="{BB962C8B-B14F-4D97-AF65-F5344CB8AC3E}">
        <p14:creationId xmlns:p14="http://schemas.microsoft.com/office/powerpoint/2010/main" val="29675150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173</a:t>
            </a:fld>
            <a:endParaRPr lang="en-US"/>
          </a:p>
        </p:txBody>
      </p:sp>
    </p:spTree>
    <p:extLst>
      <p:ext uri="{BB962C8B-B14F-4D97-AF65-F5344CB8AC3E}">
        <p14:creationId xmlns:p14="http://schemas.microsoft.com/office/powerpoint/2010/main" val="24255002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175</a:t>
            </a:fld>
            <a:endParaRPr lang="en-US"/>
          </a:p>
        </p:txBody>
      </p:sp>
    </p:spTree>
    <p:extLst>
      <p:ext uri="{BB962C8B-B14F-4D97-AF65-F5344CB8AC3E}">
        <p14:creationId xmlns:p14="http://schemas.microsoft.com/office/powerpoint/2010/main" val="18161481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177</a:t>
            </a:fld>
            <a:endParaRPr lang="en-US"/>
          </a:p>
        </p:txBody>
      </p:sp>
    </p:spTree>
    <p:extLst>
      <p:ext uri="{BB962C8B-B14F-4D97-AF65-F5344CB8AC3E}">
        <p14:creationId xmlns:p14="http://schemas.microsoft.com/office/powerpoint/2010/main" val="3546360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https://www.nar.realtor/sites/default/files/documents/2021-home-buyers-and-sellers-generational-trends-03-16-2021.pdf</a:t>
            </a:r>
          </a:p>
        </p:txBody>
      </p:sp>
      <p:sp>
        <p:nvSpPr>
          <p:cNvPr id="4" name="Slide Number Placeholder 3"/>
          <p:cNvSpPr>
            <a:spLocks noGrp="1"/>
          </p:cNvSpPr>
          <p:nvPr>
            <p:ph type="sldNum" sz="quarter" idx="5"/>
          </p:nvPr>
        </p:nvSpPr>
        <p:spPr/>
        <p:txBody>
          <a:bodyPr/>
          <a:lstStyle/>
          <a:p>
            <a:fld id="{0791C7DC-2935-4CE0-9104-597A4484DAF0}" type="slidenum">
              <a:rPr lang="en-US" smtClean="0"/>
              <a:t>16</a:t>
            </a:fld>
            <a:endParaRPr lang="en-US"/>
          </a:p>
        </p:txBody>
      </p:sp>
    </p:spTree>
    <p:extLst>
      <p:ext uri="{BB962C8B-B14F-4D97-AF65-F5344CB8AC3E}">
        <p14:creationId xmlns:p14="http://schemas.microsoft.com/office/powerpoint/2010/main" val="2029787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179</a:t>
            </a:fld>
            <a:endParaRPr lang="en-US"/>
          </a:p>
        </p:txBody>
      </p:sp>
    </p:spTree>
    <p:extLst>
      <p:ext uri="{BB962C8B-B14F-4D97-AF65-F5344CB8AC3E}">
        <p14:creationId xmlns:p14="http://schemas.microsoft.com/office/powerpoint/2010/main" val="40714837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156E56-5E8E-45E4-9333-E67A414B1C9D}" type="slidenum">
              <a:rPr lang="en-US" smtClean="0"/>
              <a:t>183</a:t>
            </a:fld>
            <a:endParaRPr lang="en-US"/>
          </a:p>
        </p:txBody>
      </p:sp>
    </p:spTree>
    <p:extLst>
      <p:ext uri="{BB962C8B-B14F-4D97-AF65-F5344CB8AC3E}">
        <p14:creationId xmlns:p14="http://schemas.microsoft.com/office/powerpoint/2010/main" val="2270439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184</a:t>
            </a:fld>
            <a:endParaRPr lang="en-US"/>
          </a:p>
        </p:txBody>
      </p:sp>
    </p:spTree>
    <p:extLst>
      <p:ext uri="{BB962C8B-B14F-4D97-AF65-F5344CB8AC3E}">
        <p14:creationId xmlns:p14="http://schemas.microsoft.com/office/powerpoint/2010/main" val="31980306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185</a:t>
            </a:fld>
            <a:endParaRPr lang="en-US"/>
          </a:p>
        </p:txBody>
      </p:sp>
    </p:spTree>
    <p:extLst>
      <p:ext uri="{BB962C8B-B14F-4D97-AF65-F5344CB8AC3E}">
        <p14:creationId xmlns:p14="http://schemas.microsoft.com/office/powerpoint/2010/main" val="19092459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Rot="1" noChangeAspect="1" noChangeArrowheads="1"/>
          </p:cNvSpPr>
          <p:nvPr>
            <p:ph type="sldImg"/>
          </p:nvPr>
        </p:nvSpPr>
        <p:spPr>
          <a:xfrm>
            <a:off x="2559050" y="576263"/>
            <a:ext cx="5122863" cy="2881312"/>
          </a:xfrm>
          <a:solidFill>
            <a:srgbClr val="FFFFFF"/>
          </a:solidFill>
          <a:ln/>
        </p:spPr>
      </p:sp>
      <p:sp>
        <p:nvSpPr>
          <p:cNvPr id="151554"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555110">
              <a:spcBef>
                <a:spcPts val="462"/>
              </a:spcBef>
              <a:defRPr/>
            </a:pPr>
            <a:endParaRPr lang="en-US">
              <a:solidFill>
                <a:srgbClr val="000000"/>
              </a:solidFill>
              <a:latin typeface="Arial" pitchFamily="34" charset="0"/>
              <a:cs typeface="Arial" pitchFamily="34" charset="0"/>
              <a:sym typeface="Arial" pitchFamily="34" charset="0"/>
            </a:endParaRPr>
          </a:p>
        </p:txBody>
      </p:sp>
      <p:sp>
        <p:nvSpPr>
          <p:cNvPr id="2" name="Header Placeholder 1"/>
          <p:cNvSpPr>
            <a:spLocks noGrp="1"/>
          </p:cNvSpPr>
          <p:nvPr>
            <p:ph type="hdr" sz="quarter" idx="10"/>
          </p:nvPr>
        </p:nvSpPr>
        <p:spPr/>
        <p:txBody>
          <a:bodyPr/>
          <a:lstStyle/>
          <a:p>
            <a:r>
              <a:rPr lang="en-US" dirty="0"/>
              <a:t>SRS Course Update</a:t>
            </a:r>
          </a:p>
        </p:txBody>
      </p:sp>
    </p:spTree>
    <p:extLst>
      <p:ext uri="{BB962C8B-B14F-4D97-AF65-F5344CB8AC3E}">
        <p14:creationId xmlns:p14="http://schemas.microsoft.com/office/powerpoint/2010/main" val="130679424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latin typeface="Arial" panose="020B0604020202020204" pitchFamily="34" charset="0"/>
                <a:cs typeface="Arial" panose="020B0604020202020204" pitchFamily="34" charset="0"/>
              </a:rPr>
              <a:t>Repeated this to remind them of what most agreement say.</a:t>
            </a:r>
          </a:p>
        </p:txBody>
      </p:sp>
      <p:sp>
        <p:nvSpPr>
          <p:cNvPr id="4" name="Slide Number Placeholder 3"/>
          <p:cNvSpPr>
            <a:spLocks noGrp="1"/>
          </p:cNvSpPr>
          <p:nvPr>
            <p:ph type="sldNum" sz="quarter" idx="5"/>
          </p:nvPr>
        </p:nvSpPr>
        <p:spPr/>
        <p:txBody>
          <a:bodyPr/>
          <a:lstStyle/>
          <a:p>
            <a:fld id="{0791C7DC-2935-4CE0-9104-597A4484DAF0}" type="slidenum">
              <a:rPr lang="en-US" smtClean="0"/>
              <a:t>187</a:t>
            </a:fld>
            <a:endParaRPr lang="en-US"/>
          </a:p>
        </p:txBody>
      </p:sp>
    </p:spTree>
    <p:extLst>
      <p:ext uri="{BB962C8B-B14F-4D97-AF65-F5344CB8AC3E}">
        <p14:creationId xmlns:p14="http://schemas.microsoft.com/office/powerpoint/2010/main" val="13426442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188</a:t>
            </a:fld>
            <a:endParaRPr lang="en-US"/>
          </a:p>
        </p:txBody>
      </p:sp>
    </p:spTree>
    <p:extLst>
      <p:ext uri="{BB962C8B-B14F-4D97-AF65-F5344CB8AC3E}">
        <p14:creationId xmlns:p14="http://schemas.microsoft.com/office/powerpoint/2010/main" val="156512592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D5C9B0-BC11-4B2B-AD11-FA6AA3EBFEA1}" type="slidenum">
              <a:rPr lang="en-US" smtClean="0"/>
              <a:t>189</a:t>
            </a:fld>
            <a:endParaRPr lang="en-US"/>
          </a:p>
        </p:txBody>
      </p:sp>
    </p:spTree>
    <p:extLst>
      <p:ext uri="{BB962C8B-B14F-4D97-AF65-F5344CB8AC3E}">
        <p14:creationId xmlns:p14="http://schemas.microsoft.com/office/powerpoint/2010/main" val="16596679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192</a:t>
            </a:fld>
            <a:endParaRPr lang="en-US"/>
          </a:p>
        </p:txBody>
      </p:sp>
    </p:spTree>
    <p:extLst>
      <p:ext uri="{BB962C8B-B14F-4D97-AF65-F5344CB8AC3E}">
        <p14:creationId xmlns:p14="http://schemas.microsoft.com/office/powerpoint/2010/main" val="176885698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195</a:t>
            </a:fld>
            <a:endParaRPr lang="en-US"/>
          </a:p>
        </p:txBody>
      </p:sp>
    </p:spTree>
    <p:extLst>
      <p:ext uri="{BB962C8B-B14F-4D97-AF65-F5344CB8AC3E}">
        <p14:creationId xmlns:p14="http://schemas.microsoft.com/office/powerpoint/2010/main" val="50494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Simply to show the use of the Internet by buyers – use as you would like but it does work as a lead-in to the next topic.</a:t>
            </a:r>
          </a:p>
        </p:txBody>
      </p:sp>
      <p:sp>
        <p:nvSpPr>
          <p:cNvPr id="4" name="Slide Number Placeholder 3"/>
          <p:cNvSpPr>
            <a:spLocks noGrp="1"/>
          </p:cNvSpPr>
          <p:nvPr>
            <p:ph type="sldNum" sz="quarter" idx="5"/>
          </p:nvPr>
        </p:nvSpPr>
        <p:spPr/>
        <p:txBody>
          <a:bodyPr/>
          <a:lstStyle/>
          <a:p>
            <a:fld id="{0791C7DC-2935-4CE0-9104-597A4484DAF0}" type="slidenum">
              <a:rPr lang="en-US" smtClean="0"/>
              <a:t>18</a:t>
            </a:fld>
            <a:endParaRPr lang="en-US"/>
          </a:p>
        </p:txBody>
      </p:sp>
    </p:spTree>
    <p:extLst>
      <p:ext uri="{BB962C8B-B14F-4D97-AF65-F5344CB8AC3E}">
        <p14:creationId xmlns:p14="http://schemas.microsoft.com/office/powerpoint/2010/main" val="48396624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197</a:t>
            </a:fld>
            <a:endParaRPr lang="en-US"/>
          </a:p>
        </p:txBody>
      </p:sp>
    </p:spTree>
    <p:extLst>
      <p:ext uri="{BB962C8B-B14F-4D97-AF65-F5344CB8AC3E}">
        <p14:creationId xmlns:p14="http://schemas.microsoft.com/office/powerpoint/2010/main" val="100007746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198</a:t>
            </a:fld>
            <a:endParaRPr lang="en-US"/>
          </a:p>
        </p:txBody>
      </p:sp>
    </p:spTree>
    <p:extLst>
      <p:ext uri="{BB962C8B-B14F-4D97-AF65-F5344CB8AC3E}">
        <p14:creationId xmlns:p14="http://schemas.microsoft.com/office/powerpoint/2010/main" val="5156896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199</a:t>
            </a:fld>
            <a:endParaRPr lang="en-US"/>
          </a:p>
        </p:txBody>
      </p:sp>
    </p:spTree>
    <p:extLst>
      <p:ext uri="{BB962C8B-B14F-4D97-AF65-F5344CB8AC3E}">
        <p14:creationId xmlns:p14="http://schemas.microsoft.com/office/powerpoint/2010/main" val="27448516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200</a:t>
            </a:fld>
            <a:endParaRPr lang="en-US"/>
          </a:p>
        </p:txBody>
      </p:sp>
    </p:spTree>
    <p:extLst>
      <p:ext uri="{BB962C8B-B14F-4D97-AF65-F5344CB8AC3E}">
        <p14:creationId xmlns:p14="http://schemas.microsoft.com/office/powerpoint/2010/main" val="34385585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Course Notes: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Further information for assisting veterans seeking VA loans is available at https://</a:t>
            </a:r>
            <a:r>
              <a:rPr lang="en-US" sz="1400" dirty="0" err="1">
                <a:latin typeface="Arial" panose="020B0604020202020204" pitchFamily="34" charset="0"/>
                <a:cs typeface="Arial" panose="020B0604020202020204" pitchFamily="34" charset="0"/>
              </a:rPr>
              <a:t>www.benefits.va.gov</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homeloans</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realtors.asp</a:t>
            </a:r>
            <a:r>
              <a:rPr lang="en-US" sz="1400"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0791C7DC-2935-4CE0-9104-597A4484DAF0}" type="slidenum">
              <a:rPr lang="en-US" smtClean="0"/>
              <a:t>201</a:t>
            </a:fld>
            <a:endParaRPr lang="en-US"/>
          </a:p>
        </p:txBody>
      </p:sp>
    </p:spTree>
    <p:extLst>
      <p:ext uri="{BB962C8B-B14F-4D97-AF65-F5344CB8AC3E}">
        <p14:creationId xmlns:p14="http://schemas.microsoft.com/office/powerpoint/2010/main" val="2728095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202</a:t>
            </a:fld>
            <a:endParaRPr lang="en-US"/>
          </a:p>
        </p:txBody>
      </p:sp>
    </p:spTree>
    <p:extLst>
      <p:ext uri="{BB962C8B-B14F-4D97-AF65-F5344CB8AC3E}">
        <p14:creationId xmlns:p14="http://schemas.microsoft.com/office/powerpoint/2010/main" val="209209289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203</a:t>
            </a:fld>
            <a:endParaRPr lang="en-US"/>
          </a:p>
        </p:txBody>
      </p:sp>
    </p:spTree>
    <p:extLst>
      <p:ext uri="{BB962C8B-B14F-4D97-AF65-F5344CB8AC3E}">
        <p14:creationId xmlns:p14="http://schemas.microsoft.com/office/powerpoint/2010/main" val="100708695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Course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the scenario presented in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Day in the Life of a Buyer’s Representative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this scenario as the basis for discussion of the module objectives.</a:t>
            </a:r>
          </a:p>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204</a:t>
            </a:fld>
            <a:endParaRPr lang="en-US"/>
          </a:p>
        </p:txBody>
      </p:sp>
    </p:spTree>
    <p:extLst>
      <p:ext uri="{BB962C8B-B14F-4D97-AF65-F5344CB8AC3E}">
        <p14:creationId xmlns:p14="http://schemas.microsoft.com/office/powerpoint/2010/main" val="384229865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208</a:t>
            </a:fld>
            <a:endParaRPr lang="en-US"/>
          </a:p>
        </p:txBody>
      </p:sp>
    </p:spTree>
    <p:extLst>
      <p:ext uri="{BB962C8B-B14F-4D97-AF65-F5344CB8AC3E}">
        <p14:creationId xmlns:p14="http://schemas.microsoft.com/office/powerpoint/2010/main" val="39810697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209</a:t>
            </a:fld>
            <a:endParaRPr lang="en-US"/>
          </a:p>
        </p:txBody>
      </p:sp>
    </p:spTree>
    <p:extLst>
      <p:ext uri="{BB962C8B-B14F-4D97-AF65-F5344CB8AC3E}">
        <p14:creationId xmlns:p14="http://schemas.microsoft.com/office/powerpoint/2010/main" val="1161372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National Association of REALTORS® Home Buyer and Seller Generational Trends, p 50.</a:t>
            </a:r>
          </a:p>
        </p:txBody>
      </p:sp>
      <p:sp>
        <p:nvSpPr>
          <p:cNvPr id="4" name="Slide Number Placeholder 3"/>
          <p:cNvSpPr>
            <a:spLocks noGrp="1"/>
          </p:cNvSpPr>
          <p:nvPr>
            <p:ph type="sldNum" sz="quarter" idx="5"/>
          </p:nvPr>
        </p:nvSpPr>
        <p:spPr/>
        <p:txBody>
          <a:bodyPr/>
          <a:lstStyle/>
          <a:p>
            <a:fld id="{0791C7DC-2935-4CE0-9104-597A4484DAF0}" type="slidenum">
              <a:rPr lang="en-US" smtClean="0"/>
              <a:t>19</a:t>
            </a:fld>
            <a:endParaRPr lang="en-US"/>
          </a:p>
        </p:txBody>
      </p:sp>
    </p:spTree>
    <p:extLst>
      <p:ext uri="{BB962C8B-B14F-4D97-AF65-F5344CB8AC3E}">
        <p14:creationId xmlns:p14="http://schemas.microsoft.com/office/powerpoint/2010/main" val="140660547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210</a:t>
            </a:fld>
            <a:endParaRPr lang="en-US"/>
          </a:p>
        </p:txBody>
      </p:sp>
    </p:spTree>
    <p:extLst>
      <p:ext uri="{BB962C8B-B14F-4D97-AF65-F5344CB8AC3E}">
        <p14:creationId xmlns:p14="http://schemas.microsoft.com/office/powerpoint/2010/main" val="396728049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211</a:t>
            </a:fld>
            <a:endParaRPr lang="en-US"/>
          </a:p>
        </p:txBody>
      </p:sp>
    </p:spTree>
    <p:extLst>
      <p:ext uri="{BB962C8B-B14F-4D97-AF65-F5344CB8AC3E}">
        <p14:creationId xmlns:p14="http://schemas.microsoft.com/office/powerpoint/2010/main" val="100602391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212</a:t>
            </a:fld>
            <a:endParaRPr lang="en-US"/>
          </a:p>
        </p:txBody>
      </p:sp>
    </p:spTree>
    <p:extLst>
      <p:ext uri="{BB962C8B-B14F-4D97-AF65-F5344CB8AC3E}">
        <p14:creationId xmlns:p14="http://schemas.microsoft.com/office/powerpoint/2010/main" val="26420281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213</a:t>
            </a:fld>
            <a:endParaRPr lang="en-US"/>
          </a:p>
        </p:txBody>
      </p:sp>
    </p:spTree>
    <p:extLst>
      <p:ext uri="{BB962C8B-B14F-4D97-AF65-F5344CB8AC3E}">
        <p14:creationId xmlns:p14="http://schemas.microsoft.com/office/powerpoint/2010/main" val="52608907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214</a:t>
            </a:fld>
            <a:endParaRPr lang="en-US"/>
          </a:p>
        </p:txBody>
      </p:sp>
    </p:spTree>
    <p:extLst>
      <p:ext uri="{BB962C8B-B14F-4D97-AF65-F5344CB8AC3E}">
        <p14:creationId xmlns:p14="http://schemas.microsoft.com/office/powerpoint/2010/main" val="121342970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216</a:t>
            </a:fld>
            <a:endParaRPr lang="en-US"/>
          </a:p>
        </p:txBody>
      </p:sp>
    </p:spTree>
    <p:extLst>
      <p:ext uri="{BB962C8B-B14F-4D97-AF65-F5344CB8AC3E}">
        <p14:creationId xmlns:p14="http://schemas.microsoft.com/office/powerpoint/2010/main" val="121657762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217</a:t>
            </a:fld>
            <a:endParaRPr lang="en-US"/>
          </a:p>
        </p:txBody>
      </p:sp>
    </p:spTree>
    <p:extLst>
      <p:ext uri="{BB962C8B-B14F-4D97-AF65-F5344CB8AC3E}">
        <p14:creationId xmlns:p14="http://schemas.microsoft.com/office/powerpoint/2010/main" val="427399273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218</a:t>
            </a:fld>
            <a:endParaRPr lang="en-US"/>
          </a:p>
        </p:txBody>
      </p:sp>
    </p:spTree>
    <p:extLst>
      <p:ext uri="{BB962C8B-B14F-4D97-AF65-F5344CB8AC3E}">
        <p14:creationId xmlns:p14="http://schemas.microsoft.com/office/powerpoint/2010/main" val="2485479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219</a:t>
            </a:fld>
            <a:endParaRPr lang="en-US"/>
          </a:p>
        </p:txBody>
      </p:sp>
    </p:spTree>
    <p:extLst>
      <p:ext uri="{BB962C8B-B14F-4D97-AF65-F5344CB8AC3E}">
        <p14:creationId xmlns:p14="http://schemas.microsoft.com/office/powerpoint/2010/main" val="7727244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220</a:t>
            </a:fld>
            <a:endParaRPr lang="en-US"/>
          </a:p>
        </p:txBody>
      </p:sp>
    </p:spTree>
    <p:extLst>
      <p:ext uri="{BB962C8B-B14F-4D97-AF65-F5344CB8AC3E}">
        <p14:creationId xmlns:p14="http://schemas.microsoft.com/office/powerpoint/2010/main" val="967573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one just reinforces that no matter that they start on the Internet – they are still using an agent to buy.</a:t>
            </a:r>
            <a:endParaRPr lang="en-US" dirty="0"/>
          </a:p>
          <a:p>
            <a:endParaRPr lang="en-US" dirty="0"/>
          </a:p>
        </p:txBody>
      </p:sp>
      <p:sp>
        <p:nvSpPr>
          <p:cNvPr id="4" name="Slide Number Placeholder 3"/>
          <p:cNvSpPr>
            <a:spLocks noGrp="1"/>
          </p:cNvSpPr>
          <p:nvPr>
            <p:ph type="sldNum" sz="quarter" idx="5"/>
          </p:nvPr>
        </p:nvSpPr>
        <p:spPr/>
        <p:txBody>
          <a:bodyPr/>
          <a:lstStyle/>
          <a:p>
            <a:fld id="{C5593382-3468-D149-936B-53701A6F6083}" type="slidenum">
              <a:rPr lang="en-US" smtClean="0"/>
              <a:t>20</a:t>
            </a:fld>
            <a:endParaRPr lang="en-US"/>
          </a:p>
        </p:txBody>
      </p:sp>
    </p:spTree>
    <p:extLst>
      <p:ext uri="{BB962C8B-B14F-4D97-AF65-F5344CB8AC3E}">
        <p14:creationId xmlns:p14="http://schemas.microsoft.com/office/powerpoint/2010/main" val="83918700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223</a:t>
            </a:fld>
            <a:endParaRPr lang="en-US"/>
          </a:p>
        </p:txBody>
      </p:sp>
    </p:spTree>
    <p:extLst>
      <p:ext uri="{BB962C8B-B14F-4D97-AF65-F5344CB8AC3E}">
        <p14:creationId xmlns:p14="http://schemas.microsoft.com/office/powerpoint/2010/main" val="28947143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224</a:t>
            </a:fld>
            <a:endParaRPr lang="en-US"/>
          </a:p>
        </p:txBody>
      </p:sp>
    </p:spTree>
    <p:extLst>
      <p:ext uri="{BB962C8B-B14F-4D97-AF65-F5344CB8AC3E}">
        <p14:creationId xmlns:p14="http://schemas.microsoft.com/office/powerpoint/2010/main" val="25527272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Course Notes:</a:t>
            </a:r>
          </a:p>
          <a:p>
            <a:pPr marL="171450" lvl="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The Realtors Valuation Model® (RVM®) can aggregate valuation data from MLS listings. If your MLS shares its data with RPR®, your reports will then also include values calculated by the RVM® from real-time, real-world data. Find out if your MLS shares data, register, and try the RPR® application at </a:t>
            </a:r>
            <a:r>
              <a:rPr lang="en-US" sz="1400" dirty="0" err="1">
                <a:latin typeface="Arial" panose="020B0604020202020204" pitchFamily="34" charset="0"/>
                <a:cs typeface="Arial" panose="020B0604020202020204" pitchFamily="34" charset="0"/>
              </a:rPr>
              <a:t>www.narrpr.com</a:t>
            </a:r>
            <a:r>
              <a:rPr lang="en-US" sz="1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0791C7DC-2935-4CE0-9104-597A4484DAF0}" type="slidenum">
              <a:rPr lang="en-US" smtClean="0"/>
              <a:t>225</a:t>
            </a:fld>
            <a:endParaRPr lang="en-US"/>
          </a:p>
        </p:txBody>
      </p:sp>
    </p:spTree>
    <p:extLst>
      <p:ext uri="{BB962C8B-B14F-4D97-AF65-F5344CB8AC3E}">
        <p14:creationId xmlns:p14="http://schemas.microsoft.com/office/powerpoint/2010/main" val="176359527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226</a:t>
            </a:fld>
            <a:endParaRPr lang="en-US"/>
          </a:p>
        </p:txBody>
      </p:sp>
    </p:spTree>
    <p:extLst>
      <p:ext uri="{BB962C8B-B14F-4D97-AF65-F5344CB8AC3E}">
        <p14:creationId xmlns:p14="http://schemas.microsoft.com/office/powerpoint/2010/main" val="36233857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227</a:t>
            </a:fld>
            <a:endParaRPr lang="en-US"/>
          </a:p>
        </p:txBody>
      </p:sp>
    </p:spTree>
    <p:extLst>
      <p:ext uri="{BB962C8B-B14F-4D97-AF65-F5344CB8AC3E}">
        <p14:creationId xmlns:p14="http://schemas.microsoft.com/office/powerpoint/2010/main" val="199736554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228</a:t>
            </a:fld>
            <a:endParaRPr lang="en-US"/>
          </a:p>
        </p:txBody>
      </p:sp>
    </p:spTree>
    <p:extLst>
      <p:ext uri="{BB962C8B-B14F-4D97-AF65-F5344CB8AC3E}">
        <p14:creationId xmlns:p14="http://schemas.microsoft.com/office/powerpoint/2010/main" val="5950992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229</a:t>
            </a:fld>
            <a:endParaRPr lang="en-US"/>
          </a:p>
        </p:txBody>
      </p:sp>
    </p:spTree>
    <p:extLst>
      <p:ext uri="{BB962C8B-B14F-4D97-AF65-F5344CB8AC3E}">
        <p14:creationId xmlns:p14="http://schemas.microsoft.com/office/powerpoint/2010/main" val="131948275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230</a:t>
            </a:fld>
            <a:endParaRPr lang="en-US"/>
          </a:p>
        </p:txBody>
      </p:sp>
    </p:spTree>
    <p:extLst>
      <p:ext uri="{BB962C8B-B14F-4D97-AF65-F5344CB8AC3E}">
        <p14:creationId xmlns:p14="http://schemas.microsoft.com/office/powerpoint/2010/main" val="186890185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Course Notes: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You can learn more about video and audio surveillance issues by viewing the “Window to the Law” series on the NAR website. https://</a:t>
            </a:r>
            <a:r>
              <a:rPr lang="en-US" sz="1400" dirty="0" err="1">
                <a:latin typeface="Arial" panose="020B0604020202020204" pitchFamily="34" charset="0"/>
                <a:cs typeface="Arial" panose="020B0604020202020204" pitchFamily="34" charset="0"/>
              </a:rPr>
              <a:t>www.nar.realtor</a:t>
            </a:r>
            <a:r>
              <a:rPr lang="en-US" sz="1400" dirty="0">
                <a:latin typeface="Arial" panose="020B0604020202020204" pitchFamily="34" charset="0"/>
                <a:cs typeface="Arial" panose="020B0604020202020204" pitchFamily="34" charset="0"/>
              </a:rPr>
              <a:t>/videos/window-to-the-law</a:t>
            </a:r>
          </a:p>
        </p:txBody>
      </p:sp>
      <p:sp>
        <p:nvSpPr>
          <p:cNvPr id="4" name="Slide Number Placeholder 3"/>
          <p:cNvSpPr>
            <a:spLocks noGrp="1"/>
          </p:cNvSpPr>
          <p:nvPr>
            <p:ph type="sldNum" sz="quarter" idx="5"/>
          </p:nvPr>
        </p:nvSpPr>
        <p:spPr/>
        <p:txBody>
          <a:bodyPr/>
          <a:lstStyle/>
          <a:p>
            <a:fld id="{0791C7DC-2935-4CE0-9104-597A4484DAF0}" type="slidenum">
              <a:rPr lang="en-US" smtClean="0"/>
              <a:t>231</a:t>
            </a:fld>
            <a:endParaRPr lang="en-US"/>
          </a:p>
        </p:txBody>
      </p:sp>
    </p:spTree>
    <p:extLst>
      <p:ext uri="{BB962C8B-B14F-4D97-AF65-F5344CB8AC3E}">
        <p14:creationId xmlns:p14="http://schemas.microsoft.com/office/powerpoint/2010/main" val="270876475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Couse Notes:</a:t>
            </a:r>
          </a:p>
          <a:p>
            <a:r>
              <a:rPr lang="en-US"/>
              <a:t>Ask students to complete </a:t>
            </a:r>
            <a:r>
              <a:rPr lang="en-US" b="1"/>
              <a:t>Exercise 3-2 </a:t>
            </a:r>
            <a:r>
              <a:rPr lang="en-US"/>
              <a:t>Create Your Own Showing Protocol. Share ideas with all participants.</a:t>
            </a:r>
          </a:p>
        </p:txBody>
      </p:sp>
      <p:sp>
        <p:nvSpPr>
          <p:cNvPr id="4" name="Slide Number Placeholder 3"/>
          <p:cNvSpPr>
            <a:spLocks noGrp="1"/>
          </p:cNvSpPr>
          <p:nvPr>
            <p:ph type="sldNum" sz="quarter" idx="5"/>
          </p:nvPr>
        </p:nvSpPr>
        <p:spPr/>
        <p:txBody>
          <a:bodyPr/>
          <a:lstStyle/>
          <a:p>
            <a:fld id="{0791C7DC-2935-4CE0-9104-597A4484DAF0}" type="slidenum">
              <a:rPr lang="en-US" smtClean="0"/>
              <a:t>232</a:t>
            </a:fld>
            <a:endParaRPr lang="en-US"/>
          </a:p>
        </p:txBody>
      </p:sp>
    </p:spTree>
    <p:extLst>
      <p:ext uri="{BB962C8B-B14F-4D97-AF65-F5344CB8AC3E}">
        <p14:creationId xmlns:p14="http://schemas.microsoft.com/office/powerpoint/2010/main" val="643569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593382-3468-D149-936B-53701A6F6083}" type="slidenum">
              <a:rPr lang="en-US" smtClean="0"/>
              <a:t>21</a:t>
            </a:fld>
            <a:endParaRPr lang="en-US"/>
          </a:p>
        </p:txBody>
      </p:sp>
    </p:spTree>
    <p:extLst>
      <p:ext uri="{BB962C8B-B14F-4D97-AF65-F5344CB8AC3E}">
        <p14:creationId xmlns:p14="http://schemas.microsoft.com/office/powerpoint/2010/main" val="258519600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233</a:t>
            </a:fld>
            <a:endParaRPr lang="en-US"/>
          </a:p>
        </p:txBody>
      </p:sp>
    </p:spTree>
    <p:extLst>
      <p:ext uri="{BB962C8B-B14F-4D97-AF65-F5344CB8AC3E}">
        <p14:creationId xmlns:p14="http://schemas.microsoft.com/office/powerpoint/2010/main" val="43369082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234</a:t>
            </a:fld>
            <a:endParaRPr lang="en-US"/>
          </a:p>
        </p:txBody>
      </p:sp>
    </p:spTree>
    <p:extLst>
      <p:ext uri="{BB962C8B-B14F-4D97-AF65-F5344CB8AC3E}">
        <p14:creationId xmlns:p14="http://schemas.microsoft.com/office/powerpoint/2010/main" val="227963873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235</a:t>
            </a:fld>
            <a:endParaRPr lang="en-US"/>
          </a:p>
        </p:txBody>
      </p:sp>
    </p:spTree>
    <p:extLst>
      <p:ext uri="{BB962C8B-B14F-4D97-AF65-F5344CB8AC3E}">
        <p14:creationId xmlns:p14="http://schemas.microsoft.com/office/powerpoint/2010/main" val="6815784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236</a:t>
            </a:fld>
            <a:endParaRPr lang="en-US"/>
          </a:p>
        </p:txBody>
      </p:sp>
    </p:spTree>
    <p:extLst>
      <p:ext uri="{BB962C8B-B14F-4D97-AF65-F5344CB8AC3E}">
        <p14:creationId xmlns:p14="http://schemas.microsoft.com/office/powerpoint/2010/main" val="32208802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238</a:t>
            </a:fld>
            <a:endParaRPr lang="en-US"/>
          </a:p>
        </p:txBody>
      </p:sp>
    </p:spTree>
    <p:extLst>
      <p:ext uri="{BB962C8B-B14F-4D97-AF65-F5344CB8AC3E}">
        <p14:creationId xmlns:p14="http://schemas.microsoft.com/office/powerpoint/2010/main" val="233806682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240</a:t>
            </a:fld>
            <a:endParaRPr lang="en-US"/>
          </a:p>
        </p:txBody>
      </p:sp>
    </p:spTree>
    <p:extLst>
      <p:ext uri="{BB962C8B-B14F-4D97-AF65-F5344CB8AC3E}">
        <p14:creationId xmlns:p14="http://schemas.microsoft.com/office/powerpoint/2010/main" val="308631476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241</a:t>
            </a:fld>
            <a:endParaRPr lang="en-US"/>
          </a:p>
        </p:txBody>
      </p:sp>
    </p:spTree>
    <p:extLst>
      <p:ext uri="{BB962C8B-B14F-4D97-AF65-F5344CB8AC3E}">
        <p14:creationId xmlns:p14="http://schemas.microsoft.com/office/powerpoint/2010/main" val="69959757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Garamond" panose="02020404030301010803" pitchFamily="18" charset="0"/>
                <a:ea typeface="Garamond" panose="02020404030301010803" pitchFamily="18" charset="0"/>
                <a:cs typeface="Garamond" panose="02020404030301010803" pitchFamily="18" charset="0"/>
              </a:rPr>
              <a:t> </a:t>
            </a:r>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244</a:t>
            </a:fld>
            <a:endParaRPr lang="en-US"/>
          </a:p>
        </p:txBody>
      </p:sp>
    </p:spTree>
    <p:extLst>
      <p:ext uri="{BB962C8B-B14F-4D97-AF65-F5344CB8AC3E}">
        <p14:creationId xmlns:p14="http://schemas.microsoft.com/office/powerpoint/2010/main" val="45922987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245</a:t>
            </a:fld>
            <a:endParaRPr lang="en-US"/>
          </a:p>
        </p:txBody>
      </p:sp>
    </p:spTree>
    <p:extLst>
      <p:ext uri="{BB962C8B-B14F-4D97-AF65-F5344CB8AC3E}">
        <p14:creationId xmlns:p14="http://schemas.microsoft.com/office/powerpoint/2010/main" val="196234161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 Notes:</a:t>
            </a:r>
          </a:p>
          <a:p>
            <a:pPr marL="171450" indent="-171450">
              <a:buFont typeface="Arial" panose="020B0604020202020204" pitchFamily="34" charset="0"/>
              <a:buChar char="•"/>
            </a:pPr>
            <a:r>
              <a:rPr lang="en-US"/>
              <a:t>Discuss additional examples of how to respond to these types of questions. Role play the questions and answers to give students an opportunity to develop their own scripts.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246</a:t>
            </a:fld>
            <a:endParaRPr lang="en-US"/>
          </a:p>
        </p:txBody>
      </p:sp>
    </p:spTree>
    <p:extLst>
      <p:ext uri="{BB962C8B-B14F-4D97-AF65-F5344CB8AC3E}">
        <p14:creationId xmlns:p14="http://schemas.microsoft.com/office/powerpoint/2010/main" val="2640492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22</a:t>
            </a:fld>
            <a:endParaRPr lang="en-US"/>
          </a:p>
        </p:txBody>
      </p:sp>
    </p:spTree>
    <p:extLst>
      <p:ext uri="{BB962C8B-B14F-4D97-AF65-F5344CB8AC3E}">
        <p14:creationId xmlns:p14="http://schemas.microsoft.com/office/powerpoint/2010/main" val="169020983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248</a:t>
            </a:fld>
            <a:endParaRPr lang="en-US"/>
          </a:p>
        </p:txBody>
      </p:sp>
    </p:spTree>
    <p:extLst>
      <p:ext uri="{BB962C8B-B14F-4D97-AF65-F5344CB8AC3E}">
        <p14:creationId xmlns:p14="http://schemas.microsoft.com/office/powerpoint/2010/main" val="253197975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249</a:t>
            </a:fld>
            <a:endParaRPr lang="en-US"/>
          </a:p>
        </p:txBody>
      </p:sp>
    </p:spTree>
    <p:extLst>
      <p:ext uri="{BB962C8B-B14F-4D97-AF65-F5344CB8AC3E}">
        <p14:creationId xmlns:p14="http://schemas.microsoft.com/office/powerpoint/2010/main" val="165269723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250</a:t>
            </a:fld>
            <a:endParaRPr lang="en-US"/>
          </a:p>
        </p:txBody>
      </p:sp>
    </p:spTree>
    <p:extLst>
      <p:ext uri="{BB962C8B-B14F-4D97-AF65-F5344CB8AC3E}">
        <p14:creationId xmlns:p14="http://schemas.microsoft.com/office/powerpoint/2010/main" val="239287900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251</a:t>
            </a:fld>
            <a:endParaRPr lang="en-US"/>
          </a:p>
        </p:txBody>
      </p:sp>
    </p:spTree>
    <p:extLst>
      <p:ext uri="{BB962C8B-B14F-4D97-AF65-F5344CB8AC3E}">
        <p14:creationId xmlns:p14="http://schemas.microsoft.com/office/powerpoint/2010/main" val="14157940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252</a:t>
            </a:fld>
            <a:endParaRPr lang="en-US"/>
          </a:p>
        </p:txBody>
      </p:sp>
    </p:spTree>
    <p:extLst>
      <p:ext uri="{BB962C8B-B14F-4D97-AF65-F5344CB8AC3E}">
        <p14:creationId xmlns:p14="http://schemas.microsoft.com/office/powerpoint/2010/main" val="390162837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253</a:t>
            </a:fld>
            <a:endParaRPr lang="en-US"/>
          </a:p>
        </p:txBody>
      </p:sp>
    </p:spTree>
    <p:extLst>
      <p:ext uri="{BB962C8B-B14F-4D97-AF65-F5344CB8AC3E}">
        <p14:creationId xmlns:p14="http://schemas.microsoft.com/office/powerpoint/2010/main" val="99956391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254</a:t>
            </a:fld>
            <a:endParaRPr lang="en-US"/>
          </a:p>
        </p:txBody>
      </p:sp>
    </p:spTree>
    <p:extLst>
      <p:ext uri="{BB962C8B-B14F-4D97-AF65-F5344CB8AC3E}">
        <p14:creationId xmlns:p14="http://schemas.microsoft.com/office/powerpoint/2010/main" val="39702557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255</a:t>
            </a:fld>
            <a:endParaRPr lang="en-US"/>
          </a:p>
        </p:txBody>
      </p:sp>
    </p:spTree>
    <p:extLst>
      <p:ext uri="{BB962C8B-B14F-4D97-AF65-F5344CB8AC3E}">
        <p14:creationId xmlns:p14="http://schemas.microsoft.com/office/powerpoint/2010/main" val="236488324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258</a:t>
            </a:fld>
            <a:endParaRPr lang="en-US"/>
          </a:p>
        </p:txBody>
      </p:sp>
    </p:spTree>
    <p:extLst>
      <p:ext uri="{BB962C8B-B14F-4D97-AF65-F5344CB8AC3E}">
        <p14:creationId xmlns:p14="http://schemas.microsoft.com/office/powerpoint/2010/main" val="233963323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260</a:t>
            </a:fld>
            <a:endParaRPr lang="en-US"/>
          </a:p>
        </p:txBody>
      </p:sp>
    </p:spTree>
    <p:extLst>
      <p:ext uri="{BB962C8B-B14F-4D97-AF65-F5344CB8AC3E}">
        <p14:creationId xmlns:p14="http://schemas.microsoft.com/office/powerpoint/2010/main" val="3035682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23</a:t>
            </a:fld>
            <a:endParaRPr lang="en-US"/>
          </a:p>
        </p:txBody>
      </p:sp>
    </p:spTree>
    <p:extLst>
      <p:ext uri="{BB962C8B-B14F-4D97-AF65-F5344CB8AC3E}">
        <p14:creationId xmlns:p14="http://schemas.microsoft.com/office/powerpoint/2010/main" val="400477742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latin typeface="Arial" panose="020B0604020202020204" pitchFamily="34" charset="0"/>
                <a:cs typeface="Arial" panose="020B0604020202020204" pitchFamily="34" charset="0"/>
              </a:rPr>
              <a:t>This is obviously a sample – it will need to be customized for their marketplace. Designed to officially be used at time of writing contract it should be top of mind throughout the transaction.</a:t>
            </a:r>
          </a:p>
        </p:txBody>
      </p:sp>
      <p:sp>
        <p:nvSpPr>
          <p:cNvPr id="4" name="Slide Number Placeholder 3"/>
          <p:cNvSpPr>
            <a:spLocks noGrp="1"/>
          </p:cNvSpPr>
          <p:nvPr>
            <p:ph type="sldNum" sz="quarter" idx="5"/>
          </p:nvPr>
        </p:nvSpPr>
        <p:spPr/>
        <p:txBody>
          <a:bodyPr/>
          <a:lstStyle/>
          <a:p>
            <a:fld id="{0791C7DC-2935-4CE0-9104-597A4484DAF0}" type="slidenum">
              <a:rPr lang="en-US" smtClean="0"/>
              <a:t>261</a:t>
            </a:fld>
            <a:endParaRPr lang="en-US"/>
          </a:p>
        </p:txBody>
      </p:sp>
    </p:spTree>
    <p:extLst>
      <p:ext uri="{BB962C8B-B14F-4D97-AF65-F5344CB8AC3E}">
        <p14:creationId xmlns:p14="http://schemas.microsoft.com/office/powerpoint/2010/main" val="216855665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 Notes:</a:t>
            </a:r>
          </a:p>
          <a:p>
            <a:pPr marL="171450" indent="-171450">
              <a:buFont typeface="Arial" panose="020B0604020202020204" pitchFamily="34" charset="0"/>
              <a:buChar char="•"/>
            </a:pPr>
            <a:r>
              <a:rPr lang="en-US"/>
              <a:t>This point is a good opportunity to remind clients of the benefits of working with a REALTOR® who is bound by a Code of Ethics and pledged to promote their best interests.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264</a:t>
            </a:fld>
            <a:endParaRPr lang="en-US"/>
          </a:p>
        </p:txBody>
      </p:sp>
    </p:spTree>
    <p:extLst>
      <p:ext uri="{BB962C8B-B14F-4D97-AF65-F5344CB8AC3E}">
        <p14:creationId xmlns:p14="http://schemas.microsoft.com/office/powerpoint/2010/main" val="194445059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266</a:t>
            </a:fld>
            <a:endParaRPr lang="en-US"/>
          </a:p>
        </p:txBody>
      </p:sp>
    </p:spTree>
    <p:extLst>
      <p:ext uri="{BB962C8B-B14F-4D97-AF65-F5344CB8AC3E}">
        <p14:creationId xmlns:p14="http://schemas.microsoft.com/office/powerpoint/2010/main" val="29075934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267</a:t>
            </a:fld>
            <a:endParaRPr lang="en-US"/>
          </a:p>
        </p:txBody>
      </p:sp>
    </p:spTree>
    <p:extLst>
      <p:ext uri="{BB962C8B-B14F-4D97-AF65-F5344CB8AC3E}">
        <p14:creationId xmlns:p14="http://schemas.microsoft.com/office/powerpoint/2010/main" val="395079200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270</a:t>
            </a:fld>
            <a:endParaRPr lang="en-US"/>
          </a:p>
        </p:txBody>
      </p:sp>
    </p:spTree>
    <p:extLst>
      <p:ext uri="{BB962C8B-B14F-4D97-AF65-F5344CB8AC3E}">
        <p14:creationId xmlns:p14="http://schemas.microsoft.com/office/powerpoint/2010/main" val="234203552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271</a:t>
            </a:fld>
            <a:endParaRPr lang="en-US"/>
          </a:p>
        </p:txBody>
      </p:sp>
    </p:spTree>
    <p:extLst>
      <p:ext uri="{BB962C8B-B14F-4D97-AF65-F5344CB8AC3E}">
        <p14:creationId xmlns:p14="http://schemas.microsoft.com/office/powerpoint/2010/main" val="336672660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272</a:t>
            </a:fld>
            <a:endParaRPr lang="en-US"/>
          </a:p>
        </p:txBody>
      </p:sp>
    </p:spTree>
    <p:extLst>
      <p:ext uri="{BB962C8B-B14F-4D97-AF65-F5344CB8AC3E}">
        <p14:creationId xmlns:p14="http://schemas.microsoft.com/office/powerpoint/2010/main" val="29185668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273</a:t>
            </a:fld>
            <a:endParaRPr lang="en-US"/>
          </a:p>
        </p:txBody>
      </p:sp>
    </p:spTree>
    <p:extLst>
      <p:ext uri="{BB962C8B-B14F-4D97-AF65-F5344CB8AC3E}">
        <p14:creationId xmlns:p14="http://schemas.microsoft.com/office/powerpoint/2010/main" val="96784297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277</a:t>
            </a:fld>
            <a:endParaRPr lang="en-US"/>
          </a:p>
        </p:txBody>
      </p:sp>
    </p:spTree>
    <p:extLst>
      <p:ext uri="{BB962C8B-B14F-4D97-AF65-F5344CB8AC3E}">
        <p14:creationId xmlns:p14="http://schemas.microsoft.com/office/powerpoint/2010/main" val="131330567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278</a:t>
            </a:fld>
            <a:endParaRPr lang="en-US"/>
          </a:p>
        </p:txBody>
      </p:sp>
    </p:spTree>
    <p:extLst>
      <p:ext uri="{BB962C8B-B14F-4D97-AF65-F5344CB8AC3E}">
        <p14:creationId xmlns:p14="http://schemas.microsoft.com/office/powerpoint/2010/main" val="3997112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24</a:t>
            </a:fld>
            <a:endParaRPr lang="en-US"/>
          </a:p>
        </p:txBody>
      </p:sp>
    </p:spTree>
    <p:extLst>
      <p:ext uri="{BB962C8B-B14F-4D97-AF65-F5344CB8AC3E}">
        <p14:creationId xmlns:p14="http://schemas.microsoft.com/office/powerpoint/2010/main" val="68225784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279</a:t>
            </a:fld>
            <a:endParaRPr lang="en-US"/>
          </a:p>
        </p:txBody>
      </p:sp>
    </p:spTree>
    <p:extLst>
      <p:ext uri="{BB962C8B-B14F-4D97-AF65-F5344CB8AC3E}">
        <p14:creationId xmlns:p14="http://schemas.microsoft.com/office/powerpoint/2010/main" val="384962538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280</a:t>
            </a:fld>
            <a:endParaRPr lang="en-US"/>
          </a:p>
        </p:txBody>
      </p:sp>
    </p:spTree>
    <p:extLst>
      <p:ext uri="{BB962C8B-B14F-4D97-AF65-F5344CB8AC3E}">
        <p14:creationId xmlns:p14="http://schemas.microsoft.com/office/powerpoint/2010/main" val="121294232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281</a:t>
            </a:fld>
            <a:endParaRPr lang="en-US"/>
          </a:p>
        </p:txBody>
      </p:sp>
    </p:spTree>
    <p:extLst>
      <p:ext uri="{BB962C8B-B14F-4D97-AF65-F5344CB8AC3E}">
        <p14:creationId xmlns:p14="http://schemas.microsoft.com/office/powerpoint/2010/main" val="47853030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282</a:t>
            </a:fld>
            <a:endParaRPr lang="en-US"/>
          </a:p>
        </p:txBody>
      </p:sp>
    </p:spTree>
    <p:extLst>
      <p:ext uri="{BB962C8B-B14F-4D97-AF65-F5344CB8AC3E}">
        <p14:creationId xmlns:p14="http://schemas.microsoft.com/office/powerpoint/2010/main" val="236533423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283</a:t>
            </a:fld>
            <a:endParaRPr lang="en-US"/>
          </a:p>
        </p:txBody>
      </p:sp>
    </p:spTree>
    <p:extLst>
      <p:ext uri="{BB962C8B-B14F-4D97-AF65-F5344CB8AC3E}">
        <p14:creationId xmlns:p14="http://schemas.microsoft.com/office/powerpoint/2010/main" val="145759098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284</a:t>
            </a:fld>
            <a:endParaRPr lang="en-US"/>
          </a:p>
        </p:txBody>
      </p:sp>
    </p:spTree>
    <p:extLst>
      <p:ext uri="{BB962C8B-B14F-4D97-AF65-F5344CB8AC3E}">
        <p14:creationId xmlns:p14="http://schemas.microsoft.com/office/powerpoint/2010/main" val="9810030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285</a:t>
            </a:fld>
            <a:endParaRPr lang="en-US"/>
          </a:p>
        </p:txBody>
      </p:sp>
    </p:spTree>
    <p:extLst>
      <p:ext uri="{BB962C8B-B14F-4D97-AF65-F5344CB8AC3E}">
        <p14:creationId xmlns:p14="http://schemas.microsoft.com/office/powerpoint/2010/main" val="256614014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286</a:t>
            </a:fld>
            <a:endParaRPr lang="en-US"/>
          </a:p>
        </p:txBody>
      </p:sp>
    </p:spTree>
    <p:extLst>
      <p:ext uri="{BB962C8B-B14F-4D97-AF65-F5344CB8AC3E}">
        <p14:creationId xmlns:p14="http://schemas.microsoft.com/office/powerpoint/2010/main" val="139416384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Deadline in contract does not ‘make’ seller answer – contract is dead as of deadline</a:t>
            </a:r>
          </a:p>
          <a:p>
            <a:r>
              <a:rPr lang="en-US" sz="1400" dirty="0">
                <a:latin typeface="Arial" panose="020B0604020202020204" pitchFamily="34" charset="0"/>
                <a:cs typeface="Arial" panose="020B0604020202020204" pitchFamily="34" charset="0"/>
              </a:rPr>
              <a:t>Use business email address and notify listing agent some other way than just sending a contract via email – going into spam or won’t be opened if it looks suspicious</a:t>
            </a:r>
          </a:p>
        </p:txBody>
      </p:sp>
      <p:sp>
        <p:nvSpPr>
          <p:cNvPr id="4" name="Slide Number Placeholder 3"/>
          <p:cNvSpPr>
            <a:spLocks noGrp="1"/>
          </p:cNvSpPr>
          <p:nvPr>
            <p:ph type="sldNum" sz="quarter" idx="10"/>
          </p:nvPr>
        </p:nvSpPr>
        <p:spPr/>
        <p:txBody>
          <a:bodyPr/>
          <a:lstStyle/>
          <a:p>
            <a:fld id="{32674CE4-FBD8-4481-AEFB-CA53E599A745}" type="slidenum">
              <a:rPr lang="en-US" smtClean="0"/>
              <a:t>289</a:t>
            </a:fld>
            <a:endParaRPr lang="en-US"/>
          </a:p>
        </p:txBody>
      </p:sp>
    </p:spTree>
    <p:extLst>
      <p:ext uri="{BB962C8B-B14F-4D97-AF65-F5344CB8AC3E}">
        <p14:creationId xmlns:p14="http://schemas.microsoft.com/office/powerpoint/2010/main" val="271403269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They need to know how to create a back-up contract and how to work with them on the listing side.</a:t>
            </a:r>
          </a:p>
          <a:p>
            <a:r>
              <a:rPr lang="en-US" sz="1400" dirty="0">
                <a:latin typeface="Arial" panose="020B0604020202020204" pitchFamily="34" charset="0"/>
                <a:cs typeface="Arial" panose="020B0604020202020204" pitchFamily="34" charset="0"/>
              </a:rPr>
              <a:t>Walk them thru how to set up office policies on the presentation of offers and creating back-ups.</a:t>
            </a:r>
          </a:p>
          <a:p>
            <a:r>
              <a:rPr lang="en-US" sz="1400" dirty="0">
                <a:latin typeface="Arial" panose="020B0604020202020204" pitchFamily="34" charset="0"/>
                <a:cs typeface="Arial" panose="020B0604020202020204" pitchFamily="34" charset="0"/>
              </a:rPr>
              <a:t>If no attorney – agents could really mess this up by letting seller sign two ‘first-place’ contracts</a:t>
            </a:r>
          </a:p>
        </p:txBody>
      </p:sp>
      <p:sp>
        <p:nvSpPr>
          <p:cNvPr id="4" name="Slide Number Placeholder 3"/>
          <p:cNvSpPr>
            <a:spLocks noGrp="1"/>
          </p:cNvSpPr>
          <p:nvPr>
            <p:ph type="sldNum" sz="quarter" idx="10"/>
          </p:nvPr>
        </p:nvSpPr>
        <p:spPr/>
        <p:txBody>
          <a:bodyPr/>
          <a:lstStyle/>
          <a:p>
            <a:fld id="{32674CE4-FBD8-4481-AEFB-CA53E599A745}" type="slidenum">
              <a:rPr lang="en-US" smtClean="0"/>
              <a:t>290</a:t>
            </a:fld>
            <a:endParaRPr lang="en-US"/>
          </a:p>
        </p:txBody>
      </p:sp>
    </p:spTree>
    <p:extLst>
      <p:ext uri="{BB962C8B-B14F-4D97-AF65-F5344CB8AC3E}">
        <p14:creationId xmlns:p14="http://schemas.microsoft.com/office/powerpoint/2010/main" val="936648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5</a:t>
            </a:fld>
            <a:endParaRPr lang="en-US"/>
          </a:p>
        </p:txBody>
      </p:sp>
    </p:spTree>
    <p:extLst>
      <p:ext uri="{BB962C8B-B14F-4D97-AF65-F5344CB8AC3E}">
        <p14:creationId xmlns:p14="http://schemas.microsoft.com/office/powerpoint/2010/main" val="2796331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25</a:t>
            </a:fld>
            <a:endParaRPr lang="en-US"/>
          </a:p>
        </p:txBody>
      </p:sp>
    </p:spTree>
    <p:extLst>
      <p:ext uri="{BB962C8B-B14F-4D97-AF65-F5344CB8AC3E}">
        <p14:creationId xmlns:p14="http://schemas.microsoft.com/office/powerpoint/2010/main" val="224561913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291</a:t>
            </a:fld>
            <a:endParaRPr lang="en-US"/>
          </a:p>
        </p:txBody>
      </p:sp>
    </p:spTree>
    <p:extLst>
      <p:ext uri="{BB962C8B-B14F-4D97-AF65-F5344CB8AC3E}">
        <p14:creationId xmlns:p14="http://schemas.microsoft.com/office/powerpoint/2010/main" val="248939900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293</a:t>
            </a:fld>
            <a:endParaRPr lang="en-US"/>
          </a:p>
        </p:txBody>
      </p:sp>
    </p:spTree>
    <p:extLst>
      <p:ext uri="{BB962C8B-B14F-4D97-AF65-F5344CB8AC3E}">
        <p14:creationId xmlns:p14="http://schemas.microsoft.com/office/powerpoint/2010/main" val="344296797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294</a:t>
            </a:fld>
            <a:endParaRPr lang="en-US"/>
          </a:p>
        </p:txBody>
      </p:sp>
    </p:spTree>
    <p:extLst>
      <p:ext uri="{BB962C8B-B14F-4D97-AF65-F5344CB8AC3E}">
        <p14:creationId xmlns:p14="http://schemas.microsoft.com/office/powerpoint/2010/main" val="180058277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Remind them that disclosure of price is not always in the sellers best interest</a:t>
            </a:r>
          </a:p>
        </p:txBody>
      </p:sp>
      <p:sp>
        <p:nvSpPr>
          <p:cNvPr id="4" name="Slide Number Placeholder 3"/>
          <p:cNvSpPr>
            <a:spLocks noGrp="1"/>
          </p:cNvSpPr>
          <p:nvPr>
            <p:ph type="sldNum" sz="quarter" idx="10"/>
          </p:nvPr>
        </p:nvSpPr>
        <p:spPr/>
        <p:txBody>
          <a:bodyPr/>
          <a:lstStyle/>
          <a:p>
            <a:fld id="{32674CE4-FBD8-4481-AEFB-CA53E599A745}" type="slidenum">
              <a:rPr lang="en-US" smtClean="0"/>
              <a:t>296</a:t>
            </a:fld>
            <a:endParaRPr lang="en-US"/>
          </a:p>
        </p:txBody>
      </p:sp>
    </p:spTree>
    <p:extLst>
      <p:ext uri="{BB962C8B-B14F-4D97-AF65-F5344CB8AC3E}">
        <p14:creationId xmlns:p14="http://schemas.microsoft.com/office/powerpoint/2010/main" val="112762837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298</a:t>
            </a:fld>
            <a:endParaRPr lang="en-US"/>
          </a:p>
        </p:txBody>
      </p:sp>
    </p:spTree>
    <p:extLst>
      <p:ext uri="{BB962C8B-B14F-4D97-AF65-F5344CB8AC3E}">
        <p14:creationId xmlns:p14="http://schemas.microsoft.com/office/powerpoint/2010/main" val="42527481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300</a:t>
            </a:fld>
            <a:endParaRPr lang="en-US"/>
          </a:p>
        </p:txBody>
      </p:sp>
    </p:spTree>
    <p:extLst>
      <p:ext uri="{BB962C8B-B14F-4D97-AF65-F5344CB8AC3E}">
        <p14:creationId xmlns:p14="http://schemas.microsoft.com/office/powerpoint/2010/main" val="41957104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302</a:t>
            </a:fld>
            <a:endParaRPr lang="en-US"/>
          </a:p>
        </p:txBody>
      </p:sp>
    </p:spTree>
    <p:extLst>
      <p:ext uri="{BB962C8B-B14F-4D97-AF65-F5344CB8AC3E}">
        <p14:creationId xmlns:p14="http://schemas.microsoft.com/office/powerpoint/2010/main" val="212551092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303</a:t>
            </a:fld>
            <a:endParaRPr lang="en-US"/>
          </a:p>
        </p:txBody>
      </p:sp>
    </p:spTree>
    <p:extLst>
      <p:ext uri="{BB962C8B-B14F-4D97-AF65-F5344CB8AC3E}">
        <p14:creationId xmlns:p14="http://schemas.microsoft.com/office/powerpoint/2010/main" val="60008938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304</a:t>
            </a:fld>
            <a:endParaRPr lang="en-US"/>
          </a:p>
        </p:txBody>
      </p:sp>
    </p:spTree>
    <p:extLst>
      <p:ext uri="{BB962C8B-B14F-4D97-AF65-F5344CB8AC3E}">
        <p14:creationId xmlns:p14="http://schemas.microsoft.com/office/powerpoint/2010/main" val="418201119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305</a:t>
            </a:fld>
            <a:endParaRPr lang="en-US"/>
          </a:p>
        </p:txBody>
      </p:sp>
    </p:spTree>
    <p:extLst>
      <p:ext uri="{BB962C8B-B14F-4D97-AF65-F5344CB8AC3E}">
        <p14:creationId xmlns:p14="http://schemas.microsoft.com/office/powerpoint/2010/main" val="3312042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26</a:t>
            </a:fld>
            <a:endParaRPr lang="en-US"/>
          </a:p>
        </p:txBody>
      </p:sp>
    </p:spTree>
    <p:extLst>
      <p:ext uri="{BB962C8B-B14F-4D97-AF65-F5344CB8AC3E}">
        <p14:creationId xmlns:p14="http://schemas.microsoft.com/office/powerpoint/2010/main" val="420196295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306</a:t>
            </a:fld>
            <a:endParaRPr lang="en-US"/>
          </a:p>
        </p:txBody>
      </p:sp>
    </p:spTree>
    <p:extLst>
      <p:ext uri="{BB962C8B-B14F-4D97-AF65-F5344CB8AC3E}">
        <p14:creationId xmlns:p14="http://schemas.microsoft.com/office/powerpoint/2010/main" val="198735459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308</a:t>
            </a:fld>
            <a:endParaRPr lang="en-US"/>
          </a:p>
        </p:txBody>
      </p:sp>
    </p:spTree>
    <p:extLst>
      <p:ext uri="{BB962C8B-B14F-4D97-AF65-F5344CB8AC3E}">
        <p14:creationId xmlns:p14="http://schemas.microsoft.com/office/powerpoint/2010/main" val="250208323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 MLS rules – ask them what the rules are – they often do not know</a:t>
            </a:r>
          </a:p>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310</a:t>
            </a:fld>
            <a:endParaRPr lang="en-US"/>
          </a:p>
        </p:txBody>
      </p:sp>
    </p:spTree>
    <p:extLst>
      <p:ext uri="{BB962C8B-B14F-4D97-AF65-F5344CB8AC3E}">
        <p14:creationId xmlns:p14="http://schemas.microsoft.com/office/powerpoint/2010/main" val="226886830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311</a:t>
            </a:fld>
            <a:endParaRPr lang="en-US"/>
          </a:p>
        </p:txBody>
      </p:sp>
    </p:spTree>
    <p:extLst>
      <p:ext uri="{BB962C8B-B14F-4D97-AF65-F5344CB8AC3E}">
        <p14:creationId xmlns:p14="http://schemas.microsoft.com/office/powerpoint/2010/main" val="23037833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313</a:t>
            </a:fld>
            <a:endParaRPr lang="en-US"/>
          </a:p>
        </p:txBody>
      </p:sp>
    </p:spTree>
    <p:extLst>
      <p:ext uri="{BB962C8B-B14F-4D97-AF65-F5344CB8AC3E}">
        <p14:creationId xmlns:p14="http://schemas.microsoft.com/office/powerpoint/2010/main" val="425885104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of REOs and short sales should be brief – not enough time to go in-depth in these – obviously if market changes and they become more prevalent we will want to spend more time here.</a:t>
            </a:r>
          </a:p>
        </p:txBody>
      </p:sp>
      <p:sp>
        <p:nvSpPr>
          <p:cNvPr id="4" name="Slide Number Placeholder 3"/>
          <p:cNvSpPr>
            <a:spLocks noGrp="1"/>
          </p:cNvSpPr>
          <p:nvPr>
            <p:ph type="sldNum" sz="quarter" idx="5"/>
          </p:nvPr>
        </p:nvSpPr>
        <p:spPr/>
        <p:txBody>
          <a:bodyPr/>
          <a:lstStyle/>
          <a:p>
            <a:fld id="{0791C7DC-2935-4CE0-9104-597A4484DAF0}" type="slidenum">
              <a:rPr lang="en-US" smtClean="0"/>
              <a:t>314</a:t>
            </a:fld>
            <a:endParaRPr lang="en-US"/>
          </a:p>
        </p:txBody>
      </p:sp>
    </p:spTree>
    <p:extLst>
      <p:ext uri="{BB962C8B-B14F-4D97-AF65-F5344CB8AC3E}">
        <p14:creationId xmlns:p14="http://schemas.microsoft.com/office/powerpoint/2010/main" val="212422802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of REOs and short sales should be brief – not enough time to go in-depth in these – obviously if market changes and they become more prevalent we will want to spend more time here.</a:t>
            </a:r>
          </a:p>
        </p:txBody>
      </p:sp>
      <p:sp>
        <p:nvSpPr>
          <p:cNvPr id="4" name="Slide Number Placeholder 3"/>
          <p:cNvSpPr>
            <a:spLocks noGrp="1"/>
          </p:cNvSpPr>
          <p:nvPr>
            <p:ph type="sldNum" sz="quarter" idx="5"/>
          </p:nvPr>
        </p:nvSpPr>
        <p:spPr/>
        <p:txBody>
          <a:bodyPr/>
          <a:lstStyle/>
          <a:p>
            <a:fld id="{0791C7DC-2935-4CE0-9104-597A4484DAF0}" type="slidenum">
              <a:rPr lang="en-US" smtClean="0"/>
              <a:t>315</a:t>
            </a:fld>
            <a:endParaRPr lang="en-US"/>
          </a:p>
        </p:txBody>
      </p:sp>
    </p:spTree>
    <p:extLst>
      <p:ext uri="{BB962C8B-B14F-4D97-AF65-F5344CB8AC3E}">
        <p14:creationId xmlns:p14="http://schemas.microsoft.com/office/powerpoint/2010/main" val="207884246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Discussion of REOs and short sales should be brief – not enough time to go in-depth in these – obviously if market changes and they become more prevalent we will want to spend more time here.</a:t>
            </a:r>
          </a:p>
        </p:txBody>
      </p:sp>
      <p:sp>
        <p:nvSpPr>
          <p:cNvPr id="4" name="Slide Number Placeholder 3"/>
          <p:cNvSpPr>
            <a:spLocks noGrp="1"/>
          </p:cNvSpPr>
          <p:nvPr>
            <p:ph type="sldNum" sz="quarter" idx="5"/>
          </p:nvPr>
        </p:nvSpPr>
        <p:spPr/>
        <p:txBody>
          <a:bodyPr/>
          <a:lstStyle/>
          <a:p>
            <a:fld id="{0791C7DC-2935-4CE0-9104-597A4484DAF0}" type="slidenum">
              <a:rPr lang="en-US" smtClean="0"/>
              <a:t>316</a:t>
            </a:fld>
            <a:endParaRPr lang="en-US"/>
          </a:p>
        </p:txBody>
      </p:sp>
    </p:spTree>
    <p:extLst>
      <p:ext uri="{BB962C8B-B14F-4D97-AF65-F5344CB8AC3E}">
        <p14:creationId xmlns:p14="http://schemas.microsoft.com/office/powerpoint/2010/main" val="221871981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318</a:t>
            </a:fld>
            <a:endParaRPr lang="en-US"/>
          </a:p>
        </p:txBody>
      </p:sp>
    </p:spTree>
    <p:extLst>
      <p:ext uri="{BB962C8B-B14F-4D97-AF65-F5344CB8AC3E}">
        <p14:creationId xmlns:p14="http://schemas.microsoft.com/office/powerpoint/2010/main" val="371222445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319</a:t>
            </a:fld>
            <a:endParaRPr lang="en-US"/>
          </a:p>
        </p:txBody>
      </p:sp>
    </p:spTree>
    <p:extLst>
      <p:ext uri="{BB962C8B-B14F-4D97-AF65-F5344CB8AC3E}">
        <p14:creationId xmlns:p14="http://schemas.microsoft.com/office/powerpoint/2010/main" val="1389463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27</a:t>
            </a:fld>
            <a:endParaRPr lang="en-US"/>
          </a:p>
        </p:txBody>
      </p:sp>
    </p:spTree>
    <p:extLst>
      <p:ext uri="{BB962C8B-B14F-4D97-AF65-F5344CB8AC3E}">
        <p14:creationId xmlns:p14="http://schemas.microsoft.com/office/powerpoint/2010/main" val="241580936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320</a:t>
            </a:fld>
            <a:endParaRPr lang="en-US"/>
          </a:p>
        </p:txBody>
      </p:sp>
    </p:spTree>
    <p:extLst>
      <p:ext uri="{BB962C8B-B14F-4D97-AF65-F5344CB8AC3E}">
        <p14:creationId xmlns:p14="http://schemas.microsoft.com/office/powerpoint/2010/main" val="403957061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Course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Review the scenario presented in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A Day in the Life of a Buyer’s Representative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Use this scenario as the basis for discussion of the module objectives.</a:t>
            </a:r>
          </a:p>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323</a:t>
            </a:fld>
            <a:endParaRPr lang="en-US"/>
          </a:p>
        </p:txBody>
      </p:sp>
    </p:spTree>
    <p:extLst>
      <p:ext uri="{BB962C8B-B14F-4D97-AF65-F5344CB8AC3E}">
        <p14:creationId xmlns:p14="http://schemas.microsoft.com/office/powerpoint/2010/main" val="161799102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325</a:t>
            </a:fld>
            <a:endParaRPr lang="en-US"/>
          </a:p>
        </p:txBody>
      </p:sp>
    </p:spTree>
    <p:extLst>
      <p:ext uri="{BB962C8B-B14F-4D97-AF65-F5344CB8AC3E}">
        <p14:creationId xmlns:p14="http://schemas.microsoft.com/office/powerpoint/2010/main" val="175017179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327</a:t>
            </a:fld>
            <a:endParaRPr lang="en-US"/>
          </a:p>
        </p:txBody>
      </p:sp>
    </p:spTree>
    <p:extLst>
      <p:ext uri="{BB962C8B-B14F-4D97-AF65-F5344CB8AC3E}">
        <p14:creationId xmlns:p14="http://schemas.microsoft.com/office/powerpoint/2010/main" val="25710509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329</a:t>
            </a:fld>
            <a:endParaRPr lang="en-US"/>
          </a:p>
        </p:txBody>
      </p:sp>
    </p:spTree>
    <p:extLst>
      <p:ext uri="{BB962C8B-B14F-4D97-AF65-F5344CB8AC3E}">
        <p14:creationId xmlns:p14="http://schemas.microsoft.com/office/powerpoint/2010/main" val="275767594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330</a:t>
            </a:fld>
            <a:endParaRPr lang="en-US"/>
          </a:p>
        </p:txBody>
      </p:sp>
    </p:spTree>
    <p:extLst>
      <p:ext uri="{BB962C8B-B14F-4D97-AF65-F5344CB8AC3E}">
        <p14:creationId xmlns:p14="http://schemas.microsoft.com/office/powerpoint/2010/main" val="47332984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331</a:t>
            </a:fld>
            <a:endParaRPr lang="en-US"/>
          </a:p>
        </p:txBody>
      </p:sp>
    </p:spTree>
    <p:extLst>
      <p:ext uri="{BB962C8B-B14F-4D97-AF65-F5344CB8AC3E}">
        <p14:creationId xmlns:p14="http://schemas.microsoft.com/office/powerpoint/2010/main" val="24791832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332</a:t>
            </a:fld>
            <a:endParaRPr lang="en-US"/>
          </a:p>
        </p:txBody>
      </p:sp>
    </p:spTree>
    <p:extLst>
      <p:ext uri="{BB962C8B-B14F-4D97-AF65-F5344CB8AC3E}">
        <p14:creationId xmlns:p14="http://schemas.microsoft.com/office/powerpoint/2010/main" val="239196785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333</a:t>
            </a:fld>
            <a:endParaRPr lang="en-US"/>
          </a:p>
        </p:txBody>
      </p:sp>
    </p:spTree>
    <p:extLst>
      <p:ext uri="{BB962C8B-B14F-4D97-AF65-F5344CB8AC3E}">
        <p14:creationId xmlns:p14="http://schemas.microsoft.com/office/powerpoint/2010/main" val="69481793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 them that lenders re-check employment and credit right before the closing.</a:t>
            </a:r>
          </a:p>
        </p:txBody>
      </p:sp>
      <p:sp>
        <p:nvSpPr>
          <p:cNvPr id="4" name="Slide Number Placeholder 3"/>
          <p:cNvSpPr>
            <a:spLocks noGrp="1"/>
          </p:cNvSpPr>
          <p:nvPr>
            <p:ph type="sldNum" sz="quarter" idx="5"/>
          </p:nvPr>
        </p:nvSpPr>
        <p:spPr/>
        <p:txBody>
          <a:bodyPr/>
          <a:lstStyle/>
          <a:p>
            <a:fld id="{0791C7DC-2935-4CE0-9104-597A4484DAF0}" type="slidenum">
              <a:rPr lang="en-US" smtClean="0"/>
              <a:t>334</a:t>
            </a:fld>
            <a:endParaRPr lang="en-US"/>
          </a:p>
        </p:txBody>
      </p:sp>
    </p:spTree>
    <p:extLst>
      <p:ext uri="{BB962C8B-B14F-4D97-AF65-F5344CB8AC3E}">
        <p14:creationId xmlns:p14="http://schemas.microsoft.com/office/powerpoint/2010/main" val="3776549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28</a:t>
            </a:fld>
            <a:endParaRPr lang="en-US"/>
          </a:p>
        </p:txBody>
      </p:sp>
    </p:spTree>
    <p:extLst>
      <p:ext uri="{BB962C8B-B14F-4D97-AF65-F5344CB8AC3E}">
        <p14:creationId xmlns:p14="http://schemas.microsoft.com/office/powerpoint/2010/main" val="393224052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335</a:t>
            </a:fld>
            <a:endParaRPr lang="en-US"/>
          </a:p>
        </p:txBody>
      </p:sp>
    </p:spTree>
    <p:extLst>
      <p:ext uri="{BB962C8B-B14F-4D97-AF65-F5344CB8AC3E}">
        <p14:creationId xmlns:p14="http://schemas.microsoft.com/office/powerpoint/2010/main" val="12101436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336</a:t>
            </a:fld>
            <a:endParaRPr lang="en-US"/>
          </a:p>
        </p:txBody>
      </p:sp>
    </p:spTree>
    <p:extLst>
      <p:ext uri="{BB962C8B-B14F-4D97-AF65-F5344CB8AC3E}">
        <p14:creationId xmlns:p14="http://schemas.microsoft.com/office/powerpoint/2010/main" val="32852132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337</a:t>
            </a:fld>
            <a:endParaRPr lang="en-US"/>
          </a:p>
        </p:txBody>
      </p:sp>
    </p:spTree>
    <p:extLst>
      <p:ext uri="{BB962C8B-B14F-4D97-AF65-F5344CB8AC3E}">
        <p14:creationId xmlns:p14="http://schemas.microsoft.com/office/powerpoint/2010/main" val="378314787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339</a:t>
            </a:fld>
            <a:endParaRPr lang="en-US"/>
          </a:p>
        </p:txBody>
      </p:sp>
    </p:spTree>
    <p:extLst>
      <p:ext uri="{BB962C8B-B14F-4D97-AF65-F5344CB8AC3E}">
        <p14:creationId xmlns:p14="http://schemas.microsoft.com/office/powerpoint/2010/main" val="2530399516"/>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340</a:t>
            </a:fld>
            <a:endParaRPr lang="en-US"/>
          </a:p>
        </p:txBody>
      </p:sp>
    </p:spTree>
    <p:extLst>
      <p:ext uri="{BB962C8B-B14F-4D97-AF65-F5344CB8AC3E}">
        <p14:creationId xmlns:p14="http://schemas.microsoft.com/office/powerpoint/2010/main" val="428481239"/>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341</a:t>
            </a:fld>
            <a:endParaRPr lang="en-US"/>
          </a:p>
        </p:txBody>
      </p:sp>
    </p:spTree>
    <p:extLst>
      <p:ext uri="{BB962C8B-B14F-4D97-AF65-F5344CB8AC3E}">
        <p14:creationId xmlns:p14="http://schemas.microsoft.com/office/powerpoint/2010/main" val="414398425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346</a:t>
            </a:fld>
            <a:endParaRPr lang="en-US"/>
          </a:p>
        </p:txBody>
      </p:sp>
    </p:spTree>
    <p:extLst>
      <p:ext uri="{BB962C8B-B14F-4D97-AF65-F5344CB8AC3E}">
        <p14:creationId xmlns:p14="http://schemas.microsoft.com/office/powerpoint/2010/main" val="121577005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347</a:t>
            </a:fld>
            <a:endParaRPr lang="en-US"/>
          </a:p>
        </p:txBody>
      </p:sp>
    </p:spTree>
    <p:extLst>
      <p:ext uri="{BB962C8B-B14F-4D97-AF65-F5344CB8AC3E}">
        <p14:creationId xmlns:p14="http://schemas.microsoft.com/office/powerpoint/2010/main" val="150760654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348</a:t>
            </a:fld>
            <a:endParaRPr lang="en-US"/>
          </a:p>
        </p:txBody>
      </p:sp>
    </p:spTree>
    <p:extLst>
      <p:ext uri="{BB962C8B-B14F-4D97-AF65-F5344CB8AC3E}">
        <p14:creationId xmlns:p14="http://schemas.microsoft.com/office/powerpoint/2010/main" val="136984244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349</a:t>
            </a:fld>
            <a:endParaRPr lang="en-US"/>
          </a:p>
        </p:txBody>
      </p:sp>
    </p:spTree>
    <p:extLst>
      <p:ext uri="{BB962C8B-B14F-4D97-AF65-F5344CB8AC3E}">
        <p14:creationId xmlns:p14="http://schemas.microsoft.com/office/powerpoint/2010/main" val="2728012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29</a:t>
            </a:fld>
            <a:endParaRPr lang="en-US"/>
          </a:p>
        </p:txBody>
      </p:sp>
    </p:spTree>
    <p:extLst>
      <p:ext uri="{BB962C8B-B14F-4D97-AF65-F5344CB8AC3E}">
        <p14:creationId xmlns:p14="http://schemas.microsoft.com/office/powerpoint/2010/main" val="326968637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350</a:t>
            </a:fld>
            <a:endParaRPr lang="en-US"/>
          </a:p>
        </p:txBody>
      </p:sp>
    </p:spTree>
    <p:extLst>
      <p:ext uri="{BB962C8B-B14F-4D97-AF65-F5344CB8AC3E}">
        <p14:creationId xmlns:p14="http://schemas.microsoft.com/office/powerpoint/2010/main" val="255526402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351</a:t>
            </a:fld>
            <a:endParaRPr lang="en-US"/>
          </a:p>
        </p:txBody>
      </p:sp>
    </p:spTree>
    <p:extLst>
      <p:ext uri="{BB962C8B-B14F-4D97-AF65-F5344CB8AC3E}">
        <p14:creationId xmlns:p14="http://schemas.microsoft.com/office/powerpoint/2010/main" val="262897695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352</a:t>
            </a:fld>
            <a:endParaRPr lang="en-US"/>
          </a:p>
        </p:txBody>
      </p:sp>
    </p:spTree>
    <p:extLst>
      <p:ext uri="{BB962C8B-B14F-4D97-AF65-F5344CB8AC3E}">
        <p14:creationId xmlns:p14="http://schemas.microsoft.com/office/powerpoint/2010/main" val="202486048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Course Notes: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The COVID-19 pandemic brought many changes to our industry and one of the biggest was the contactless closing. Many professionals believe this new closing format will continue.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353</a:t>
            </a:fld>
            <a:endParaRPr lang="en-US"/>
          </a:p>
        </p:txBody>
      </p:sp>
    </p:spTree>
    <p:extLst>
      <p:ext uri="{BB962C8B-B14F-4D97-AF65-F5344CB8AC3E}">
        <p14:creationId xmlns:p14="http://schemas.microsoft.com/office/powerpoint/2010/main" val="2747276142"/>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354</a:t>
            </a:fld>
            <a:endParaRPr lang="en-US"/>
          </a:p>
        </p:txBody>
      </p:sp>
    </p:spTree>
    <p:extLst>
      <p:ext uri="{BB962C8B-B14F-4D97-AF65-F5344CB8AC3E}">
        <p14:creationId xmlns:p14="http://schemas.microsoft.com/office/powerpoint/2010/main" val="134819647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355</a:t>
            </a:fld>
            <a:endParaRPr lang="en-US"/>
          </a:p>
        </p:txBody>
      </p:sp>
    </p:spTree>
    <p:extLst>
      <p:ext uri="{BB962C8B-B14F-4D97-AF65-F5344CB8AC3E}">
        <p14:creationId xmlns:p14="http://schemas.microsoft.com/office/powerpoint/2010/main" val="370584306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356</a:t>
            </a:fld>
            <a:endParaRPr lang="en-US"/>
          </a:p>
        </p:txBody>
      </p:sp>
    </p:spTree>
    <p:extLst>
      <p:ext uri="{BB962C8B-B14F-4D97-AF65-F5344CB8AC3E}">
        <p14:creationId xmlns:p14="http://schemas.microsoft.com/office/powerpoint/2010/main" val="189515085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Course Notes: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NAR Data Privacy and Security toolkit available at https://</a:t>
            </a:r>
            <a:r>
              <a:rPr lang="en-US" sz="1400" dirty="0" err="1">
                <a:latin typeface="Arial" panose="020B0604020202020204" pitchFamily="34" charset="0"/>
                <a:cs typeface="Arial" panose="020B0604020202020204" pitchFamily="34" charset="0"/>
              </a:rPr>
              <a:t>www.nar.realtor</a:t>
            </a:r>
            <a:r>
              <a:rPr lang="en-US" sz="1400" dirty="0">
                <a:latin typeface="Arial" panose="020B0604020202020204" pitchFamily="34" charset="0"/>
                <a:cs typeface="Arial" panose="020B0604020202020204" pitchFamily="34" charset="0"/>
              </a:rPr>
              <a:t>/data-privacy-security/</a:t>
            </a:r>
            <a:r>
              <a:rPr lang="en-US" sz="1400" dirty="0" err="1">
                <a:latin typeface="Arial" panose="020B0604020202020204" pitchFamily="34" charset="0"/>
                <a:cs typeface="Arial" panose="020B0604020202020204" pitchFamily="34" charset="0"/>
              </a:rPr>
              <a:t>nars</a:t>
            </a:r>
            <a:r>
              <a:rPr lang="en-US" sz="1400" dirty="0">
                <a:latin typeface="Arial" panose="020B0604020202020204" pitchFamily="34" charset="0"/>
                <a:cs typeface="Arial" panose="020B0604020202020204" pitchFamily="34" charset="0"/>
              </a:rPr>
              <a:t>-data-security-and-privacy-toolkit</a:t>
            </a:r>
          </a:p>
          <a:p>
            <a:pPr marL="171450" indent="-1714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358</a:t>
            </a:fld>
            <a:endParaRPr lang="en-US"/>
          </a:p>
        </p:txBody>
      </p:sp>
    </p:spTree>
    <p:extLst>
      <p:ext uri="{BB962C8B-B14F-4D97-AF65-F5344CB8AC3E}">
        <p14:creationId xmlns:p14="http://schemas.microsoft.com/office/powerpoint/2010/main" val="247810025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 Notes:</a:t>
            </a:r>
          </a:p>
          <a:p>
            <a:pPr marL="171450" indent="-171450">
              <a:buFont typeface="Arial" panose="020B0604020202020204" pitchFamily="34" charset="0"/>
              <a:buChar char="•"/>
            </a:pPr>
            <a:r>
              <a:rPr lang="en-US"/>
              <a:t>Review </a:t>
            </a:r>
            <a:r>
              <a:rPr lang="en-US" b="1"/>
              <a:t>Exercise 5-4 </a:t>
            </a:r>
            <a:r>
              <a:rPr lang="en-US"/>
              <a:t>Identifying Wire Fraud as a class.</a:t>
            </a:r>
          </a:p>
          <a:p>
            <a:pPr marL="171450" indent="-171450">
              <a:buFont typeface="Arial" panose="020B0604020202020204" pitchFamily="34" charset="0"/>
              <a:buChar char="•"/>
            </a:pPr>
            <a:r>
              <a:rPr lang="en-US"/>
              <a:t>Suggest learning more about data privacy by taking NAR’s e-Pro certification course: https://www.nar.realtor/education/designations-and-certifications/e-pro</a:t>
            </a:r>
          </a:p>
        </p:txBody>
      </p:sp>
      <p:sp>
        <p:nvSpPr>
          <p:cNvPr id="4" name="Slide Number Placeholder 3"/>
          <p:cNvSpPr>
            <a:spLocks noGrp="1"/>
          </p:cNvSpPr>
          <p:nvPr>
            <p:ph type="sldNum" sz="quarter" idx="5"/>
          </p:nvPr>
        </p:nvSpPr>
        <p:spPr/>
        <p:txBody>
          <a:bodyPr/>
          <a:lstStyle/>
          <a:p>
            <a:fld id="{0791C7DC-2935-4CE0-9104-597A4484DAF0}" type="slidenum">
              <a:rPr lang="en-US" smtClean="0"/>
              <a:t>359</a:t>
            </a:fld>
            <a:endParaRPr lang="en-US"/>
          </a:p>
        </p:txBody>
      </p:sp>
    </p:spTree>
    <p:extLst>
      <p:ext uri="{BB962C8B-B14F-4D97-AF65-F5344CB8AC3E}">
        <p14:creationId xmlns:p14="http://schemas.microsoft.com/office/powerpoint/2010/main" val="2505640613"/>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Course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the scenario presented in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Day in the Life of a Buyer’s Representative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Use this scenario as the basis for discussion of the module objectives.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360</a:t>
            </a:fld>
            <a:endParaRPr lang="en-US"/>
          </a:p>
        </p:txBody>
      </p:sp>
    </p:spTree>
    <p:extLst>
      <p:ext uri="{BB962C8B-B14F-4D97-AF65-F5344CB8AC3E}">
        <p14:creationId xmlns:p14="http://schemas.microsoft.com/office/powerpoint/2010/main" val="1501258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30</a:t>
            </a:fld>
            <a:endParaRPr lang="en-US"/>
          </a:p>
        </p:txBody>
      </p:sp>
    </p:spTree>
    <p:extLst>
      <p:ext uri="{BB962C8B-B14F-4D97-AF65-F5344CB8AC3E}">
        <p14:creationId xmlns:p14="http://schemas.microsoft.com/office/powerpoint/2010/main" val="224381679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362</a:t>
            </a:fld>
            <a:endParaRPr lang="en-US"/>
          </a:p>
        </p:txBody>
      </p:sp>
    </p:spTree>
    <p:extLst>
      <p:ext uri="{BB962C8B-B14F-4D97-AF65-F5344CB8AC3E}">
        <p14:creationId xmlns:p14="http://schemas.microsoft.com/office/powerpoint/2010/main" val="2328048535"/>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363</a:t>
            </a:fld>
            <a:endParaRPr lang="en-US"/>
          </a:p>
        </p:txBody>
      </p:sp>
    </p:spTree>
    <p:extLst>
      <p:ext uri="{BB962C8B-B14F-4D97-AF65-F5344CB8AC3E}">
        <p14:creationId xmlns:p14="http://schemas.microsoft.com/office/powerpoint/2010/main" val="222660447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364</a:t>
            </a:fld>
            <a:endParaRPr lang="en-US"/>
          </a:p>
        </p:txBody>
      </p:sp>
    </p:spTree>
    <p:extLst>
      <p:ext uri="{BB962C8B-B14F-4D97-AF65-F5344CB8AC3E}">
        <p14:creationId xmlns:p14="http://schemas.microsoft.com/office/powerpoint/2010/main" val="426474621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365</a:t>
            </a:fld>
            <a:endParaRPr lang="en-US"/>
          </a:p>
        </p:txBody>
      </p:sp>
    </p:spTree>
    <p:extLst>
      <p:ext uri="{BB962C8B-B14F-4D97-AF65-F5344CB8AC3E}">
        <p14:creationId xmlns:p14="http://schemas.microsoft.com/office/powerpoint/2010/main" val="139390040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366</a:t>
            </a:fld>
            <a:endParaRPr lang="en-US"/>
          </a:p>
        </p:txBody>
      </p:sp>
    </p:spTree>
    <p:extLst>
      <p:ext uri="{BB962C8B-B14F-4D97-AF65-F5344CB8AC3E}">
        <p14:creationId xmlns:p14="http://schemas.microsoft.com/office/powerpoint/2010/main" val="2962615696"/>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368</a:t>
            </a:fld>
            <a:endParaRPr lang="en-US"/>
          </a:p>
        </p:txBody>
      </p:sp>
    </p:spTree>
    <p:extLst>
      <p:ext uri="{BB962C8B-B14F-4D97-AF65-F5344CB8AC3E}">
        <p14:creationId xmlns:p14="http://schemas.microsoft.com/office/powerpoint/2010/main" val="3173834128"/>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Course Notes: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Review responses to scenarios. Students may have additional suggestions.</a:t>
            </a:r>
          </a:p>
        </p:txBody>
      </p:sp>
      <p:sp>
        <p:nvSpPr>
          <p:cNvPr id="4" name="Slide Number Placeholder 3"/>
          <p:cNvSpPr>
            <a:spLocks noGrp="1"/>
          </p:cNvSpPr>
          <p:nvPr>
            <p:ph type="sldNum" sz="quarter" idx="5"/>
          </p:nvPr>
        </p:nvSpPr>
        <p:spPr/>
        <p:txBody>
          <a:bodyPr/>
          <a:lstStyle/>
          <a:p>
            <a:fld id="{0791C7DC-2935-4CE0-9104-597A4484DAF0}" type="slidenum">
              <a:rPr lang="en-US" smtClean="0"/>
              <a:t>369</a:t>
            </a:fld>
            <a:endParaRPr lang="en-US"/>
          </a:p>
        </p:txBody>
      </p:sp>
    </p:spTree>
    <p:extLst>
      <p:ext uri="{BB962C8B-B14F-4D97-AF65-F5344CB8AC3E}">
        <p14:creationId xmlns:p14="http://schemas.microsoft.com/office/powerpoint/2010/main" val="217009720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Course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responses to scenarios. Students may have additional suggestions.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370</a:t>
            </a:fld>
            <a:endParaRPr lang="en-US"/>
          </a:p>
        </p:txBody>
      </p:sp>
    </p:spTree>
    <p:extLst>
      <p:ext uri="{BB962C8B-B14F-4D97-AF65-F5344CB8AC3E}">
        <p14:creationId xmlns:p14="http://schemas.microsoft.com/office/powerpoint/2010/main" val="234450866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Course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responses to scenarios. Students may have additional suggestions.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371</a:t>
            </a:fld>
            <a:endParaRPr lang="en-US"/>
          </a:p>
        </p:txBody>
      </p:sp>
    </p:spTree>
    <p:extLst>
      <p:ext uri="{BB962C8B-B14F-4D97-AF65-F5344CB8AC3E}">
        <p14:creationId xmlns:p14="http://schemas.microsoft.com/office/powerpoint/2010/main" val="2428825070"/>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Course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Review responses to scenarios. Students may have additional suggestions.</a:t>
            </a:r>
          </a:p>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372</a:t>
            </a:fld>
            <a:endParaRPr lang="en-US"/>
          </a:p>
        </p:txBody>
      </p:sp>
    </p:spTree>
    <p:extLst>
      <p:ext uri="{BB962C8B-B14F-4D97-AF65-F5344CB8AC3E}">
        <p14:creationId xmlns:p14="http://schemas.microsoft.com/office/powerpoint/2010/main" val="2592633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Simply verify they are all on the same page with the state’s requirements and have a brief discussion of whether more disclosure should be done than what the minimum requirement is.</a:t>
            </a:r>
          </a:p>
        </p:txBody>
      </p:sp>
      <p:sp>
        <p:nvSpPr>
          <p:cNvPr id="4" name="Slide Number Placeholder 3"/>
          <p:cNvSpPr>
            <a:spLocks noGrp="1"/>
          </p:cNvSpPr>
          <p:nvPr>
            <p:ph type="sldNum" sz="quarter" idx="5"/>
          </p:nvPr>
        </p:nvSpPr>
        <p:spPr/>
        <p:txBody>
          <a:bodyPr/>
          <a:lstStyle/>
          <a:p>
            <a:fld id="{0791C7DC-2935-4CE0-9104-597A4484DAF0}" type="slidenum">
              <a:rPr lang="en-US" smtClean="0"/>
              <a:t>31</a:t>
            </a:fld>
            <a:endParaRPr lang="en-US"/>
          </a:p>
        </p:txBody>
      </p:sp>
    </p:spTree>
    <p:extLst>
      <p:ext uri="{BB962C8B-B14F-4D97-AF65-F5344CB8AC3E}">
        <p14:creationId xmlns:p14="http://schemas.microsoft.com/office/powerpoint/2010/main" val="113789673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374</a:t>
            </a:fld>
            <a:endParaRPr lang="en-US"/>
          </a:p>
        </p:txBody>
      </p:sp>
    </p:spTree>
    <p:extLst>
      <p:ext uri="{BB962C8B-B14F-4D97-AF65-F5344CB8AC3E}">
        <p14:creationId xmlns:p14="http://schemas.microsoft.com/office/powerpoint/2010/main" val="1487636357"/>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375</a:t>
            </a:fld>
            <a:endParaRPr lang="en-US"/>
          </a:p>
        </p:txBody>
      </p:sp>
    </p:spTree>
    <p:extLst>
      <p:ext uri="{BB962C8B-B14F-4D97-AF65-F5344CB8AC3E}">
        <p14:creationId xmlns:p14="http://schemas.microsoft.com/office/powerpoint/2010/main" val="385917827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376</a:t>
            </a:fld>
            <a:endParaRPr lang="en-US"/>
          </a:p>
        </p:txBody>
      </p:sp>
    </p:spTree>
    <p:extLst>
      <p:ext uri="{BB962C8B-B14F-4D97-AF65-F5344CB8AC3E}">
        <p14:creationId xmlns:p14="http://schemas.microsoft.com/office/powerpoint/2010/main" val="174544207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Course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the scenario presented in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Day in the Life of a Buyer’s Representative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Use this scenario as the basis for discussion of the module objectives.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 students to take course exam.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377</a:t>
            </a:fld>
            <a:endParaRPr lang="en-US"/>
          </a:p>
        </p:txBody>
      </p:sp>
    </p:spTree>
    <p:extLst>
      <p:ext uri="{BB962C8B-B14F-4D97-AF65-F5344CB8AC3E}">
        <p14:creationId xmlns:p14="http://schemas.microsoft.com/office/powerpoint/2010/main" val="186448191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Course Notes: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All requirements must be completed within three years of passing the Accredited Buyer’s Representative (ABR®) designation course.</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These requirements must be met to attain and use the ABR® designation:</a:t>
            </a:r>
          </a:p>
          <a:p>
            <a:pPr marL="62865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Successful completion of the two-day Accredited Buyer’s Representative (ABR®) designation course, including an 80% passing grade on the exam. After you complete this course you will have three (3) years in which to complete the other ABR® designation requirements.</a:t>
            </a:r>
          </a:p>
          <a:p>
            <a:pPr marL="62865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Successful completion of one of the ABR® elective courses, including an 80% passing grade on the exam. This course may be taken prior to completing the Accredited Buyer’s Representative (ABR®) designation course.</a:t>
            </a:r>
          </a:p>
          <a:p>
            <a:pPr marL="62865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Five (5) completed transactions in which the ABR® candidate acted as a buyer’s representative. Any transactions closed prior to taking the ABR® designation course or closed within three years after completing the course are eligible for credit.</a:t>
            </a:r>
          </a:p>
          <a:p>
            <a:pPr marL="62865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Membership in good standing in the Real Estate Buyer’s Agent Council (REBAC) and the National Association of REALTORS®.</a:t>
            </a:r>
          </a:p>
        </p:txBody>
      </p:sp>
      <p:sp>
        <p:nvSpPr>
          <p:cNvPr id="4" name="Slide Number Placeholder 3"/>
          <p:cNvSpPr>
            <a:spLocks noGrp="1"/>
          </p:cNvSpPr>
          <p:nvPr>
            <p:ph type="sldNum" sz="quarter" idx="5"/>
          </p:nvPr>
        </p:nvSpPr>
        <p:spPr/>
        <p:txBody>
          <a:bodyPr/>
          <a:lstStyle/>
          <a:p>
            <a:fld id="{0791C7DC-2935-4CE0-9104-597A4484DAF0}" type="slidenum">
              <a:rPr lang="en-US" smtClean="0"/>
              <a:t>378</a:t>
            </a:fld>
            <a:endParaRPr lang="en-US"/>
          </a:p>
        </p:txBody>
      </p:sp>
    </p:spTree>
    <p:extLst>
      <p:ext uri="{BB962C8B-B14F-4D97-AF65-F5344CB8AC3E}">
        <p14:creationId xmlns:p14="http://schemas.microsoft.com/office/powerpoint/2010/main" val="271866339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380</a:t>
            </a:fld>
            <a:endParaRPr lang="en-US"/>
          </a:p>
        </p:txBody>
      </p:sp>
    </p:spTree>
    <p:extLst>
      <p:ext uri="{BB962C8B-B14F-4D97-AF65-F5344CB8AC3E}">
        <p14:creationId xmlns:p14="http://schemas.microsoft.com/office/powerpoint/2010/main" val="39792243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381</a:t>
            </a:fld>
            <a:endParaRPr lang="en-US"/>
          </a:p>
        </p:txBody>
      </p:sp>
    </p:spTree>
    <p:extLst>
      <p:ext uri="{BB962C8B-B14F-4D97-AF65-F5344CB8AC3E}">
        <p14:creationId xmlns:p14="http://schemas.microsoft.com/office/powerpoint/2010/main" val="623418289"/>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If you are not doing the exercises – you can stop here.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If you did the exercises as you went through the material – you can stop here.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If you want to do the exercises – there is a ‘end’ slide at the end of the exercise slides.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382</a:t>
            </a:fld>
            <a:endParaRPr lang="en-US"/>
          </a:p>
        </p:txBody>
      </p:sp>
    </p:spTree>
    <p:extLst>
      <p:ext uri="{BB962C8B-B14F-4D97-AF65-F5344CB8AC3E}">
        <p14:creationId xmlns:p14="http://schemas.microsoft.com/office/powerpoint/2010/main" val="122491550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383</a:t>
            </a:fld>
            <a:endParaRPr lang="en-US"/>
          </a:p>
        </p:txBody>
      </p:sp>
    </p:spTree>
    <p:extLst>
      <p:ext uri="{BB962C8B-B14F-4D97-AF65-F5344CB8AC3E}">
        <p14:creationId xmlns:p14="http://schemas.microsoft.com/office/powerpoint/2010/main" val="336352310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individual SWOT analysis cannot be done in a group environment – this is the set it up for them, show them how important it is and, hopefully, instill why they really need to do this.</a:t>
            </a:r>
          </a:p>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384</a:t>
            </a:fld>
            <a:endParaRPr lang="en-US"/>
          </a:p>
        </p:txBody>
      </p:sp>
    </p:spTree>
    <p:extLst>
      <p:ext uri="{BB962C8B-B14F-4D97-AF65-F5344CB8AC3E}">
        <p14:creationId xmlns:p14="http://schemas.microsoft.com/office/powerpoint/2010/main" val="2493251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are doing the course for a specific brokerage, this is a great place to be sure all the agents area aware of the company requirements. Caution: don’t spend too much time on this!</a:t>
            </a:r>
          </a:p>
        </p:txBody>
      </p:sp>
      <p:sp>
        <p:nvSpPr>
          <p:cNvPr id="4" name="Slide Number Placeholder 3"/>
          <p:cNvSpPr>
            <a:spLocks noGrp="1"/>
          </p:cNvSpPr>
          <p:nvPr>
            <p:ph type="sldNum" sz="quarter" idx="5"/>
          </p:nvPr>
        </p:nvSpPr>
        <p:spPr/>
        <p:txBody>
          <a:bodyPr/>
          <a:lstStyle/>
          <a:p>
            <a:fld id="{0791C7DC-2935-4CE0-9104-597A4484DAF0}" type="slidenum">
              <a:rPr lang="en-US" smtClean="0"/>
              <a:t>32</a:t>
            </a:fld>
            <a:endParaRPr lang="en-US"/>
          </a:p>
        </p:txBody>
      </p:sp>
    </p:spTree>
    <p:extLst>
      <p:ext uri="{BB962C8B-B14F-4D97-AF65-F5344CB8AC3E}">
        <p14:creationId xmlns:p14="http://schemas.microsoft.com/office/powerpoint/2010/main" val="3793781119"/>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385</a:t>
            </a:fld>
            <a:endParaRPr lang="en-US"/>
          </a:p>
        </p:txBody>
      </p:sp>
    </p:spTree>
    <p:extLst>
      <p:ext uri="{BB962C8B-B14F-4D97-AF65-F5344CB8AC3E}">
        <p14:creationId xmlns:p14="http://schemas.microsoft.com/office/powerpoint/2010/main" val="3465099512"/>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388</a:t>
            </a:fld>
            <a:endParaRPr lang="en-US"/>
          </a:p>
        </p:txBody>
      </p:sp>
    </p:spTree>
    <p:extLst>
      <p:ext uri="{BB962C8B-B14F-4D97-AF65-F5344CB8AC3E}">
        <p14:creationId xmlns:p14="http://schemas.microsoft.com/office/powerpoint/2010/main" val="200944740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created slides for many of the exercises – you will never have time for all of them. If you prefer slides for the others – knock your socks off! You can make them or just do the exercises from the manual </a:t>
            </a:r>
            <a:r>
              <a:rPr lang="en-US">
                <a:sym typeface="Wingdings" panose="05000000000000000000" pitchFamily="2" charset="2"/>
              </a:rPr>
              <a:t></a:t>
            </a:r>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389</a:t>
            </a:fld>
            <a:endParaRPr lang="en-US"/>
          </a:p>
        </p:txBody>
      </p:sp>
    </p:spTree>
    <p:extLst>
      <p:ext uri="{BB962C8B-B14F-4D97-AF65-F5344CB8AC3E}">
        <p14:creationId xmlns:p14="http://schemas.microsoft.com/office/powerpoint/2010/main" val="3926283096"/>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Again – watch your time – may need to recap these instead of group breakouts and discussions</a:t>
            </a:r>
          </a:p>
        </p:txBody>
      </p:sp>
      <p:sp>
        <p:nvSpPr>
          <p:cNvPr id="4" name="Slide Number Placeholder 3"/>
          <p:cNvSpPr>
            <a:spLocks noGrp="1"/>
          </p:cNvSpPr>
          <p:nvPr>
            <p:ph type="sldNum" sz="quarter" idx="5"/>
          </p:nvPr>
        </p:nvSpPr>
        <p:spPr/>
        <p:txBody>
          <a:bodyPr/>
          <a:lstStyle/>
          <a:p>
            <a:fld id="{0791C7DC-2935-4CE0-9104-597A4484DAF0}" type="slidenum">
              <a:rPr lang="en-US" smtClean="0"/>
              <a:t>390</a:t>
            </a:fld>
            <a:endParaRPr lang="en-US"/>
          </a:p>
        </p:txBody>
      </p:sp>
    </p:spTree>
    <p:extLst>
      <p:ext uri="{BB962C8B-B14F-4D97-AF65-F5344CB8AC3E}">
        <p14:creationId xmlns:p14="http://schemas.microsoft.com/office/powerpoint/2010/main" val="727887872"/>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392</a:t>
            </a:fld>
            <a:endParaRPr lang="en-US"/>
          </a:p>
        </p:txBody>
      </p:sp>
    </p:spTree>
    <p:extLst>
      <p:ext uri="{BB962C8B-B14F-4D97-AF65-F5344CB8AC3E}">
        <p14:creationId xmlns:p14="http://schemas.microsoft.com/office/powerpoint/2010/main" val="102026769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396</a:t>
            </a:fld>
            <a:endParaRPr lang="en-US"/>
          </a:p>
        </p:txBody>
      </p:sp>
    </p:spTree>
    <p:extLst>
      <p:ext uri="{BB962C8B-B14F-4D97-AF65-F5344CB8AC3E}">
        <p14:creationId xmlns:p14="http://schemas.microsoft.com/office/powerpoint/2010/main" val="1425184300"/>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399</a:t>
            </a:fld>
            <a:endParaRPr lang="en-US"/>
          </a:p>
        </p:txBody>
      </p:sp>
    </p:spTree>
    <p:extLst>
      <p:ext uri="{BB962C8B-B14F-4D97-AF65-F5344CB8AC3E}">
        <p14:creationId xmlns:p14="http://schemas.microsoft.com/office/powerpoint/2010/main" val="48615876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402</a:t>
            </a:fld>
            <a:endParaRPr lang="en-US"/>
          </a:p>
        </p:txBody>
      </p:sp>
    </p:spTree>
    <p:extLst>
      <p:ext uri="{BB962C8B-B14F-4D97-AF65-F5344CB8AC3E}">
        <p14:creationId xmlns:p14="http://schemas.microsoft.com/office/powerpoint/2010/main" val="560522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33</a:t>
            </a:fld>
            <a:endParaRPr lang="en-US"/>
          </a:p>
        </p:txBody>
      </p:sp>
    </p:spTree>
    <p:extLst>
      <p:ext uri="{BB962C8B-B14F-4D97-AF65-F5344CB8AC3E}">
        <p14:creationId xmlns:p14="http://schemas.microsoft.com/office/powerpoint/2010/main" val="2115448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34</a:t>
            </a:fld>
            <a:endParaRPr lang="en-US"/>
          </a:p>
        </p:txBody>
      </p:sp>
    </p:spTree>
    <p:extLst>
      <p:ext uri="{BB962C8B-B14F-4D97-AF65-F5344CB8AC3E}">
        <p14:creationId xmlns:p14="http://schemas.microsoft.com/office/powerpoint/2010/main" val="396745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7</a:t>
            </a:fld>
            <a:endParaRPr lang="en-US"/>
          </a:p>
        </p:txBody>
      </p:sp>
    </p:spTree>
    <p:extLst>
      <p:ext uri="{BB962C8B-B14F-4D97-AF65-F5344CB8AC3E}">
        <p14:creationId xmlns:p14="http://schemas.microsoft.com/office/powerpoint/2010/main" val="2976455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36</a:t>
            </a:fld>
            <a:endParaRPr lang="en-US"/>
          </a:p>
        </p:txBody>
      </p:sp>
    </p:spTree>
    <p:extLst>
      <p:ext uri="{BB962C8B-B14F-4D97-AF65-F5344CB8AC3E}">
        <p14:creationId xmlns:p14="http://schemas.microsoft.com/office/powerpoint/2010/main" val="3135471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37</a:t>
            </a:fld>
            <a:endParaRPr lang="en-US"/>
          </a:p>
        </p:txBody>
      </p:sp>
    </p:spTree>
    <p:extLst>
      <p:ext uri="{BB962C8B-B14F-4D97-AF65-F5344CB8AC3E}">
        <p14:creationId xmlns:p14="http://schemas.microsoft.com/office/powerpoint/2010/main" val="3511517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40</a:t>
            </a:fld>
            <a:endParaRPr lang="en-US"/>
          </a:p>
        </p:txBody>
      </p:sp>
    </p:spTree>
    <p:extLst>
      <p:ext uri="{BB962C8B-B14F-4D97-AF65-F5344CB8AC3E}">
        <p14:creationId xmlns:p14="http://schemas.microsoft.com/office/powerpoint/2010/main" val="2261659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 Notes:</a:t>
            </a:r>
          </a:p>
          <a:p>
            <a:r>
              <a:rPr lang="en-US" i="1"/>
              <a:t>Continue the discussion of the Standards of Practice and Code of Ethics (Honesty/Accounting/Reasonable Skill)</a:t>
            </a:r>
          </a:p>
          <a:p>
            <a:pPr marL="171450" indent="-171450">
              <a:buFont typeface="Arial" panose="020B0604020202020204" pitchFamily="34" charset="0"/>
              <a:buChar char="•"/>
            </a:pPr>
            <a:r>
              <a:rPr lang="en-US" b="1"/>
              <a:t>Code of Ethics Article 1</a:t>
            </a:r>
            <a:r>
              <a:rPr lang="en-US"/>
              <a:t>: When representing a buyer, seller, landlord, tenant, or other client as an agent, REALTORS® pledge themselves to protect and promote the interests of their client. This obligation to the client is primary, but it does not relieve REALTORS® of their obligation to treat all parties honestly. When serving a buyer, seller, landlord, tenant or other party in a non-agency capacity, REALTORS® remain obligated to treat all parties honestly. (Amended 1/01)</a:t>
            </a:r>
          </a:p>
          <a:p>
            <a:pPr marL="171450" indent="-171450">
              <a:buFont typeface="Arial" panose="020B0604020202020204" pitchFamily="34" charset="0"/>
              <a:buChar char="•"/>
            </a:pPr>
            <a:r>
              <a:rPr lang="en-US" b="1"/>
              <a:t>Code of Ethics Article 8: </a:t>
            </a:r>
            <a:r>
              <a:rPr lang="en-US"/>
              <a:t>REALTORS® shall keep in a special account in an appropriate financial institution, separated from their own funds, monies coming into their possession in trust for other persons, such as escrows, trust funds, clients’ monies, and other like items.</a:t>
            </a:r>
          </a:p>
          <a:p>
            <a:pPr marL="171450" indent="-171450">
              <a:buFont typeface="Arial" panose="020B0604020202020204" pitchFamily="34" charset="0"/>
              <a:buChar char="•"/>
            </a:pPr>
            <a:r>
              <a:rPr lang="en-US" b="1"/>
              <a:t>Code of Ethics Article 11: </a:t>
            </a:r>
            <a:r>
              <a:rPr lang="en-US"/>
              <a:t>The services which REALTORS® provide to their clients and customers shall conform to the standards of practice and competence which are reasonably expected in the specific real estate disciplines in which they engage; specifically, residential real estate brokerage, real property management, commercial and industrial real estate brokerage, land brokerage, real estate appraisal, real estate counseling, real estate syndication, real estate auction, and international real estate.</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42</a:t>
            </a:fld>
            <a:endParaRPr lang="en-US"/>
          </a:p>
        </p:txBody>
      </p:sp>
    </p:spTree>
    <p:extLst>
      <p:ext uri="{BB962C8B-B14F-4D97-AF65-F5344CB8AC3E}">
        <p14:creationId xmlns:p14="http://schemas.microsoft.com/office/powerpoint/2010/main" val="980561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43</a:t>
            </a:fld>
            <a:endParaRPr lang="en-US"/>
          </a:p>
        </p:txBody>
      </p:sp>
    </p:spTree>
    <p:extLst>
      <p:ext uri="{BB962C8B-B14F-4D97-AF65-F5344CB8AC3E}">
        <p14:creationId xmlns:p14="http://schemas.microsoft.com/office/powerpoint/2010/main" val="2896510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44</a:t>
            </a:fld>
            <a:endParaRPr lang="en-US"/>
          </a:p>
        </p:txBody>
      </p:sp>
    </p:spTree>
    <p:extLst>
      <p:ext uri="{BB962C8B-B14F-4D97-AF65-F5344CB8AC3E}">
        <p14:creationId xmlns:p14="http://schemas.microsoft.com/office/powerpoint/2010/main" val="1309448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45</a:t>
            </a:fld>
            <a:endParaRPr lang="en-US"/>
          </a:p>
        </p:txBody>
      </p:sp>
    </p:spTree>
    <p:extLst>
      <p:ext uri="{BB962C8B-B14F-4D97-AF65-F5344CB8AC3E}">
        <p14:creationId xmlns:p14="http://schemas.microsoft.com/office/powerpoint/2010/main" val="193655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48</a:t>
            </a:fld>
            <a:endParaRPr lang="en-US"/>
          </a:p>
        </p:txBody>
      </p:sp>
    </p:spTree>
    <p:extLst>
      <p:ext uri="{BB962C8B-B14F-4D97-AF65-F5344CB8AC3E}">
        <p14:creationId xmlns:p14="http://schemas.microsoft.com/office/powerpoint/2010/main" val="2269617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50</a:t>
            </a:fld>
            <a:endParaRPr lang="en-US"/>
          </a:p>
        </p:txBody>
      </p:sp>
    </p:spTree>
    <p:extLst>
      <p:ext uri="{BB962C8B-B14F-4D97-AF65-F5344CB8AC3E}">
        <p14:creationId xmlns:p14="http://schemas.microsoft.com/office/powerpoint/2010/main" val="2422543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51</a:t>
            </a:fld>
            <a:endParaRPr lang="en-US"/>
          </a:p>
        </p:txBody>
      </p:sp>
    </p:spTree>
    <p:extLst>
      <p:ext uri="{BB962C8B-B14F-4D97-AF65-F5344CB8AC3E}">
        <p14:creationId xmlns:p14="http://schemas.microsoft.com/office/powerpoint/2010/main" val="3717318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Course Notes: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Membership requirements for International Members differ slightly.</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All requirements must be completed within three years of passing the Accredited Buyer's Representative (ABR®) designation course. Only REALTORS® who meet all these requirements and have been officially awarded the ABR® designation are permitted to call themselves an ABR® and use the ABR® logo.</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Course enrollment includes a free, one-year membership. Annual dues are $110 each year thereafter.</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Students can find complete information on requirements at </a:t>
            </a:r>
            <a:r>
              <a:rPr lang="en-US" sz="1400" b="1" dirty="0" err="1">
                <a:latin typeface="Arial" panose="020B0604020202020204" pitchFamily="34" charset="0"/>
                <a:cs typeface="Arial" panose="020B0604020202020204" pitchFamily="34" charset="0"/>
              </a:rPr>
              <a:t>abr.realtor</a:t>
            </a:r>
            <a:r>
              <a:rPr lang="en-US" sz="1400" b="1" dirty="0">
                <a:latin typeface="Arial" panose="020B0604020202020204" pitchFamily="34" charset="0"/>
                <a:cs typeface="Arial" panose="020B0604020202020204" pitchFamily="34" charset="0"/>
              </a:rPr>
              <a:t> or by calling 1-800-648-6224.</a:t>
            </a:r>
          </a:p>
        </p:txBody>
      </p:sp>
      <p:sp>
        <p:nvSpPr>
          <p:cNvPr id="4" name="Slide Number Placeholder 3"/>
          <p:cNvSpPr>
            <a:spLocks noGrp="1"/>
          </p:cNvSpPr>
          <p:nvPr>
            <p:ph type="sldNum" sz="quarter" idx="5"/>
          </p:nvPr>
        </p:nvSpPr>
        <p:spPr/>
        <p:txBody>
          <a:bodyPr/>
          <a:lstStyle/>
          <a:p>
            <a:fld id="{0791C7DC-2935-4CE0-9104-597A4484DAF0}" type="slidenum">
              <a:rPr lang="en-US" smtClean="0"/>
              <a:t>8</a:t>
            </a:fld>
            <a:endParaRPr lang="en-US"/>
          </a:p>
        </p:txBody>
      </p:sp>
    </p:spTree>
    <p:extLst>
      <p:ext uri="{BB962C8B-B14F-4D97-AF65-F5344CB8AC3E}">
        <p14:creationId xmlns:p14="http://schemas.microsoft.com/office/powerpoint/2010/main" val="2401554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52</a:t>
            </a:fld>
            <a:endParaRPr lang="en-US"/>
          </a:p>
        </p:txBody>
      </p:sp>
    </p:spTree>
    <p:extLst>
      <p:ext uri="{BB962C8B-B14F-4D97-AF65-F5344CB8AC3E}">
        <p14:creationId xmlns:p14="http://schemas.microsoft.com/office/powerpoint/2010/main" val="2607963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53</a:t>
            </a:fld>
            <a:endParaRPr lang="en-US"/>
          </a:p>
        </p:txBody>
      </p:sp>
    </p:spTree>
    <p:extLst>
      <p:ext uri="{BB962C8B-B14F-4D97-AF65-F5344CB8AC3E}">
        <p14:creationId xmlns:p14="http://schemas.microsoft.com/office/powerpoint/2010/main" val="2341716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54</a:t>
            </a:fld>
            <a:endParaRPr lang="en-US"/>
          </a:p>
        </p:txBody>
      </p:sp>
    </p:spTree>
    <p:extLst>
      <p:ext uri="{BB962C8B-B14F-4D97-AF65-F5344CB8AC3E}">
        <p14:creationId xmlns:p14="http://schemas.microsoft.com/office/powerpoint/2010/main" val="738656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55</a:t>
            </a:fld>
            <a:endParaRPr lang="en-US"/>
          </a:p>
        </p:txBody>
      </p:sp>
    </p:spTree>
    <p:extLst>
      <p:ext uri="{BB962C8B-B14F-4D97-AF65-F5344CB8AC3E}">
        <p14:creationId xmlns:p14="http://schemas.microsoft.com/office/powerpoint/2010/main" val="3843598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56</a:t>
            </a:fld>
            <a:endParaRPr lang="en-US"/>
          </a:p>
        </p:txBody>
      </p:sp>
    </p:spTree>
    <p:extLst>
      <p:ext uri="{BB962C8B-B14F-4D97-AF65-F5344CB8AC3E}">
        <p14:creationId xmlns:p14="http://schemas.microsoft.com/office/powerpoint/2010/main" val="1589430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57</a:t>
            </a:fld>
            <a:endParaRPr lang="en-US"/>
          </a:p>
        </p:txBody>
      </p:sp>
    </p:spTree>
    <p:extLst>
      <p:ext uri="{BB962C8B-B14F-4D97-AF65-F5344CB8AC3E}">
        <p14:creationId xmlns:p14="http://schemas.microsoft.com/office/powerpoint/2010/main" val="129647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58</a:t>
            </a:fld>
            <a:endParaRPr lang="en-US"/>
          </a:p>
        </p:txBody>
      </p:sp>
    </p:spTree>
    <p:extLst>
      <p:ext uri="{BB962C8B-B14F-4D97-AF65-F5344CB8AC3E}">
        <p14:creationId xmlns:p14="http://schemas.microsoft.com/office/powerpoint/2010/main" val="16249578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59</a:t>
            </a:fld>
            <a:endParaRPr lang="en-US"/>
          </a:p>
        </p:txBody>
      </p:sp>
    </p:spTree>
    <p:extLst>
      <p:ext uri="{BB962C8B-B14F-4D97-AF65-F5344CB8AC3E}">
        <p14:creationId xmlns:p14="http://schemas.microsoft.com/office/powerpoint/2010/main" val="31168961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60</a:t>
            </a:fld>
            <a:endParaRPr lang="en-US"/>
          </a:p>
        </p:txBody>
      </p:sp>
    </p:spTree>
    <p:extLst>
      <p:ext uri="{BB962C8B-B14F-4D97-AF65-F5344CB8AC3E}">
        <p14:creationId xmlns:p14="http://schemas.microsoft.com/office/powerpoint/2010/main" val="299695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61</a:t>
            </a:fld>
            <a:endParaRPr lang="en-US"/>
          </a:p>
        </p:txBody>
      </p:sp>
    </p:spTree>
    <p:extLst>
      <p:ext uri="{BB962C8B-B14F-4D97-AF65-F5344CB8AC3E}">
        <p14:creationId xmlns:p14="http://schemas.microsoft.com/office/powerpoint/2010/main" val="1926416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9</a:t>
            </a:fld>
            <a:endParaRPr lang="en-US"/>
          </a:p>
        </p:txBody>
      </p:sp>
    </p:spTree>
    <p:extLst>
      <p:ext uri="{BB962C8B-B14F-4D97-AF65-F5344CB8AC3E}">
        <p14:creationId xmlns:p14="http://schemas.microsoft.com/office/powerpoint/2010/main" val="16114709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62</a:t>
            </a:fld>
            <a:endParaRPr lang="en-US"/>
          </a:p>
        </p:txBody>
      </p:sp>
    </p:spTree>
    <p:extLst>
      <p:ext uri="{BB962C8B-B14F-4D97-AF65-F5344CB8AC3E}">
        <p14:creationId xmlns:p14="http://schemas.microsoft.com/office/powerpoint/2010/main" val="2000984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slide for information on handling incoming calls – pages 34 – 36 in Manual. If manuals are printed the link – obviously – won’t be ‘clickable’ so we included this slide – use it as you wish – delete or show.</a:t>
            </a:r>
          </a:p>
        </p:txBody>
      </p:sp>
      <p:sp>
        <p:nvSpPr>
          <p:cNvPr id="4" name="Slide Number Placeholder 3"/>
          <p:cNvSpPr>
            <a:spLocks noGrp="1"/>
          </p:cNvSpPr>
          <p:nvPr>
            <p:ph type="sldNum" sz="quarter" idx="5"/>
          </p:nvPr>
        </p:nvSpPr>
        <p:spPr/>
        <p:txBody>
          <a:bodyPr/>
          <a:lstStyle/>
          <a:p>
            <a:fld id="{0791C7DC-2935-4CE0-9104-597A4484DAF0}" type="slidenum">
              <a:rPr lang="en-US" smtClean="0"/>
              <a:t>63</a:t>
            </a:fld>
            <a:endParaRPr lang="en-US"/>
          </a:p>
        </p:txBody>
      </p:sp>
    </p:spTree>
    <p:extLst>
      <p:ext uri="{BB962C8B-B14F-4D97-AF65-F5344CB8AC3E}">
        <p14:creationId xmlns:p14="http://schemas.microsoft.com/office/powerpoint/2010/main" val="848825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64</a:t>
            </a:fld>
            <a:endParaRPr lang="en-US"/>
          </a:p>
        </p:txBody>
      </p:sp>
    </p:spTree>
    <p:extLst>
      <p:ext uri="{BB962C8B-B14F-4D97-AF65-F5344CB8AC3E}">
        <p14:creationId xmlns:p14="http://schemas.microsoft.com/office/powerpoint/2010/main" val="1511314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65</a:t>
            </a:fld>
            <a:endParaRPr lang="en-US"/>
          </a:p>
        </p:txBody>
      </p:sp>
    </p:spTree>
    <p:extLst>
      <p:ext uri="{BB962C8B-B14F-4D97-AF65-F5344CB8AC3E}">
        <p14:creationId xmlns:p14="http://schemas.microsoft.com/office/powerpoint/2010/main" val="34187873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66</a:t>
            </a:fld>
            <a:endParaRPr lang="en-US"/>
          </a:p>
        </p:txBody>
      </p:sp>
    </p:spTree>
    <p:extLst>
      <p:ext uri="{BB962C8B-B14F-4D97-AF65-F5344CB8AC3E}">
        <p14:creationId xmlns:p14="http://schemas.microsoft.com/office/powerpoint/2010/main" val="35801391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67</a:t>
            </a:fld>
            <a:endParaRPr lang="en-US"/>
          </a:p>
        </p:txBody>
      </p:sp>
    </p:spTree>
    <p:extLst>
      <p:ext uri="{BB962C8B-B14F-4D97-AF65-F5344CB8AC3E}">
        <p14:creationId xmlns:p14="http://schemas.microsoft.com/office/powerpoint/2010/main" val="35800821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68</a:t>
            </a:fld>
            <a:endParaRPr lang="en-US"/>
          </a:p>
        </p:txBody>
      </p:sp>
    </p:spTree>
    <p:extLst>
      <p:ext uri="{BB962C8B-B14F-4D97-AF65-F5344CB8AC3E}">
        <p14:creationId xmlns:p14="http://schemas.microsoft.com/office/powerpoint/2010/main" val="3005209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69</a:t>
            </a:fld>
            <a:endParaRPr lang="en-US"/>
          </a:p>
        </p:txBody>
      </p:sp>
    </p:spTree>
    <p:extLst>
      <p:ext uri="{BB962C8B-B14F-4D97-AF65-F5344CB8AC3E}">
        <p14:creationId xmlns:p14="http://schemas.microsoft.com/office/powerpoint/2010/main" val="42512289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70</a:t>
            </a:fld>
            <a:endParaRPr lang="en-US"/>
          </a:p>
        </p:txBody>
      </p:sp>
    </p:spTree>
    <p:extLst>
      <p:ext uri="{BB962C8B-B14F-4D97-AF65-F5344CB8AC3E}">
        <p14:creationId xmlns:p14="http://schemas.microsoft.com/office/powerpoint/2010/main" val="26743022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71</a:t>
            </a:fld>
            <a:endParaRPr lang="en-US"/>
          </a:p>
        </p:txBody>
      </p:sp>
    </p:spTree>
    <p:extLst>
      <p:ext uri="{BB962C8B-B14F-4D97-AF65-F5344CB8AC3E}">
        <p14:creationId xmlns:p14="http://schemas.microsoft.com/office/powerpoint/2010/main" val="218742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This is especially important if you have a class with students from different states. Clarify and move on.</a:t>
            </a:r>
          </a:p>
          <a:p>
            <a:endParaRPr lang="en-US" dirty="0"/>
          </a:p>
        </p:txBody>
      </p:sp>
      <p:sp>
        <p:nvSpPr>
          <p:cNvPr id="4" name="Slide Number Placeholder 3"/>
          <p:cNvSpPr>
            <a:spLocks noGrp="1"/>
          </p:cNvSpPr>
          <p:nvPr>
            <p:ph type="sldNum" sz="quarter" idx="5"/>
          </p:nvPr>
        </p:nvSpPr>
        <p:spPr/>
        <p:txBody>
          <a:bodyPr/>
          <a:lstStyle/>
          <a:p>
            <a:fld id="{C5593382-3468-D149-936B-53701A6F6083}" type="slidenum">
              <a:rPr lang="en-US" smtClean="0"/>
              <a:t>10</a:t>
            </a:fld>
            <a:endParaRPr lang="en-US"/>
          </a:p>
        </p:txBody>
      </p:sp>
    </p:spTree>
    <p:extLst>
      <p:ext uri="{BB962C8B-B14F-4D97-AF65-F5344CB8AC3E}">
        <p14:creationId xmlns:p14="http://schemas.microsoft.com/office/powerpoint/2010/main" val="18829396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 Notes:</a:t>
            </a:r>
          </a:p>
          <a:p>
            <a:pPr marL="171450" indent="-171450">
              <a:buFont typeface="Arial" panose="020B0604020202020204" pitchFamily="34" charset="0"/>
              <a:buChar char="•"/>
            </a:pPr>
            <a:r>
              <a:rPr lang="en-US"/>
              <a:t>These next four slides do not exactly follow the manual – they are tips on safety – feel free to modify them for your marketplace or what you want to emphasize </a:t>
            </a:r>
          </a:p>
        </p:txBody>
      </p:sp>
      <p:sp>
        <p:nvSpPr>
          <p:cNvPr id="4" name="Slide Number Placeholder 3"/>
          <p:cNvSpPr>
            <a:spLocks noGrp="1"/>
          </p:cNvSpPr>
          <p:nvPr>
            <p:ph type="sldNum" sz="quarter" idx="5"/>
          </p:nvPr>
        </p:nvSpPr>
        <p:spPr/>
        <p:txBody>
          <a:bodyPr/>
          <a:lstStyle/>
          <a:p>
            <a:fld id="{0791C7DC-2935-4CE0-9104-597A4484DAF0}" type="slidenum">
              <a:rPr lang="en-US" smtClean="0"/>
              <a:t>72</a:t>
            </a:fld>
            <a:endParaRPr lang="en-US"/>
          </a:p>
        </p:txBody>
      </p:sp>
    </p:spTree>
    <p:extLst>
      <p:ext uri="{BB962C8B-B14F-4D97-AF65-F5344CB8AC3E}">
        <p14:creationId xmlns:p14="http://schemas.microsoft.com/office/powerpoint/2010/main" val="458198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73</a:t>
            </a:fld>
            <a:endParaRPr lang="en-US"/>
          </a:p>
        </p:txBody>
      </p:sp>
    </p:spTree>
    <p:extLst>
      <p:ext uri="{BB962C8B-B14F-4D97-AF65-F5344CB8AC3E}">
        <p14:creationId xmlns:p14="http://schemas.microsoft.com/office/powerpoint/2010/main" val="31112477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593382-3468-D149-936B-53701A6F6083}" type="slidenum">
              <a:rPr lang="en-US" smtClean="0"/>
              <a:t>75</a:t>
            </a:fld>
            <a:endParaRPr lang="en-US"/>
          </a:p>
        </p:txBody>
      </p:sp>
    </p:spTree>
    <p:extLst>
      <p:ext uri="{BB962C8B-B14F-4D97-AF65-F5344CB8AC3E}">
        <p14:creationId xmlns:p14="http://schemas.microsoft.com/office/powerpoint/2010/main" val="1033946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76</a:t>
            </a:fld>
            <a:endParaRPr lang="en-US"/>
          </a:p>
        </p:txBody>
      </p:sp>
    </p:spTree>
    <p:extLst>
      <p:ext uri="{BB962C8B-B14F-4D97-AF65-F5344CB8AC3E}">
        <p14:creationId xmlns:p14="http://schemas.microsoft.com/office/powerpoint/2010/main" val="42517890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593382-3468-D149-936B-53701A6F6083}" type="slidenum">
              <a:rPr lang="en-US" smtClean="0"/>
              <a:t>77</a:t>
            </a:fld>
            <a:endParaRPr lang="en-US"/>
          </a:p>
        </p:txBody>
      </p:sp>
    </p:spTree>
    <p:extLst>
      <p:ext uri="{BB962C8B-B14F-4D97-AF65-F5344CB8AC3E}">
        <p14:creationId xmlns:p14="http://schemas.microsoft.com/office/powerpoint/2010/main" val="3198505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79</a:t>
            </a:fld>
            <a:endParaRPr lang="en-US"/>
          </a:p>
        </p:txBody>
      </p:sp>
    </p:spTree>
    <p:extLst>
      <p:ext uri="{BB962C8B-B14F-4D97-AF65-F5344CB8AC3E}">
        <p14:creationId xmlns:p14="http://schemas.microsoft.com/office/powerpoint/2010/main" val="41481148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80</a:t>
            </a:fld>
            <a:endParaRPr lang="en-US"/>
          </a:p>
        </p:txBody>
      </p:sp>
    </p:spTree>
    <p:extLst>
      <p:ext uri="{BB962C8B-B14F-4D97-AF65-F5344CB8AC3E}">
        <p14:creationId xmlns:p14="http://schemas.microsoft.com/office/powerpoint/2010/main" val="40073162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81</a:t>
            </a:fld>
            <a:endParaRPr lang="en-US"/>
          </a:p>
        </p:txBody>
      </p:sp>
    </p:spTree>
    <p:extLst>
      <p:ext uri="{BB962C8B-B14F-4D97-AF65-F5344CB8AC3E}">
        <p14:creationId xmlns:p14="http://schemas.microsoft.com/office/powerpoint/2010/main" val="34375651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82</a:t>
            </a:fld>
            <a:endParaRPr lang="en-US"/>
          </a:p>
        </p:txBody>
      </p:sp>
    </p:spTree>
    <p:extLst>
      <p:ext uri="{BB962C8B-B14F-4D97-AF65-F5344CB8AC3E}">
        <p14:creationId xmlns:p14="http://schemas.microsoft.com/office/powerpoint/2010/main" val="42316033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83</a:t>
            </a:fld>
            <a:endParaRPr lang="en-US"/>
          </a:p>
        </p:txBody>
      </p:sp>
    </p:spTree>
    <p:extLst>
      <p:ext uri="{BB962C8B-B14F-4D97-AF65-F5344CB8AC3E}">
        <p14:creationId xmlns:p14="http://schemas.microsoft.com/office/powerpoint/2010/main" val="4274815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Course Notes:</a:t>
            </a: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See the NAR Brand Style Guide Manual at https://www.nar.realtor/narbrand for complete details.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5593382-3468-D149-936B-53701A6F6083}" type="slidenum">
              <a:rPr lang="en-US" smtClean="0"/>
              <a:t>11</a:t>
            </a:fld>
            <a:endParaRPr lang="en-US"/>
          </a:p>
        </p:txBody>
      </p:sp>
    </p:spTree>
    <p:extLst>
      <p:ext uri="{BB962C8B-B14F-4D97-AF65-F5344CB8AC3E}">
        <p14:creationId xmlns:p14="http://schemas.microsoft.com/office/powerpoint/2010/main" val="5410646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84</a:t>
            </a:fld>
            <a:endParaRPr lang="en-US"/>
          </a:p>
        </p:txBody>
      </p:sp>
    </p:spTree>
    <p:extLst>
      <p:ext uri="{BB962C8B-B14F-4D97-AF65-F5344CB8AC3E}">
        <p14:creationId xmlns:p14="http://schemas.microsoft.com/office/powerpoint/2010/main" val="34724365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1C7DC-2935-4CE0-9104-597A4484DAF0}" type="slidenum">
              <a:rPr lang="en-US" smtClean="0"/>
              <a:t>87</a:t>
            </a:fld>
            <a:endParaRPr lang="en-US"/>
          </a:p>
        </p:txBody>
      </p:sp>
    </p:spTree>
    <p:extLst>
      <p:ext uri="{BB962C8B-B14F-4D97-AF65-F5344CB8AC3E}">
        <p14:creationId xmlns:p14="http://schemas.microsoft.com/office/powerpoint/2010/main" val="38514283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91</a:t>
            </a:fld>
            <a:endParaRPr lang="en-US"/>
          </a:p>
        </p:txBody>
      </p:sp>
    </p:spTree>
    <p:extLst>
      <p:ext uri="{BB962C8B-B14F-4D97-AF65-F5344CB8AC3E}">
        <p14:creationId xmlns:p14="http://schemas.microsoft.com/office/powerpoint/2010/main" val="3311160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Reinforces the need for buyer reps to know something about financing.</a:t>
            </a:r>
          </a:p>
        </p:txBody>
      </p:sp>
      <p:sp>
        <p:nvSpPr>
          <p:cNvPr id="4" name="Slide Number Placeholder 3"/>
          <p:cNvSpPr>
            <a:spLocks noGrp="1"/>
          </p:cNvSpPr>
          <p:nvPr>
            <p:ph type="sldNum" sz="quarter" idx="5"/>
          </p:nvPr>
        </p:nvSpPr>
        <p:spPr/>
        <p:txBody>
          <a:bodyPr/>
          <a:lstStyle/>
          <a:p>
            <a:fld id="{0791C7DC-2935-4CE0-9104-597A4484DAF0}" type="slidenum">
              <a:rPr lang="en-US" smtClean="0"/>
              <a:t>92</a:t>
            </a:fld>
            <a:endParaRPr lang="en-US"/>
          </a:p>
        </p:txBody>
      </p:sp>
    </p:spTree>
    <p:extLst>
      <p:ext uri="{BB962C8B-B14F-4D97-AF65-F5344CB8AC3E}">
        <p14:creationId xmlns:p14="http://schemas.microsoft.com/office/powerpoint/2010/main" val="17152709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94</a:t>
            </a:fld>
            <a:endParaRPr lang="en-US"/>
          </a:p>
        </p:txBody>
      </p:sp>
    </p:spTree>
    <p:extLst>
      <p:ext uri="{BB962C8B-B14F-4D97-AF65-F5344CB8AC3E}">
        <p14:creationId xmlns:p14="http://schemas.microsoft.com/office/powerpoint/2010/main" val="3767991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95</a:t>
            </a:fld>
            <a:endParaRPr lang="en-US"/>
          </a:p>
        </p:txBody>
      </p:sp>
    </p:spTree>
    <p:extLst>
      <p:ext uri="{BB962C8B-B14F-4D97-AF65-F5344CB8AC3E}">
        <p14:creationId xmlns:p14="http://schemas.microsoft.com/office/powerpoint/2010/main" val="29105266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100</a:t>
            </a:fld>
            <a:endParaRPr lang="en-US"/>
          </a:p>
        </p:txBody>
      </p:sp>
    </p:spTree>
    <p:extLst>
      <p:ext uri="{BB962C8B-B14F-4D97-AF65-F5344CB8AC3E}">
        <p14:creationId xmlns:p14="http://schemas.microsoft.com/office/powerpoint/2010/main" val="18131776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102</a:t>
            </a:fld>
            <a:endParaRPr lang="en-US"/>
          </a:p>
        </p:txBody>
      </p:sp>
    </p:spTree>
    <p:extLst>
      <p:ext uri="{BB962C8B-B14F-4D97-AF65-F5344CB8AC3E}">
        <p14:creationId xmlns:p14="http://schemas.microsoft.com/office/powerpoint/2010/main" val="42438345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103</a:t>
            </a:fld>
            <a:endParaRPr lang="en-US"/>
          </a:p>
        </p:txBody>
      </p:sp>
    </p:spTree>
    <p:extLst>
      <p:ext uri="{BB962C8B-B14F-4D97-AF65-F5344CB8AC3E}">
        <p14:creationId xmlns:p14="http://schemas.microsoft.com/office/powerpoint/2010/main" val="20389765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104</a:t>
            </a:fld>
            <a:endParaRPr lang="en-US"/>
          </a:p>
        </p:txBody>
      </p:sp>
    </p:spTree>
    <p:extLst>
      <p:ext uri="{BB962C8B-B14F-4D97-AF65-F5344CB8AC3E}">
        <p14:creationId xmlns:p14="http://schemas.microsoft.com/office/powerpoint/2010/main" val="772195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12</a:t>
            </a:fld>
            <a:endParaRPr lang="en-US"/>
          </a:p>
        </p:txBody>
      </p:sp>
    </p:spTree>
    <p:extLst>
      <p:ext uri="{BB962C8B-B14F-4D97-AF65-F5344CB8AC3E}">
        <p14:creationId xmlns:p14="http://schemas.microsoft.com/office/powerpoint/2010/main" val="20542644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105</a:t>
            </a:fld>
            <a:endParaRPr lang="en-US"/>
          </a:p>
        </p:txBody>
      </p:sp>
    </p:spTree>
    <p:extLst>
      <p:ext uri="{BB962C8B-B14F-4D97-AF65-F5344CB8AC3E}">
        <p14:creationId xmlns:p14="http://schemas.microsoft.com/office/powerpoint/2010/main" val="17779657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106</a:t>
            </a:fld>
            <a:endParaRPr lang="en-US"/>
          </a:p>
        </p:txBody>
      </p:sp>
    </p:spTree>
    <p:extLst>
      <p:ext uri="{BB962C8B-B14F-4D97-AF65-F5344CB8AC3E}">
        <p14:creationId xmlns:p14="http://schemas.microsoft.com/office/powerpoint/2010/main" val="20572347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to emphasize giving the buyer a copy of the contract – suggest not a blank but one filled in as an example with most important paragraphs emphasized</a:t>
            </a:r>
          </a:p>
        </p:txBody>
      </p:sp>
      <p:sp>
        <p:nvSpPr>
          <p:cNvPr id="4" name="Slide Number Placeholder 3"/>
          <p:cNvSpPr>
            <a:spLocks noGrp="1"/>
          </p:cNvSpPr>
          <p:nvPr>
            <p:ph type="sldNum" sz="quarter" idx="5"/>
          </p:nvPr>
        </p:nvSpPr>
        <p:spPr/>
        <p:txBody>
          <a:bodyPr/>
          <a:lstStyle/>
          <a:p>
            <a:fld id="{0791C7DC-2935-4CE0-9104-597A4484DAF0}" type="slidenum">
              <a:rPr lang="en-US" smtClean="0"/>
              <a:t>107</a:t>
            </a:fld>
            <a:endParaRPr lang="en-US"/>
          </a:p>
        </p:txBody>
      </p:sp>
    </p:spTree>
    <p:extLst>
      <p:ext uri="{BB962C8B-B14F-4D97-AF65-F5344CB8AC3E}">
        <p14:creationId xmlns:p14="http://schemas.microsoft.com/office/powerpoint/2010/main" val="15602045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109</a:t>
            </a:fld>
            <a:endParaRPr lang="en-US"/>
          </a:p>
        </p:txBody>
      </p:sp>
    </p:spTree>
    <p:extLst>
      <p:ext uri="{BB962C8B-B14F-4D97-AF65-F5344CB8AC3E}">
        <p14:creationId xmlns:p14="http://schemas.microsoft.com/office/powerpoint/2010/main" val="39600262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DC424-C840-CCC3-8BF5-938FF5B01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7C36F-79E4-400D-35A9-0483CBEC6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D11153-59E1-85ED-738C-DB45092292DE}"/>
              </a:ext>
            </a:extLst>
          </p:cNvPr>
          <p:cNvSpPr>
            <a:spLocks noGrp="1"/>
          </p:cNvSpPr>
          <p:nvPr>
            <p:ph type="body" idx="1"/>
          </p:nvPr>
        </p:nvSpPr>
        <p:spPr/>
        <p:txBody>
          <a:bodyPr/>
          <a:lstStyle/>
          <a:p>
            <a:r>
              <a:rPr lang="en-US" dirty="0">
                <a:cs typeface="Calibri"/>
              </a:rPr>
              <a:t>Simply to show the use of the Internet by buyers – use as you would like but it does work as a lead-in to the next topic.</a:t>
            </a:r>
          </a:p>
        </p:txBody>
      </p:sp>
      <p:sp>
        <p:nvSpPr>
          <p:cNvPr id="4" name="Slide Number Placeholder 3">
            <a:extLst>
              <a:ext uri="{FF2B5EF4-FFF2-40B4-BE49-F238E27FC236}">
                <a16:creationId xmlns:a16="http://schemas.microsoft.com/office/drawing/2014/main" id="{0FB971EB-4732-7E9E-AA8A-025E50031820}"/>
              </a:ext>
            </a:extLst>
          </p:cNvPr>
          <p:cNvSpPr>
            <a:spLocks noGrp="1"/>
          </p:cNvSpPr>
          <p:nvPr>
            <p:ph type="sldNum" sz="quarter" idx="5"/>
          </p:nvPr>
        </p:nvSpPr>
        <p:spPr/>
        <p:txBody>
          <a:bodyPr/>
          <a:lstStyle/>
          <a:p>
            <a:fld id="{0791C7DC-2935-4CE0-9104-597A4484DAF0}" type="slidenum">
              <a:rPr lang="en-US" smtClean="0"/>
              <a:t>111</a:t>
            </a:fld>
            <a:endParaRPr lang="en-US"/>
          </a:p>
        </p:txBody>
      </p:sp>
    </p:spTree>
    <p:extLst>
      <p:ext uri="{BB962C8B-B14F-4D97-AF65-F5344CB8AC3E}">
        <p14:creationId xmlns:p14="http://schemas.microsoft.com/office/powerpoint/2010/main" val="20445650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114</a:t>
            </a:fld>
            <a:endParaRPr lang="en-US"/>
          </a:p>
        </p:txBody>
      </p:sp>
    </p:spTree>
    <p:extLst>
      <p:ext uri="{BB962C8B-B14F-4D97-AF65-F5344CB8AC3E}">
        <p14:creationId xmlns:p14="http://schemas.microsoft.com/office/powerpoint/2010/main" val="13422149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120</a:t>
            </a:fld>
            <a:endParaRPr lang="en-US"/>
          </a:p>
        </p:txBody>
      </p:sp>
    </p:spTree>
    <p:extLst>
      <p:ext uri="{BB962C8B-B14F-4D97-AF65-F5344CB8AC3E}">
        <p14:creationId xmlns:p14="http://schemas.microsoft.com/office/powerpoint/2010/main" val="38213959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121</a:t>
            </a:fld>
            <a:endParaRPr lang="en-US"/>
          </a:p>
        </p:txBody>
      </p:sp>
    </p:spTree>
    <p:extLst>
      <p:ext uri="{BB962C8B-B14F-4D97-AF65-F5344CB8AC3E}">
        <p14:creationId xmlns:p14="http://schemas.microsoft.com/office/powerpoint/2010/main" val="14692177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122</a:t>
            </a:fld>
            <a:endParaRPr lang="en-US"/>
          </a:p>
        </p:txBody>
      </p:sp>
    </p:spTree>
    <p:extLst>
      <p:ext uri="{BB962C8B-B14F-4D97-AF65-F5344CB8AC3E}">
        <p14:creationId xmlns:p14="http://schemas.microsoft.com/office/powerpoint/2010/main" val="13385260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126</a:t>
            </a:fld>
            <a:endParaRPr lang="en-US"/>
          </a:p>
        </p:txBody>
      </p:sp>
    </p:spTree>
    <p:extLst>
      <p:ext uri="{BB962C8B-B14F-4D97-AF65-F5344CB8AC3E}">
        <p14:creationId xmlns:p14="http://schemas.microsoft.com/office/powerpoint/2010/main" val="2543251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791C7DC-2935-4CE0-9104-597A4484DAF0}" type="slidenum">
              <a:rPr lang="en-US" smtClean="0"/>
              <a:t>13</a:t>
            </a:fld>
            <a:endParaRPr lang="en-US"/>
          </a:p>
        </p:txBody>
      </p:sp>
    </p:spTree>
    <p:extLst>
      <p:ext uri="{BB962C8B-B14F-4D97-AF65-F5344CB8AC3E}">
        <p14:creationId xmlns:p14="http://schemas.microsoft.com/office/powerpoint/2010/main" val="32024668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EDIT SLIDES</a:t>
            </a:r>
          </a:p>
          <a:p>
            <a:r>
              <a:rPr lang="en-US" sz="1400" dirty="0">
                <a:latin typeface="Arial" panose="020B0604020202020204" pitchFamily="34" charset="0"/>
                <a:cs typeface="Arial" panose="020B0604020202020204" pitchFamily="34" charset="0"/>
              </a:rPr>
              <a:t>Replace these slides with applicable ones from your marketplace. If you are teaching in an area where you do not have access to the MLS – use your stats and have them relate their market to what you show</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5593382-3468-D149-936B-53701A6F6083}" type="slidenum">
              <a:rPr lang="en-US" smtClean="0"/>
              <a:t>127</a:t>
            </a:fld>
            <a:endParaRPr lang="en-US"/>
          </a:p>
        </p:txBody>
      </p:sp>
    </p:spTree>
    <p:extLst>
      <p:ext uri="{BB962C8B-B14F-4D97-AF65-F5344CB8AC3E}">
        <p14:creationId xmlns:p14="http://schemas.microsoft.com/office/powerpoint/2010/main" val="23948760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132</a:t>
            </a:fld>
            <a:endParaRPr lang="en-US"/>
          </a:p>
        </p:txBody>
      </p:sp>
    </p:spTree>
    <p:extLst>
      <p:ext uri="{BB962C8B-B14F-4D97-AF65-F5344CB8AC3E}">
        <p14:creationId xmlns:p14="http://schemas.microsoft.com/office/powerpoint/2010/main" val="29888880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134</a:t>
            </a:fld>
            <a:endParaRPr lang="en-US"/>
          </a:p>
        </p:txBody>
      </p:sp>
    </p:spTree>
    <p:extLst>
      <p:ext uri="{BB962C8B-B14F-4D97-AF65-F5344CB8AC3E}">
        <p14:creationId xmlns:p14="http://schemas.microsoft.com/office/powerpoint/2010/main" val="39685720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NAR publication– do we want to include it? I believe it is on competition.realtor  </a:t>
            </a:r>
          </a:p>
        </p:txBody>
      </p:sp>
      <p:sp>
        <p:nvSpPr>
          <p:cNvPr id="4" name="Slide Number Placeholder 3"/>
          <p:cNvSpPr>
            <a:spLocks noGrp="1"/>
          </p:cNvSpPr>
          <p:nvPr>
            <p:ph type="sldNum" sz="quarter" idx="5"/>
          </p:nvPr>
        </p:nvSpPr>
        <p:spPr/>
        <p:txBody>
          <a:bodyPr/>
          <a:lstStyle/>
          <a:p>
            <a:fld id="{0791C7DC-2935-4CE0-9104-597A4484DAF0}" type="slidenum">
              <a:rPr lang="en-US" smtClean="0"/>
              <a:t>139</a:t>
            </a:fld>
            <a:endParaRPr lang="en-US"/>
          </a:p>
        </p:txBody>
      </p:sp>
    </p:spTree>
    <p:extLst>
      <p:ext uri="{BB962C8B-B14F-4D97-AF65-F5344CB8AC3E}">
        <p14:creationId xmlns:p14="http://schemas.microsoft.com/office/powerpoint/2010/main" val="8652581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593382-3468-D149-936B-53701A6F6083}" type="slidenum">
              <a:rPr lang="en-US" smtClean="0"/>
              <a:t>141</a:t>
            </a:fld>
            <a:endParaRPr lang="en-US"/>
          </a:p>
        </p:txBody>
      </p:sp>
    </p:spTree>
    <p:extLst>
      <p:ext uri="{BB962C8B-B14F-4D97-AF65-F5344CB8AC3E}">
        <p14:creationId xmlns:p14="http://schemas.microsoft.com/office/powerpoint/2010/main" val="27397865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142</a:t>
            </a:fld>
            <a:endParaRPr lang="en-US"/>
          </a:p>
        </p:txBody>
      </p:sp>
    </p:spTree>
    <p:extLst>
      <p:ext uri="{BB962C8B-B14F-4D97-AF65-F5344CB8AC3E}">
        <p14:creationId xmlns:p14="http://schemas.microsoft.com/office/powerpoint/2010/main" val="21404257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143</a:t>
            </a:fld>
            <a:endParaRPr lang="en-US"/>
          </a:p>
        </p:txBody>
      </p:sp>
    </p:spTree>
    <p:extLst>
      <p:ext uri="{BB962C8B-B14F-4D97-AF65-F5344CB8AC3E}">
        <p14:creationId xmlns:p14="http://schemas.microsoft.com/office/powerpoint/2010/main" val="37819985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Course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Review the scenario presented in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A Day in the Life of a Buyer’s Representative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Use this scenario as the basis for discussion of the module objectives.</a:t>
            </a:r>
          </a:p>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144</a:t>
            </a:fld>
            <a:endParaRPr lang="en-US"/>
          </a:p>
        </p:txBody>
      </p:sp>
    </p:spTree>
    <p:extLst>
      <p:ext uri="{BB962C8B-B14F-4D97-AF65-F5344CB8AC3E}">
        <p14:creationId xmlns:p14="http://schemas.microsoft.com/office/powerpoint/2010/main" val="11180186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91C7DC-2935-4CE0-9104-597A4484DAF0}" type="slidenum">
              <a:rPr lang="en-US" smtClean="0"/>
              <a:t>146</a:t>
            </a:fld>
            <a:endParaRPr lang="en-US"/>
          </a:p>
        </p:txBody>
      </p:sp>
    </p:spTree>
    <p:extLst>
      <p:ext uri="{BB962C8B-B14F-4D97-AF65-F5344CB8AC3E}">
        <p14:creationId xmlns:p14="http://schemas.microsoft.com/office/powerpoint/2010/main" val="32949960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593382-3468-D149-936B-53701A6F6083}" type="slidenum">
              <a:rPr lang="en-US" smtClean="0"/>
              <a:t>147</a:t>
            </a:fld>
            <a:endParaRPr lang="en-US"/>
          </a:p>
        </p:txBody>
      </p:sp>
    </p:spTree>
    <p:extLst>
      <p:ext uri="{BB962C8B-B14F-4D97-AF65-F5344CB8AC3E}">
        <p14:creationId xmlns:p14="http://schemas.microsoft.com/office/powerpoint/2010/main" val="1225425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2D82C9-3E0D-8CC6-1C5D-75B079BAEF9F}"/>
              </a:ext>
            </a:extLst>
          </p:cNvPr>
          <p:cNvSpPr/>
          <p:nvPr userDrawn="1"/>
        </p:nvSpPr>
        <p:spPr>
          <a:xfrm>
            <a:off x="0" y="0"/>
            <a:ext cx="8613648"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E5C264-CF09-2981-F45D-159C6E260822}"/>
              </a:ext>
            </a:extLst>
          </p:cNvPr>
          <p:cNvSpPr>
            <a:spLocks noGrp="1"/>
          </p:cNvSpPr>
          <p:nvPr>
            <p:ph type="ctrTitle"/>
          </p:nvPr>
        </p:nvSpPr>
        <p:spPr>
          <a:xfrm>
            <a:off x="457200" y="0"/>
            <a:ext cx="8156448" cy="3509963"/>
          </a:xfrm>
        </p:spPr>
        <p:txBody>
          <a:bodyPr anchor="b">
            <a:normAutofit/>
          </a:bodyPr>
          <a:lstStyle>
            <a:lvl1pPr algn="l">
              <a:lnSpc>
                <a:spcPts val="5200"/>
              </a:lnSpc>
              <a:defRPr sz="4800" b="1" i="0">
                <a:solidFill>
                  <a:schemeClr val="bg1"/>
                </a:solidFill>
                <a:latin typeface="Montserrat SemiBold"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E4185F8C-360C-F0C1-AC62-E0443AFFCDED}"/>
              </a:ext>
            </a:extLst>
          </p:cNvPr>
          <p:cNvSpPr>
            <a:spLocks noGrp="1"/>
          </p:cNvSpPr>
          <p:nvPr>
            <p:ph type="subTitle" idx="1"/>
          </p:nvPr>
        </p:nvSpPr>
        <p:spPr>
          <a:xfrm>
            <a:off x="457200" y="3602038"/>
            <a:ext cx="8156448" cy="1655762"/>
          </a:xfrm>
        </p:spPr>
        <p:txBody>
          <a:bodyPr>
            <a:normAutofit/>
          </a:bodyPr>
          <a:lstStyle>
            <a:lvl1pPr marL="0" indent="0" algn="l">
              <a:lnSpc>
                <a:spcPct val="100000"/>
              </a:lnSpc>
              <a:spcBef>
                <a:spcPts val="0"/>
              </a:spcBef>
              <a:buNone/>
              <a:defRPr sz="28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Graphic 8">
            <a:extLst>
              <a:ext uri="{FF2B5EF4-FFF2-40B4-BE49-F238E27FC236}">
                <a16:creationId xmlns:a16="http://schemas.microsoft.com/office/drawing/2014/main" id="{EDB329F3-BB7B-2CB8-9BE5-132F1C4DE1D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805672" y="228600"/>
            <a:ext cx="3157842" cy="6400800"/>
          </a:xfrm>
          <a:prstGeom prst="rect">
            <a:avLst/>
          </a:prstGeom>
        </p:spPr>
      </p:pic>
      <p:pic>
        <p:nvPicPr>
          <p:cNvPr id="11" name="Graphic 10">
            <a:extLst>
              <a:ext uri="{FF2B5EF4-FFF2-40B4-BE49-F238E27FC236}">
                <a16:creationId xmlns:a16="http://schemas.microsoft.com/office/drawing/2014/main" id="{EC2C0ACD-EB71-8DF3-D7A9-2FDE2D0AF8F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457200" y="5824728"/>
            <a:ext cx="4114800" cy="576072"/>
          </a:xfrm>
          <a:prstGeom prst="rect">
            <a:avLst/>
          </a:prstGeom>
        </p:spPr>
      </p:pic>
    </p:spTree>
    <p:extLst>
      <p:ext uri="{BB962C8B-B14F-4D97-AF65-F5344CB8AC3E}">
        <p14:creationId xmlns:p14="http://schemas.microsoft.com/office/powerpoint/2010/main" val="393072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8E50529-7578-5BEC-FAC8-1FBD9978A663}"/>
              </a:ext>
            </a:extLst>
          </p:cNvPr>
          <p:cNvSpPr>
            <a:spLocks noGrp="1"/>
          </p:cNvSpPr>
          <p:nvPr>
            <p:ph type="pic" idx="13"/>
          </p:nvPr>
        </p:nvSpPr>
        <p:spPr>
          <a:xfrm>
            <a:off x="0" y="0"/>
            <a:ext cx="3931920" cy="68579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2038A2AC-E9DD-9417-5303-14D9893958A4}"/>
              </a:ext>
            </a:extLst>
          </p:cNvPr>
          <p:cNvSpPr>
            <a:spLocks noGrp="1"/>
          </p:cNvSpPr>
          <p:nvPr>
            <p:ph type="title"/>
          </p:nvPr>
        </p:nvSpPr>
        <p:spPr>
          <a:xfrm>
            <a:off x="3965448" y="914400"/>
            <a:ext cx="7772400" cy="914400"/>
          </a:xfrm>
        </p:spPr>
        <p:txBody>
          <a:bodyPr lIns="0" tIns="0" rIns="0" bIns="0" anchor="t" anchorCtr="0">
            <a:noAutofit/>
          </a:bodyPr>
          <a:lstStyle>
            <a:lvl1pPr>
              <a:lnSpc>
                <a:spcPct val="100000"/>
              </a:lnSpc>
              <a:defRPr sz="3300" b="1" i="0">
                <a:solidFill>
                  <a:schemeClr val="accent1"/>
                </a:solidFill>
                <a:latin typeface="Montserrat SemiBold"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38B1555-1CD6-482E-BB62-02731B0052A2}"/>
              </a:ext>
            </a:extLst>
          </p:cNvPr>
          <p:cNvSpPr>
            <a:spLocks noGrp="1"/>
          </p:cNvSpPr>
          <p:nvPr>
            <p:ph idx="1" hasCustomPrompt="1"/>
          </p:nvPr>
        </p:nvSpPr>
        <p:spPr>
          <a:xfrm>
            <a:off x="3965448" y="1825625"/>
            <a:ext cx="7772400" cy="4351338"/>
          </a:xfrm>
        </p:spPr>
        <p:txBody>
          <a:bodyPr lIns="0" tIns="0" rIns="0" bIns="0" numCol="1" spcCol="228600">
            <a:noAutofit/>
          </a:bodyPr>
          <a:lstStyle>
            <a:lvl1pPr>
              <a:lnSpc>
                <a:spcPct val="100000"/>
              </a:lnSpc>
              <a:defRPr b="0" i="0">
                <a:latin typeface="Montserrat" pitchFamily="2" charset="77"/>
              </a:defRPr>
            </a:lvl1pPr>
            <a:lvl2pPr>
              <a:lnSpc>
                <a:spcPct val="100000"/>
              </a:lnSpc>
              <a:defRPr b="0" i="0">
                <a:latin typeface="Montserrat" pitchFamily="2" charset="77"/>
              </a:defRPr>
            </a:lvl2pPr>
            <a:lvl3pPr>
              <a:lnSpc>
                <a:spcPct val="100000"/>
              </a:lnSpc>
              <a:defRPr b="0" i="0">
                <a:latin typeface="Montserrat" pitchFamily="2" charset="77"/>
              </a:defRPr>
            </a:lvl3pPr>
            <a:lvl4pPr>
              <a:lnSpc>
                <a:spcPct val="100000"/>
              </a:lnSpc>
              <a:defRPr b="0" i="0">
                <a:latin typeface="Montserrat" pitchFamily="2" charset="77"/>
              </a:defRPr>
            </a:lvl4pPr>
            <a:lvl5pPr>
              <a:lnSpc>
                <a:spcPct val="100000"/>
              </a:lnSpc>
              <a:defRPr b="0" i="0">
                <a:latin typeface="Montserrat" pitchFamily="2" charset="77"/>
              </a:defRPr>
            </a:lvl5pPr>
          </a:lstStyle>
          <a:p>
            <a:pPr lvl="0"/>
            <a:r>
              <a:rPr lang="en-US" dirty="0"/>
              <a:t>Click to edit Master text styles 1 column</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35C8B680-2D07-4427-87B9-9CEED8300505}"/>
              </a:ext>
            </a:extLst>
          </p:cNvPr>
          <p:cNvCxnSpPr/>
          <p:nvPr userDrawn="1"/>
        </p:nvCxnSpPr>
        <p:spPr>
          <a:xfrm>
            <a:off x="3965448" y="576072"/>
            <a:ext cx="7772400"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C3F74959-530E-57D1-B3E0-1B2C31A1F7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65448" y="274320"/>
            <a:ext cx="118872" cy="118872"/>
          </a:xfrm>
          <a:prstGeom prst="rect">
            <a:avLst/>
          </a:prstGeom>
        </p:spPr>
      </p:pic>
      <p:sp>
        <p:nvSpPr>
          <p:cNvPr id="11" name="TextBox 10">
            <a:extLst>
              <a:ext uri="{FF2B5EF4-FFF2-40B4-BE49-F238E27FC236}">
                <a16:creationId xmlns:a16="http://schemas.microsoft.com/office/drawing/2014/main" id="{40B9EB15-D913-DFB9-A4D1-DFC0134F7F8E}"/>
              </a:ext>
            </a:extLst>
          </p:cNvPr>
          <p:cNvSpPr txBox="1"/>
          <p:nvPr userDrawn="1"/>
        </p:nvSpPr>
        <p:spPr>
          <a:xfrm>
            <a:off x="4194048" y="228600"/>
            <a:ext cx="2743200" cy="228600"/>
          </a:xfrm>
          <a:prstGeom prst="rect">
            <a:avLst/>
          </a:prstGeom>
          <a:noFill/>
        </p:spPr>
        <p:txBody>
          <a:bodyPr wrap="none" lIns="0" tIns="0" rIns="0" bIns="0" rtlCol="0">
            <a:noAutofit/>
          </a:bodyPr>
          <a:lstStyle/>
          <a:p>
            <a:r>
              <a:rPr lang="en-US" sz="1300" b="1" i="0" spc="200" baseline="0" dirty="0">
                <a:latin typeface="Montserrat SemiBold" pitchFamily="2" charset="77"/>
              </a:rPr>
              <a:t>DESIGNATION COURSE</a:t>
            </a:r>
          </a:p>
        </p:txBody>
      </p:sp>
      <p:pic>
        <p:nvPicPr>
          <p:cNvPr id="5" name="Graphic 4">
            <a:extLst>
              <a:ext uri="{FF2B5EF4-FFF2-40B4-BE49-F238E27FC236}">
                <a16:creationId xmlns:a16="http://schemas.microsoft.com/office/drawing/2014/main" id="{DBE9F9CB-5E5C-C6CA-ECCC-9DFD23681F8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4057" cy="347472"/>
          </a:xfrm>
          <a:prstGeom prst="rect">
            <a:avLst/>
          </a:prstGeom>
        </p:spPr>
      </p:pic>
      <p:sp>
        <p:nvSpPr>
          <p:cNvPr id="6" name="Date Placeholder 3">
            <a:extLst>
              <a:ext uri="{FF2B5EF4-FFF2-40B4-BE49-F238E27FC236}">
                <a16:creationId xmlns:a16="http://schemas.microsoft.com/office/drawing/2014/main" id="{D12BCC98-36D3-3FE7-814E-7DD60CACDD3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338110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8A2AC-E9DD-9417-5303-14D9893958A4}"/>
              </a:ext>
            </a:extLst>
          </p:cNvPr>
          <p:cNvSpPr>
            <a:spLocks noGrp="1"/>
          </p:cNvSpPr>
          <p:nvPr>
            <p:ph type="title"/>
          </p:nvPr>
        </p:nvSpPr>
        <p:spPr>
          <a:xfrm>
            <a:off x="457200" y="914400"/>
            <a:ext cx="11277600" cy="914400"/>
          </a:xfrm>
        </p:spPr>
        <p:txBody>
          <a:bodyPr lIns="0" tIns="0" rIns="0" bIns="0" anchor="t" anchorCtr="0">
            <a:noAutofit/>
          </a:bodyPr>
          <a:lstStyle>
            <a:lvl1pPr>
              <a:lnSpc>
                <a:spcPct val="100000"/>
              </a:lnSpc>
              <a:defRPr sz="3300" b="1" i="0">
                <a:solidFill>
                  <a:schemeClr val="accent1"/>
                </a:solidFill>
                <a:latin typeface="Montserrat SemiBold"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38B1555-1CD6-482E-BB62-02731B0052A2}"/>
              </a:ext>
            </a:extLst>
          </p:cNvPr>
          <p:cNvSpPr>
            <a:spLocks noGrp="1"/>
          </p:cNvSpPr>
          <p:nvPr>
            <p:ph idx="1"/>
          </p:nvPr>
        </p:nvSpPr>
        <p:spPr>
          <a:xfrm>
            <a:off x="457200" y="1825625"/>
            <a:ext cx="11277600" cy="4351338"/>
          </a:xfrm>
        </p:spPr>
        <p:txBody>
          <a:bodyPr lIns="0" tIns="0" rIns="0" bIns="0" numCol="3" spcCol="228600">
            <a:noAutofit/>
          </a:bodyPr>
          <a:lstStyle>
            <a:lvl1pPr>
              <a:lnSpc>
                <a:spcPct val="100000"/>
              </a:lnSpc>
              <a:spcBef>
                <a:spcPts val="0"/>
              </a:spcBef>
              <a:spcAft>
                <a:spcPts val="2400"/>
              </a:spcAft>
              <a:defRPr b="0" i="0">
                <a:latin typeface="Montserrat" pitchFamily="2" charset="77"/>
              </a:defRPr>
            </a:lvl1pPr>
            <a:lvl2pPr marL="640080" indent="-365760">
              <a:lnSpc>
                <a:spcPct val="100000"/>
              </a:lnSpc>
              <a:spcBef>
                <a:spcPts val="0"/>
              </a:spcBef>
              <a:spcAft>
                <a:spcPts val="2400"/>
              </a:spcAft>
              <a:buFont typeface="System Font Regular"/>
              <a:buChar char="—"/>
              <a:defRPr b="0" i="0">
                <a:latin typeface="Montserrat" pitchFamily="2" charset="77"/>
              </a:defRPr>
            </a:lvl2pPr>
            <a:lvl3pPr>
              <a:lnSpc>
                <a:spcPct val="100000"/>
              </a:lnSpc>
              <a:spcBef>
                <a:spcPts val="0"/>
              </a:spcBef>
              <a:spcAft>
                <a:spcPts val="2400"/>
              </a:spcAft>
              <a:defRPr b="0" i="0">
                <a:latin typeface="Montserrat" pitchFamily="2" charset="77"/>
              </a:defRPr>
            </a:lvl3pPr>
            <a:lvl4pPr>
              <a:lnSpc>
                <a:spcPct val="100000"/>
              </a:lnSpc>
              <a:spcBef>
                <a:spcPts val="0"/>
              </a:spcBef>
              <a:spcAft>
                <a:spcPts val="2400"/>
              </a:spcAft>
              <a:defRPr b="0" i="0">
                <a:latin typeface="Montserrat" pitchFamily="2" charset="77"/>
              </a:defRPr>
            </a:lvl4pPr>
            <a:lvl5pPr>
              <a:lnSpc>
                <a:spcPct val="100000"/>
              </a:lnSpc>
              <a:spcBef>
                <a:spcPts val="0"/>
              </a:spcBef>
              <a:spcAft>
                <a:spcPts val="2400"/>
              </a:spcAft>
              <a:defRPr b="0" i="0">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35C8B680-2D07-4427-87B9-9CEED8300505}"/>
              </a:ext>
            </a:extLst>
          </p:cNvPr>
          <p:cNvCxnSpPr>
            <a:cxnSpLocks/>
          </p:cNvCxnSpPr>
          <p:nvPr userDrawn="1"/>
        </p:nvCxnSpPr>
        <p:spPr>
          <a:xfrm>
            <a:off x="457200" y="576072"/>
            <a:ext cx="11277600"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C3F74959-530E-57D1-B3E0-1B2C31A1F7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57200" y="274320"/>
            <a:ext cx="118872" cy="118872"/>
          </a:xfrm>
          <a:prstGeom prst="rect">
            <a:avLst/>
          </a:prstGeom>
        </p:spPr>
      </p:pic>
      <p:sp>
        <p:nvSpPr>
          <p:cNvPr id="11" name="TextBox 10">
            <a:extLst>
              <a:ext uri="{FF2B5EF4-FFF2-40B4-BE49-F238E27FC236}">
                <a16:creationId xmlns:a16="http://schemas.microsoft.com/office/drawing/2014/main" id="{40B9EB15-D913-DFB9-A4D1-DFC0134F7F8E}"/>
              </a:ext>
            </a:extLst>
          </p:cNvPr>
          <p:cNvSpPr txBox="1"/>
          <p:nvPr userDrawn="1"/>
        </p:nvSpPr>
        <p:spPr>
          <a:xfrm>
            <a:off x="685800" y="228600"/>
            <a:ext cx="2743200" cy="228600"/>
          </a:xfrm>
          <a:prstGeom prst="rect">
            <a:avLst/>
          </a:prstGeom>
          <a:noFill/>
        </p:spPr>
        <p:txBody>
          <a:bodyPr wrap="none" lIns="0" tIns="0" rIns="0" bIns="0" rtlCol="0">
            <a:noAutofit/>
          </a:bodyPr>
          <a:lstStyle/>
          <a:p>
            <a:r>
              <a:rPr lang="en-US" sz="1300" b="1" i="0" spc="200" baseline="0" dirty="0">
                <a:latin typeface="Montserrat SemiBold" pitchFamily="2" charset="77"/>
              </a:rPr>
              <a:t>DESIGNATION COURSE</a:t>
            </a:r>
          </a:p>
        </p:txBody>
      </p:sp>
      <p:pic>
        <p:nvPicPr>
          <p:cNvPr id="5" name="Graphic 4">
            <a:extLst>
              <a:ext uri="{FF2B5EF4-FFF2-40B4-BE49-F238E27FC236}">
                <a16:creationId xmlns:a16="http://schemas.microsoft.com/office/drawing/2014/main" id="{A468B084-6D81-61D0-7552-4B19C7D63845}"/>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4057" cy="347472"/>
          </a:xfrm>
          <a:prstGeom prst="rect">
            <a:avLst/>
          </a:prstGeom>
        </p:spPr>
      </p:pic>
      <p:sp>
        <p:nvSpPr>
          <p:cNvPr id="6" name="Date Placeholder 3">
            <a:extLst>
              <a:ext uri="{FF2B5EF4-FFF2-40B4-BE49-F238E27FC236}">
                <a16:creationId xmlns:a16="http://schemas.microsoft.com/office/drawing/2014/main" id="{BE54AC80-C3BA-C13C-46BF-E30F4D6A5E8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3330588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ACC92B96-25D2-B85C-8E98-511D2F00C6EA}"/>
              </a:ext>
            </a:extLst>
          </p:cNvPr>
          <p:cNvSpPr>
            <a:spLocks noGrp="1"/>
          </p:cNvSpPr>
          <p:nvPr>
            <p:ph type="pic" idx="13"/>
          </p:nvPr>
        </p:nvSpPr>
        <p:spPr>
          <a:xfrm>
            <a:off x="4849369" y="0"/>
            <a:ext cx="7342631" cy="68579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2038A2AC-E9DD-9417-5303-14D9893958A4}"/>
              </a:ext>
            </a:extLst>
          </p:cNvPr>
          <p:cNvSpPr>
            <a:spLocks noGrp="1"/>
          </p:cNvSpPr>
          <p:nvPr>
            <p:ph type="title"/>
          </p:nvPr>
        </p:nvSpPr>
        <p:spPr>
          <a:xfrm>
            <a:off x="457200" y="914400"/>
            <a:ext cx="3931920" cy="1371600"/>
          </a:xfrm>
        </p:spPr>
        <p:txBody>
          <a:bodyPr lIns="0" tIns="0" rIns="0" bIns="0" anchor="t" anchorCtr="0">
            <a:noAutofit/>
          </a:bodyPr>
          <a:lstStyle>
            <a:lvl1pPr>
              <a:lnSpc>
                <a:spcPct val="100000"/>
              </a:lnSpc>
              <a:defRPr sz="3300" b="1" i="0">
                <a:solidFill>
                  <a:schemeClr val="accent1"/>
                </a:solidFill>
                <a:latin typeface="Montserrat SemiBold"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38B1555-1CD6-482E-BB62-02731B0052A2}"/>
              </a:ext>
            </a:extLst>
          </p:cNvPr>
          <p:cNvSpPr>
            <a:spLocks noGrp="1"/>
          </p:cNvSpPr>
          <p:nvPr>
            <p:ph idx="1"/>
          </p:nvPr>
        </p:nvSpPr>
        <p:spPr>
          <a:xfrm>
            <a:off x="457200" y="2286000"/>
            <a:ext cx="3931920" cy="3895344"/>
          </a:xfrm>
        </p:spPr>
        <p:txBody>
          <a:bodyPr lIns="0" tIns="0" rIns="0" bIns="0" numCol="1" spcCol="228600">
            <a:noAutofit/>
          </a:bodyPr>
          <a:lstStyle>
            <a:lvl1pPr>
              <a:lnSpc>
                <a:spcPct val="100000"/>
              </a:lnSpc>
              <a:spcBef>
                <a:spcPts val="0"/>
              </a:spcBef>
              <a:spcAft>
                <a:spcPts val="1200"/>
              </a:spcAft>
              <a:defRPr b="0" i="0">
                <a:latin typeface="Montserrat" pitchFamily="2" charset="77"/>
              </a:defRPr>
            </a:lvl1pPr>
            <a:lvl2pPr>
              <a:lnSpc>
                <a:spcPct val="100000"/>
              </a:lnSpc>
              <a:spcBef>
                <a:spcPts val="0"/>
              </a:spcBef>
              <a:spcAft>
                <a:spcPts val="1200"/>
              </a:spcAft>
              <a:defRPr b="0" i="0">
                <a:latin typeface="Montserrat" pitchFamily="2" charset="77"/>
              </a:defRPr>
            </a:lvl2pPr>
            <a:lvl3pPr>
              <a:lnSpc>
                <a:spcPct val="100000"/>
              </a:lnSpc>
              <a:spcBef>
                <a:spcPts val="0"/>
              </a:spcBef>
              <a:spcAft>
                <a:spcPts val="1200"/>
              </a:spcAft>
              <a:defRPr b="0" i="0">
                <a:latin typeface="Montserrat" pitchFamily="2" charset="77"/>
              </a:defRPr>
            </a:lvl3pPr>
            <a:lvl4pPr>
              <a:lnSpc>
                <a:spcPct val="100000"/>
              </a:lnSpc>
              <a:spcBef>
                <a:spcPts val="0"/>
              </a:spcBef>
              <a:spcAft>
                <a:spcPts val="1200"/>
              </a:spcAft>
              <a:defRPr b="0" i="0">
                <a:latin typeface="Montserrat" pitchFamily="2" charset="77"/>
              </a:defRPr>
            </a:lvl4pPr>
            <a:lvl5pPr>
              <a:lnSpc>
                <a:spcPct val="100000"/>
              </a:lnSpc>
              <a:spcBef>
                <a:spcPts val="0"/>
              </a:spcBef>
              <a:spcAft>
                <a:spcPts val="1200"/>
              </a:spcAft>
              <a:defRPr b="0" i="0">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35C8B680-2D07-4427-87B9-9CEED8300505}"/>
              </a:ext>
            </a:extLst>
          </p:cNvPr>
          <p:cNvCxnSpPr>
            <a:cxnSpLocks/>
          </p:cNvCxnSpPr>
          <p:nvPr userDrawn="1"/>
        </p:nvCxnSpPr>
        <p:spPr>
          <a:xfrm>
            <a:off x="457200" y="576072"/>
            <a:ext cx="1127455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C3F74959-530E-57D1-B3E0-1B2C31A1F7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57200" y="274320"/>
            <a:ext cx="118872" cy="118872"/>
          </a:xfrm>
          <a:prstGeom prst="rect">
            <a:avLst/>
          </a:prstGeom>
        </p:spPr>
      </p:pic>
      <p:sp>
        <p:nvSpPr>
          <p:cNvPr id="11" name="TextBox 10">
            <a:extLst>
              <a:ext uri="{FF2B5EF4-FFF2-40B4-BE49-F238E27FC236}">
                <a16:creationId xmlns:a16="http://schemas.microsoft.com/office/drawing/2014/main" id="{40B9EB15-D913-DFB9-A4D1-DFC0134F7F8E}"/>
              </a:ext>
            </a:extLst>
          </p:cNvPr>
          <p:cNvSpPr txBox="1"/>
          <p:nvPr userDrawn="1"/>
        </p:nvSpPr>
        <p:spPr>
          <a:xfrm>
            <a:off x="685800" y="228600"/>
            <a:ext cx="2743200" cy="228600"/>
          </a:xfrm>
          <a:prstGeom prst="rect">
            <a:avLst/>
          </a:prstGeom>
          <a:noFill/>
        </p:spPr>
        <p:txBody>
          <a:bodyPr wrap="none" lIns="0" tIns="0" rIns="0" bIns="0" rtlCol="0">
            <a:noAutofit/>
          </a:bodyPr>
          <a:lstStyle/>
          <a:p>
            <a:r>
              <a:rPr lang="en-US" sz="1300" b="1" i="0" spc="200" baseline="0" dirty="0">
                <a:latin typeface="Montserrat SemiBold" pitchFamily="2" charset="77"/>
              </a:rPr>
              <a:t>DESIGNATION COURSE</a:t>
            </a:r>
          </a:p>
        </p:txBody>
      </p:sp>
      <p:pic>
        <p:nvPicPr>
          <p:cNvPr id="7" name="Graphic 6">
            <a:extLst>
              <a:ext uri="{FF2B5EF4-FFF2-40B4-BE49-F238E27FC236}">
                <a16:creationId xmlns:a16="http://schemas.microsoft.com/office/drawing/2014/main" id="{F7266D9A-964D-38CF-CEA1-F66FE076B84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4057" cy="347472"/>
          </a:xfrm>
          <a:prstGeom prst="rect">
            <a:avLst/>
          </a:prstGeom>
        </p:spPr>
      </p:pic>
      <p:sp>
        <p:nvSpPr>
          <p:cNvPr id="6" name="Date Placeholder 3">
            <a:extLst>
              <a:ext uri="{FF2B5EF4-FFF2-40B4-BE49-F238E27FC236}">
                <a16:creationId xmlns:a16="http://schemas.microsoft.com/office/drawing/2014/main" id="{B3C856A5-3857-2773-002E-F5351F1C0F6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802686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6F49CA5-EFF1-A9B5-2082-DC4CA7F5BB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253728" y="6144768"/>
            <a:ext cx="2484057" cy="347472"/>
          </a:xfrm>
          <a:prstGeom prst="rect">
            <a:avLst/>
          </a:prstGeom>
        </p:spPr>
      </p:pic>
    </p:spTree>
    <p:extLst>
      <p:ext uri="{BB962C8B-B14F-4D97-AF65-F5344CB8AC3E}">
        <p14:creationId xmlns:p14="http://schemas.microsoft.com/office/powerpoint/2010/main" val="352855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18A19-C405-7A48-A4F7-56F08A595735}"/>
              </a:ext>
            </a:extLst>
          </p:cNvPr>
          <p:cNvSpPr>
            <a:spLocks noGrp="1"/>
          </p:cNvSpPr>
          <p:nvPr>
            <p:ph type="title"/>
          </p:nvPr>
        </p:nvSpPr>
        <p:spPr>
          <a:xfrm>
            <a:off x="3614737" y="365125"/>
            <a:ext cx="8253411"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EFF1059-BF06-C143-ADC9-7EF5236605D0}"/>
              </a:ext>
            </a:extLst>
          </p:cNvPr>
          <p:cNvSpPr>
            <a:spLocks noGrp="1"/>
          </p:cNvSpPr>
          <p:nvPr>
            <p:ph idx="1"/>
          </p:nvPr>
        </p:nvSpPr>
        <p:spPr>
          <a:xfrm>
            <a:off x="3614737" y="1825625"/>
            <a:ext cx="825341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8851F79-401B-8040-8FFF-D29EB41A0A62}"/>
              </a:ext>
              <a:ext uri="{C183D7F6-B498-43B3-948B-1728B52AA6E4}">
                <adec:decorative xmlns:adec="http://schemas.microsoft.com/office/drawing/2017/decorative" xmlns="" val="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14287"/>
            <a:ext cx="3269275" cy="6872287"/>
          </a:xfrm>
          <a:prstGeom prst="rect">
            <a:avLst/>
          </a:prstGeom>
        </p:spPr>
      </p:pic>
      <p:sp>
        <p:nvSpPr>
          <p:cNvPr id="8" name="Rectangle 7">
            <a:extLst>
              <a:ext uri="{FF2B5EF4-FFF2-40B4-BE49-F238E27FC236}">
                <a16:creationId xmlns:a16="http://schemas.microsoft.com/office/drawing/2014/main" id="{4D958856-4A7E-EB4B-A56E-001F37DE8888}"/>
              </a:ext>
            </a:extLst>
          </p:cNvPr>
          <p:cNvSpPr/>
          <p:nvPr userDrawn="1"/>
        </p:nvSpPr>
        <p:spPr>
          <a:xfrm rot="10800000">
            <a:off x="3276600" y="0"/>
            <a:ext cx="76200" cy="6858000"/>
          </a:xfrm>
          <a:prstGeom prst="rect">
            <a:avLst/>
          </a:prstGeom>
          <a:solidFill>
            <a:srgbClr val="12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25E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20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1626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BC44-4572-F143-BD7D-C712BE500043}"/>
              </a:ext>
            </a:extLst>
          </p:cNvPr>
          <p:cNvSpPr>
            <a:spLocks noGrp="1"/>
          </p:cNvSpPr>
          <p:nvPr>
            <p:ph type="title"/>
          </p:nvPr>
        </p:nvSpPr>
        <p:spPr>
          <a:xfrm>
            <a:off x="3581399" y="365125"/>
            <a:ext cx="8324843"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5197DE7-F02A-5349-B0E0-5D51B5EBA44E}"/>
              </a:ext>
            </a:extLst>
          </p:cNvPr>
          <p:cNvSpPr>
            <a:spLocks noGrp="1"/>
          </p:cNvSpPr>
          <p:nvPr>
            <p:ph sz="half" idx="1"/>
          </p:nvPr>
        </p:nvSpPr>
        <p:spPr>
          <a:xfrm>
            <a:off x="3581399" y="1825625"/>
            <a:ext cx="406242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683B9C-DA36-334B-81AE-9363063F637C}"/>
              </a:ext>
            </a:extLst>
          </p:cNvPr>
          <p:cNvSpPr>
            <a:spLocks noGrp="1"/>
          </p:cNvSpPr>
          <p:nvPr>
            <p:ph sz="half" idx="2"/>
          </p:nvPr>
        </p:nvSpPr>
        <p:spPr>
          <a:xfrm>
            <a:off x="7843821" y="1825625"/>
            <a:ext cx="406242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14A6AEC-CF0D-9744-B416-B9052D4294F7}"/>
              </a:ext>
              <a:ext uri="{C183D7F6-B498-43B3-948B-1728B52AA6E4}">
                <adec:decorative xmlns:adec="http://schemas.microsoft.com/office/drawing/2017/decorative" xmlns="" val="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a:stretch/>
        </p:blipFill>
        <p:spPr>
          <a:xfrm>
            <a:off x="0" y="-14287"/>
            <a:ext cx="3269275" cy="6872287"/>
          </a:xfrm>
          <a:prstGeom prst="rect">
            <a:avLst/>
          </a:prstGeom>
        </p:spPr>
      </p:pic>
      <p:sp>
        <p:nvSpPr>
          <p:cNvPr id="11" name="Rectangle 10">
            <a:extLst>
              <a:ext uri="{FF2B5EF4-FFF2-40B4-BE49-F238E27FC236}">
                <a16:creationId xmlns:a16="http://schemas.microsoft.com/office/drawing/2014/main" id="{02FD0937-DBFE-2040-8FC8-9C1716C787EF}"/>
              </a:ext>
            </a:extLst>
          </p:cNvPr>
          <p:cNvSpPr/>
          <p:nvPr userDrawn="1"/>
        </p:nvSpPr>
        <p:spPr>
          <a:xfrm rot="10800000">
            <a:off x="3276600" y="0"/>
            <a:ext cx="76200" cy="6858000"/>
          </a:xfrm>
          <a:prstGeom prst="rect">
            <a:avLst/>
          </a:prstGeom>
          <a:solidFill>
            <a:srgbClr val="12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25E6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499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EBE2-F28B-4BC3-8975-4D96997A8E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4F03B5-6965-46B0-991C-52E7D2BE5E2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BBD079E-8EFD-4AFF-A4EB-5893D26760D2}"/>
              </a:ext>
            </a:extLst>
          </p:cNvPr>
          <p:cNvSpPr>
            <a:spLocks noGrp="1"/>
          </p:cNvSpPr>
          <p:nvPr>
            <p:ph type="ftr" sz="quarter" idx="11"/>
          </p:nvPr>
        </p:nvSpPr>
        <p:spPr>
          <a:xfrm>
            <a:off x="2924415" y="638443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3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5BEE-7EEE-884E-8A45-577A3EECCD9A}"/>
              </a:ext>
            </a:extLst>
          </p:cNvPr>
          <p:cNvSpPr>
            <a:spLocks noGrp="1"/>
          </p:cNvSpPr>
          <p:nvPr>
            <p:ph type="title"/>
          </p:nvPr>
        </p:nvSpPr>
        <p:spPr>
          <a:xfrm>
            <a:off x="2441050" y="529125"/>
            <a:ext cx="9331850" cy="1113501"/>
          </a:xfrm>
          <a:prstGeom prst="rect">
            <a:avLst/>
          </a:prstGeom>
        </p:spPr>
        <p:txBody>
          <a:bodyPr anchor="ctr"/>
          <a:lstStyle>
            <a:lvl1pPr>
              <a:defRPr>
                <a:solidFill>
                  <a:srgbClr val="0060A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E639229-71EE-E646-B2E4-DC2706613CD2}"/>
              </a:ext>
            </a:extLst>
          </p:cNvPr>
          <p:cNvSpPr>
            <a:spLocks noGrp="1"/>
          </p:cNvSpPr>
          <p:nvPr>
            <p:ph idx="1"/>
          </p:nvPr>
        </p:nvSpPr>
        <p:spPr>
          <a:xfrm>
            <a:off x="2441049" y="1950356"/>
            <a:ext cx="9331851" cy="4236799"/>
          </a:xfrm>
          <a:prstGeom prst="rect">
            <a:avLst/>
          </a:prstGeom>
        </p:spPr>
        <p:txBody>
          <a:bodyPr/>
          <a:lstStyle>
            <a:lvl1pPr>
              <a:buClr>
                <a:srgbClr val="B32532"/>
              </a:buClr>
              <a:defRPr/>
            </a:lvl1pPr>
            <a:lvl2pPr>
              <a:buClr>
                <a:srgbClr val="0060A0"/>
              </a:buClr>
              <a:defRPr/>
            </a:lvl2pPr>
            <a:lvl3pPr>
              <a:buClr>
                <a:srgbClr val="9CC85E"/>
              </a:buCl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463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3F2DEF7-EA40-4230-9746-63D190C55D81}"/>
              </a:ext>
            </a:extLst>
          </p:cNvPr>
          <p:cNvSpPr>
            <a:spLocks noGrp="1"/>
          </p:cNvSpPr>
          <p:nvPr>
            <p:ph type="ftr" sz="quarter" idx="11"/>
          </p:nvPr>
        </p:nvSpPr>
        <p:spPr/>
        <p:txBody>
          <a:bodyPr/>
          <a:lstStyle>
            <a:lvl1pPr>
              <a:defRPr/>
            </a:lvl1pPr>
          </a:lstStyle>
          <a:p>
            <a:pPr>
              <a:defRPr/>
            </a:pPr>
            <a:r>
              <a:rPr lang="en-US"/>
              <a:t>Copyright, Bruce H. Aydt, © 2013 </a:t>
            </a:r>
          </a:p>
        </p:txBody>
      </p:sp>
    </p:spTree>
    <p:extLst>
      <p:ext uri="{BB962C8B-B14F-4D97-AF65-F5344CB8AC3E}">
        <p14:creationId xmlns:p14="http://schemas.microsoft.com/office/powerpoint/2010/main" val="36049651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2D82C9-3E0D-8CC6-1C5D-75B079BAEF9F}"/>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E5C264-CF09-2981-F45D-159C6E260822}"/>
              </a:ext>
            </a:extLst>
          </p:cNvPr>
          <p:cNvSpPr>
            <a:spLocks noGrp="1"/>
          </p:cNvSpPr>
          <p:nvPr>
            <p:ph type="ctrTitle" hasCustomPrompt="1"/>
          </p:nvPr>
        </p:nvSpPr>
        <p:spPr>
          <a:xfrm>
            <a:off x="457200" y="0"/>
            <a:ext cx="8156448" cy="6858000"/>
          </a:xfrm>
        </p:spPr>
        <p:txBody>
          <a:bodyPr anchor="ctr" anchorCtr="0">
            <a:normAutofit/>
          </a:bodyPr>
          <a:lstStyle>
            <a:lvl1pPr algn="l">
              <a:lnSpc>
                <a:spcPts val="5200"/>
              </a:lnSpc>
              <a:defRPr sz="4800" b="1" i="0">
                <a:solidFill>
                  <a:schemeClr val="bg1"/>
                </a:solidFill>
                <a:latin typeface="Montserrat SemiBold" pitchFamily="2" charset="77"/>
              </a:defRPr>
            </a:lvl1pPr>
          </a:lstStyle>
          <a:p>
            <a:r>
              <a:rPr lang="en-US" dirty="0"/>
              <a:t>Click to edit Divider title style</a:t>
            </a:r>
          </a:p>
        </p:txBody>
      </p:sp>
      <p:sp>
        <p:nvSpPr>
          <p:cNvPr id="4" name="Date Placeholder 3">
            <a:extLst>
              <a:ext uri="{FF2B5EF4-FFF2-40B4-BE49-F238E27FC236}">
                <a16:creationId xmlns:a16="http://schemas.microsoft.com/office/drawing/2014/main" id="{C7EB6C55-535B-72F7-FDE4-7ACAE76F828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8" name="Graphic 7">
            <a:extLst>
              <a:ext uri="{FF2B5EF4-FFF2-40B4-BE49-F238E27FC236}">
                <a16:creationId xmlns:a16="http://schemas.microsoft.com/office/drawing/2014/main" id="{9C72652D-F731-F65C-1521-564B7784E5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361676" y="4572000"/>
            <a:ext cx="1371600" cy="1371600"/>
          </a:xfrm>
          <a:prstGeom prst="rect">
            <a:avLst/>
          </a:prstGeom>
        </p:spPr>
      </p:pic>
    </p:spTree>
    <p:extLst>
      <p:ext uri="{BB962C8B-B14F-4D97-AF65-F5344CB8AC3E}">
        <p14:creationId xmlns:p14="http://schemas.microsoft.com/office/powerpoint/2010/main" val="2717497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3F2DEF7-EA40-4230-9746-63D190C55D81}"/>
              </a:ext>
            </a:extLst>
          </p:cNvPr>
          <p:cNvSpPr>
            <a:spLocks noGrp="1"/>
          </p:cNvSpPr>
          <p:nvPr>
            <p:ph type="ftr" sz="quarter" idx="11"/>
          </p:nvPr>
        </p:nvSpPr>
        <p:spPr/>
        <p:txBody>
          <a:bodyPr/>
          <a:lstStyle>
            <a:lvl1pPr>
              <a:defRPr/>
            </a:lvl1pPr>
          </a:lstStyle>
          <a:p>
            <a:pPr>
              <a:defRPr/>
            </a:pPr>
            <a:r>
              <a:rPr lang="en-US"/>
              <a:t>Copyright, Bruce H. Aydt, © 2013 </a:t>
            </a:r>
          </a:p>
        </p:txBody>
      </p:sp>
    </p:spTree>
    <p:extLst>
      <p:ext uri="{BB962C8B-B14F-4D97-AF65-F5344CB8AC3E}">
        <p14:creationId xmlns:p14="http://schemas.microsoft.com/office/powerpoint/2010/main" val="50347941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3F2DEF7-EA40-4230-9746-63D190C55D81}"/>
              </a:ext>
            </a:extLst>
          </p:cNvPr>
          <p:cNvSpPr>
            <a:spLocks noGrp="1"/>
          </p:cNvSpPr>
          <p:nvPr>
            <p:ph type="ftr" sz="quarter" idx="11"/>
          </p:nvPr>
        </p:nvSpPr>
        <p:spPr/>
        <p:txBody>
          <a:bodyPr/>
          <a:lstStyle>
            <a:lvl1pPr>
              <a:defRPr/>
            </a:lvl1pPr>
          </a:lstStyle>
          <a:p>
            <a:pPr>
              <a:defRPr/>
            </a:pPr>
            <a:r>
              <a:rPr lang="en-US"/>
              <a:t>Copyright, Bruce H. Aydt, © 2013 </a:t>
            </a:r>
          </a:p>
        </p:txBody>
      </p:sp>
    </p:spTree>
    <p:extLst>
      <p:ext uri="{BB962C8B-B14F-4D97-AF65-F5344CB8AC3E}">
        <p14:creationId xmlns:p14="http://schemas.microsoft.com/office/powerpoint/2010/main" val="19203440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BD5D-5459-435F-B0C8-BC064019308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3364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3F2DEF7-EA40-4230-9746-63D190C55D81}"/>
              </a:ext>
            </a:extLst>
          </p:cNvPr>
          <p:cNvSpPr>
            <a:spLocks noGrp="1"/>
          </p:cNvSpPr>
          <p:nvPr>
            <p:ph type="ftr" sz="quarter" idx="11"/>
          </p:nvPr>
        </p:nvSpPr>
        <p:spPr/>
        <p:txBody>
          <a:bodyPr/>
          <a:lstStyle>
            <a:lvl1pPr>
              <a:defRPr/>
            </a:lvl1pPr>
          </a:lstStyle>
          <a:p>
            <a:pPr>
              <a:defRPr/>
            </a:pPr>
            <a:r>
              <a:rPr lang="en-US"/>
              <a:t>Copyright, Bruce H. Aydt, © 2013 </a:t>
            </a:r>
          </a:p>
        </p:txBody>
      </p:sp>
    </p:spTree>
    <p:extLst>
      <p:ext uri="{BB962C8B-B14F-4D97-AF65-F5344CB8AC3E}">
        <p14:creationId xmlns:p14="http://schemas.microsoft.com/office/powerpoint/2010/main" val="177147673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DA2D-437E-A144-90DE-127B54419B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4937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5CE97-62F3-4366-9F8D-5ED4963DD5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1CA02D-685B-47C3-BB11-B978ACB9D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914CAA-3F09-4F3E-8A25-ED748E36C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308E3C-1627-479E-BD6A-6195DBBEDDF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35E8C406-31EB-477F-8221-D02F4C813CDA}"/>
              </a:ext>
            </a:extLst>
          </p:cNvPr>
          <p:cNvSpPr>
            <a:spLocks noGrp="1"/>
          </p:cNvSpPr>
          <p:nvPr>
            <p:ph type="ftr" sz="quarter" idx="11"/>
          </p:nvPr>
        </p:nvSpPr>
        <p:spPr>
          <a:xfrm>
            <a:off x="2924415" y="6384430"/>
            <a:ext cx="4114800" cy="365125"/>
          </a:xfrm>
          <a:prstGeom prst="rect">
            <a:avLst/>
          </a:prstGeom>
        </p:spPr>
        <p:txBody>
          <a:bodyPr/>
          <a:lstStyle/>
          <a:p>
            <a:endParaRPr lang="en-US"/>
          </a:p>
        </p:txBody>
      </p:sp>
    </p:spTree>
    <p:extLst>
      <p:ext uri="{BB962C8B-B14F-4D97-AF65-F5344CB8AC3E}">
        <p14:creationId xmlns:p14="http://schemas.microsoft.com/office/powerpoint/2010/main" val="3060583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9AEF6-00FD-4AA2-9029-EFF8F4BCA0B7}"/>
              </a:ext>
            </a:extLst>
          </p:cNvPr>
          <p:cNvSpPr>
            <a:spLocks noGrp="1"/>
          </p:cNvSpPr>
          <p:nvPr>
            <p:ph type="title"/>
          </p:nvPr>
        </p:nvSpPr>
        <p:spPr>
          <a:xfrm>
            <a:off x="838200" y="500062"/>
            <a:ext cx="10515600" cy="1055690"/>
          </a:xfrm>
        </p:spPr>
        <p:txBody>
          <a:bodyPr anchor="ctr"/>
          <a:lstStyle>
            <a:lvl1pPr algn="ctr">
              <a:defRPr b="1" cap="all" baseline="0">
                <a:solidFill>
                  <a:schemeClr val="tx1">
                    <a:lumMod val="75000"/>
                    <a:lumOff val="25000"/>
                  </a:schemeClr>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482BD330-8A3F-4DD5-8E2A-DEFC97F0E86B}"/>
              </a:ext>
            </a:extLst>
          </p:cNvPr>
          <p:cNvSpPr>
            <a:spLocks noGrp="1"/>
          </p:cNvSpPr>
          <p:nvPr>
            <p:ph idx="1"/>
          </p:nvPr>
        </p:nvSpPr>
        <p:spPr>
          <a:xfrm>
            <a:off x="838200" y="1825625"/>
            <a:ext cx="10515600" cy="4253526"/>
          </a:xfrm>
        </p:spPr>
        <p:txBody>
          <a:bodyPr/>
          <a:lstStyle>
            <a:lvl1pPr marL="228600" indent="-228600">
              <a:buClr>
                <a:srgbClr val="88173C"/>
              </a:buClr>
              <a:buFont typeface="Wingdings" pitchFamily="2" charset="2"/>
              <a:buChar char="§"/>
              <a:defRPr/>
            </a:lvl1pPr>
            <a:lvl2pPr>
              <a:buClr>
                <a:srgbClr val="124C5E"/>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EE5B8B8-6C7C-9446-A9C6-608B696A61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09330" y="5987549"/>
            <a:ext cx="2444469" cy="707858"/>
          </a:xfrm>
          <a:prstGeom prst="rect">
            <a:avLst/>
          </a:prstGeom>
        </p:spPr>
      </p:pic>
      <p:cxnSp>
        <p:nvCxnSpPr>
          <p:cNvPr id="10" name="Straight Connector 9">
            <a:extLst>
              <a:ext uri="{FF2B5EF4-FFF2-40B4-BE49-F238E27FC236}">
                <a16:creationId xmlns:a16="http://schemas.microsoft.com/office/drawing/2014/main" id="{8E0CE49A-A722-4A46-8C3F-2EA100B1B419}"/>
              </a:ext>
            </a:extLst>
          </p:cNvPr>
          <p:cNvCxnSpPr>
            <a:cxnSpLocks/>
          </p:cNvCxnSpPr>
          <p:nvPr userDrawn="1"/>
        </p:nvCxnSpPr>
        <p:spPr>
          <a:xfrm>
            <a:off x="-1205711" y="500062"/>
            <a:ext cx="9054988" cy="0"/>
          </a:xfrm>
          <a:prstGeom prst="line">
            <a:avLst/>
          </a:prstGeom>
          <a:ln w="76200">
            <a:solidFill>
              <a:srgbClr val="88173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879A53-9407-9A46-BA25-D56069D73BE0}"/>
              </a:ext>
            </a:extLst>
          </p:cNvPr>
          <p:cNvCxnSpPr>
            <a:cxnSpLocks/>
          </p:cNvCxnSpPr>
          <p:nvPr userDrawn="1"/>
        </p:nvCxnSpPr>
        <p:spPr>
          <a:xfrm>
            <a:off x="4661013" y="1563297"/>
            <a:ext cx="9054988" cy="0"/>
          </a:xfrm>
          <a:prstGeom prst="line">
            <a:avLst/>
          </a:prstGeom>
          <a:ln w="76200">
            <a:solidFill>
              <a:srgbClr val="124C5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628EFD01-CFA4-D749-80FF-4962360B424C}"/>
              </a:ext>
            </a:extLst>
          </p:cNvPr>
          <p:cNvSpPr>
            <a:spLocks noGrp="1"/>
          </p:cNvSpPr>
          <p:nvPr>
            <p:ph type="body" sz="quarter" idx="10" hasCustomPrompt="1"/>
          </p:nvPr>
        </p:nvSpPr>
        <p:spPr>
          <a:xfrm>
            <a:off x="838200" y="6174483"/>
            <a:ext cx="1812925" cy="349081"/>
          </a:xfrm>
        </p:spPr>
        <p:txBody>
          <a:bodyPr anchor="ctr">
            <a:normAutofit/>
          </a:bodyPr>
          <a:lstStyle>
            <a:lvl1pPr marL="0" indent="0">
              <a:buNone/>
              <a:defRPr sz="2400" b="1">
                <a:solidFill>
                  <a:schemeClr val="tx1">
                    <a:lumMod val="75000"/>
                    <a:lumOff val="25000"/>
                  </a:schemeClr>
                </a:solidFill>
              </a:defRPr>
            </a:lvl1pPr>
          </a:lstStyle>
          <a:p>
            <a:pPr lvl="0"/>
            <a:r>
              <a:rPr lang="en-US" dirty="0"/>
              <a:t>###</a:t>
            </a:r>
          </a:p>
        </p:txBody>
      </p:sp>
    </p:spTree>
    <p:extLst>
      <p:ext uri="{BB962C8B-B14F-4D97-AF65-F5344CB8AC3E}">
        <p14:creationId xmlns:p14="http://schemas.microsoft.com/office/powerpoint/2010/main" val="3076561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2D82C9-3E0D-8CC6-1C5D-75B079BAEF9F}"/>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E5C264-CF09-2981-F45D-159C6E260822}"/>
              </a:ext>
            </a:extLst>
          </p:cNvPr>
          <p:cNvSpPr>
            <a:spLocks noGrp="1"/>
          </p:cNvSpPr>
          <p:nvPr>
            <p:ph type="ctrTitle" hasCustomPrompt="1"/>
          </p:nvPr>
        </p:nvSpPr>
        <p:spPr>
          <a:xfrm>
            <a:off x="457200" y="0"/>
            <a:ext cx="11734800" cy="6858000"/>
          </a:xfrm>
        </p:spPr>
        <p:txBody>
          <a:bodyPr lIns="0" tIns="0" rIns="0" bIns="0" anchor="ctr" anchorCtr="0">
            <a:normAutofit/>
          </a:bodyPr>
          <a:lstStyle>
            <a:lvl1pPr algn="l">
              <a:lnSpc>
                <a:spcPts val="5200"/>
              </a:lnSpc>
              <a:defRPr sz="4800" b="1" i="0">
                <a:solidFill>
                  <a:schemeClr val="bg1"/>
                </a:solidFill>
                <a:latin typeface="Montserrat SemiBold" pitchFamily="2" charset="77"/>
              </a:defRPr>
            </a:lvl1pPr>
          </a:lstStyle>
          <a:p>
            <a:r>
              <a:rPr lang="en-US" dirty="0"/>
              <a:t>Click to edit Divider title style</a:t>
            </a:r>
          </a:p>
        </p:txBody>
      </p:sp>
      <p:sp>
        <p:nvSpPr>
          <p:cNvPr id="4" name="Date Placeholder 3">
            <a:extLst>
              <a:ext uri="{FF2B5EF4-FFF2-40B4-BE49-F238E27FC236}">
                <a16:creationId xmlns:a16="http://schemas.microsoft.com/office/drawing/2014/main" id="{C7EB6C55-535B-72F7-FDE4-7ACAE76F828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spTree>
    <p:extLst>
      <p:ext uri="{BB962C8B-B14F-4D97-AF65-F5344CB8AC3E}">
        <p14:creationId xmlns:p14="http://schemas.microsoft.com/office/powerpoint/2010/main" val="204031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2D82C9-3E0D-8CC6-1C5D-75B079BAEF9F}"/>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E5C264-CF09-2981-F45D-159C6E260822}"/>
              </a:ext>
            </a:extLst>
          </p:cNvPr>
          <p:cNvSpPr>
            <a:spLocks noGrp="1"/>
          </p:cNvSpPr>
          <p:nvPr>
            <p:ph type="ctrTitle" hasCustomPrompt="1"/>
          </p:nvPr>
        </p:nvSpPr>
        <p:spPr>
          <a:xfrm>
            <a:off x="457200" y="0"/>
            <a:ext cx="8156448" cy="6858000"/>
          </a:xfrm>
        </p:spPr>
        <p:txBody>
          <a:bodyPr lIns="0" tIns="0" rIns="0" bIns="0" anchor="ctr" anchorCtr="0">
            <a:normAutofit/>
          </a:bodyPr>
          <a:lstStyle>
            <a:lvl1pPr algn="l">
              <a:lnSpc>
                <a:spcPts val="5200"/>
              </a:lnSpc>
              <a:defRPr sz="4800" b="1" i="0">
                <a:solidFill>
                  <a:schemeClr val="bg1"/>
                </a:solidFill>
                <a:latin typeface="Montserrat SemiBold" pitchFamily="2" charset="77"/>
              </a:defRPr>
            </a:lvl1pPr>
          </a:lstStyle>
          <a:p>
            <a:r>
              <a:rPr lang="en-US" dirty="0"/>
              <a:t>Click to edit Divider title style</a:t>
            </a:r>
          </a:p>
        </p:txBody>
      </p:sp>
      <p:sp>
        <p:nvSpPr>
          <p:cNvPr id="4" name="Date Placeholder 3">
            <a:extLst>
              <a:ext uri="{FF2B5EF4-FFF2-40B4-BE49-F238E27FC236}">
                <a16:creationId xmlns:a16="http://schemas.microsoft.com/office/drawing/2014/main" id="{C7EB6C55-535B-72F7-FDE4-7ACAE76F828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8" name="Graphic 7">
            <a:extLst>
              <a:ext uri="{FF2B5EF4-FFF2-40B4-BE49-F238E27FC236}">
                <a16:creationId xmlns:a16="http://schemas.microsoft.com/office/drawing/2014/main" id="{9C72652D-F731-F65C-1521-564B7784E5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361676" y="4572000"/>
            <a:ext cx="1371600" cy="1371600"/>
          </a:xfrm>
          <a:prstGeom prst="rect">
            <a:avLst/>
          </a:prstGeom>
        </p:spPr>
      </p:pic>
    </p:spTree>
    <p:extLst>
      <p:ext uri="{BB962C8B-B14F-4D97-AF65-F5344CB8AC3E}">
        <p14:creationId xmlns:p14="http://schemas.microsoft.com/office/powerpoint/2010/main" val="406926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2D82C9-3E0D-8CC6-1C5D-75B079BAEF9F}"/>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E5C264-CF09-2981-F45D-159C6E260822}"/>
              </a:ext>
            </a:extLst>
          </p:cNvPr>
          <p:cNvSpPr>
            <a:spLocks noGrp="1"/>
          </p:cNvSpPr>
          <p:nvPr>
            <p:ph type="ctrTitle" hasCustomPrompt="1"/>
          </p:nvPr>
        </p:nvSpPr>
        <p:spPr>
          <a:xfrm>
            <a:off x="457200" y="0"/>
            <a:ext cx="11734800" cy="6858000"/>
          </a:xfrm>
        </p:spPr>
        <p:txBody>
          <a:bodyPr lIns="0" tIns="0" rIns="0" bIns="0" anchor="ctr" anchorCtr="0">
            <a:normAutofit/>
          </a:bodyPr>
          <a:lstStyle>
            <a:lvl1pPr algn="l">
              <a:lnSpc>
                <a:spcPts val="5200"/>
              </a:lnSpc>
              <a:defRPr sz="4800" b="1" i="0">
                <a:solidFill>
                  <a:schemeClr val="bg1"/>
                </a:solidFill>
                <a:latin typeface="Montserrat SemiBold" pitchFamily="2" charset="77"/>
              </a:defRPr>
            </a:lvl1pPr>
          </a:lstStyle>
          <a:p>
            <a:r>
              <a:rPr lang="en-US" dirty="0"/>
              <a:t>Click to edit Divider title style</a:t>
            </a:r>
          </a:p>
        </p:txBody>
      </p:sp>
      <p:sp>
        <p:nvSpPr>
          <p:cNvPr id="4" name="Date Placeholder 3">
            <a:extLst>
              <a:ext uri="{FF2B5EF4-FFF2-40B4-BE49-F238E27FC236}">
                <a16:creationId xmlns:a16="http://schemas.microsoft.com/office/drawing/2014/main" id="{C7EB6C55-535B-72F7-FDE4-7ACAE76F828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spTree>
    <p:extLst>
      <p:ext uri="{BB962C8B-B14F-4D97-AF65-F5344CB8AC3E}">
        <p14:creationId xmlns:p14="http://schemas.microsoft.com/office/powerpoint/2010/main" val="266625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8E50529-7578-5BEC-FAC8-1FBD9978A663}"/>
              </a:ext>
            </a:extLst>
          </p:cNvPr>
          <p:cNvSpPr>
            <a:spLocks noGrp="1"/>
          </p:cNvSpPr>
          <p:nvPr>
            <p:ph type="pic" idx="13"/>
          </p:nvPr>
        </p:nvSpPr>
        <p:spPr>
          <a:xfrm>
            <a:off x="8260080" y="0"/>
            <a:ext cx="3931920" cy="68579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2038A2AC-E9DD-9417-5303-14D9893958A4}"/>
              </a:ext>
            </a:extLst>
          </p:cNvPr>
          <p:cNvSpPr>
            <a:spLocks noGrp="1"/>
          </p:cNvSpPr>
          <p:nvPr>
            <p:ph type="title"/>
          </p:nvPr>
        </p:nvSpPr>
        <p:spPr>
          <a:xfrm>
            <a:off x="457200" y="914400"/>
            <a:ext cx="7772400" cy="914400"/>
          </a:xfrm>
        </p:spPr>
        <p:txBody>
          <a:bodyPr lIns="0" tIns="0" rIns="0" bIns="0" anchor="t" anchorCtr="0">
            <a:noAutofit/>
          </a:bodyPr>
          <a:lstStyle>
            <a:lvl1pPr>
              <a:lnSpc>
                <a:spcPct val="100000"/>
              </a:lnSpc>
              <a:defRPr sz="3300" b="1" i="0">
                <a:solidFill>
                  <a:schemeClr val="accent1"/>
                </a:solidFill>
                <a:latin typeface="Montserrat SemiBold"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38B1555-1CD6-482E-BB62-02731B0052A2}"/>
              </a:ext>
            </a:extLst>
          </p:cNvPr>
          <p:cNvSpPr>
            <a:spLocks noGrp="1"/>
          </p:cNvSpPr>
          <p:nvPr>
            <p:ph idx="1" hasCustomPrompt="1"/>
          </p:nvPr>
        </p:nvSpPr>
        <p:spPr>
          <a:xfrm>
            <a:off x="457200" y="1825625"/>
            <a:ext cx="7772400" cy="4351338"/>
          </a:xfrm>
        </p:spPr>
        <p:txBody>
          <a:bodyPr lIns="0" tIns="0" rIns="0" bIns="0" numCol="2" spcCol="228600">
            <a:noAutofit/>
          </a:bodyPr>
          <a:lstStyle>
            <a:lvl1pPr>
              <a:lnSpc>
                <a:spcPct val="100000"/>
              </a:lnSpc>
              <a:defRPr b="0" i="0">
                <a:latin typeface="Montserrat" pitchFamily="2" charset="77"/>
              </a:defRPr>
            </a:lvl1pPr>
            <a:lvl2pPr>
              <a:lnSpc>
                <a:spcPct val="100000"/>
              </a:lnSpc>
              <a:defRPr b="0" i="0">
                <a:latin typeface="Montserrat" pitchFamily="2" charset="77"/>
              </a:defRPr>
            </a:lvl2pPr>
            <a:lvl3pPr>
              <a:lnSpc>
                <a:spcPct val="100000"/>
              </a:lnSpc>
              <a:defRPr b="0" i="0">
                <a:latin typeface="Montserrat" pitchFamily="2" charset="77"/>
              </a:defRPr>
            </a:lvl3pPr>
            <a:lvl4pPr>
              <a:lnSpc>
                <a:spcPct val="100000"/>
              </a:lnSpc>
              <a:defRPr b="0" i="0">
                <a:latin typeface="Montserrat" pitchFamily="2" charset="77"/>
              </a:defRPr>
            </a:lvl4pPr>
            <a:lvl5pPr>
              <a:lnSpc>
                <a:spcPct val="100000"/>
              </a:lnSpc>
              <a:defRPr b="0" i="0">
                <a:latin typeface="Montserrat" pitchFamily="2" charset="77"/>
              </a:defRPr>
            </a:lvl5pPr>
          </a:lstStyle>
          <a:p>
            <a:pPr lvl="0"/>
            <a:r>
              <a:rPr lang="en-US" dirty="0"/>
              <a:t>Click to edit Master  text styles 2 column</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35C8B680-2D07-4427-87B9-9CEED8300505}"/>
              </a:ext>
            </a:extLst>
          </p:cNvPr>
          <p:cNvCxnSpPr/>
          <p:nvPr userDrawn="1"/>
        </p:nvCxnSpPr>
        <p:spPr>
          <a:xfrm>
            <a:off x="457200" y="576072"/>
            <a:ext cx="1127455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C3F74959-530E-57D1-B3E0-1B2C31A1F7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57200" y="274320"/>
            <a:ext cx="118872" cy="118872"/>
          </a:xfrm>
          <a:prstGeom prst="rect">
            <a:avLst/>
          </a:prstGeom>
        </p:spPr>
      </p:pic>
      <p:sp>
        <p:nvSpPr>
          <p:cNvPr id="11" name="TextBox 10">
            <a:extLst>
              <a:ext uri="{FF2B5EF4-FFF2-40B4-BE49-F238E27FC236}">
                <a16:creationId xmlns:a16="http://schemas.microsoft.com/office/drawing/2014/main" id="{40B9EB15-D913-DFB9-A4D1-DFC0134F7F8E}"/>
              </a:ext>
            </a:extLst>
          </p:cNvPr>
          <p:cNvSpPr txBox="1"/>
          <p:nvPr userDrawn="1"/>
        </p:nvSpPr>
        <p:spPr>
          <a:xfrm>
            <a:off x="685800" y="228600"/>
            <a:ext cx="2743200" cy="228600"/>
          </a:xfrm>
          <a:prstGeom prst="rect">
            <a:avLst/>
          </a:prstGeom>
          <a:noFill/>
        </p:spPr>
        <p:txBody>
          <a:bodyPr wrap="none" lIns="0" tIns="0" rIns="0" bIns="0" rtlCol="0">
            <a:noAutofit/>
          </a:bodyPr>
          <a:lstStyle/>
          <a:p>
            <a:r>
              <a:rPr lang="en-US" sz="1300" b="1" i="0" spc="200" baseline="0" dirty="0">
                <a:latin typeface="Montserrat SemiBold" pitchFamily="2" charset="77"/>
              </a:rPr>
              <a:t>DESIGNATION COURSE</a:t>
            </a:r>
          </a:p>
        </p:txBody>
      </p:sp>
      <p:pic>
        <p:nvPicPr>
          <p:cNvPr id="5" name="Graphic 4">
            <a:extLst>
              <a:ext uri="{FF2B5EF4-FFF2-40B4-BE49-F238E27FC236}">
                <a16:creationId xmlns:a16="http://schemas.microsoft.com/office/drawing/2014/main" id="{F57721BF-D58D-3D34-E65C-6C6C63F2D11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4057" cy="347472"/>
          </a:xfrm>
          <a:prstGeom prst="rect">
            <a:avLst/>
          </a:prstGeom>
        </p:spPr>
      </p:pic>
      <p:sp>
        <p:nvSpPr>
          <p:cNvPr id="6" name="Date Placeholder 3">
            <a:extLst>
              <a:ext uri="{FF2B5EF4-FFF2-40B4-BE49-F238E27FC236}">
                <a16:creationId xmlns:a16="http://schemas.microsoft.com/office/drawing/2014/main" id="{C49FEBA4-D62E-255E-5593-9F08D7CC9C4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92588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8E50529-7578-5BEC-FAC8-1FBD9978A663}"/>
              </a:ext>
            </a:extLst>
          </p:cNvPr>
          <p:cNvSpPr>
            <a:spLocks noGrp="1"/>
          </p:cNvSpPr>
          <p:nvPr>
            <p:ph type="pic" idx="13"/>
          </p:nvPr>
        </p:nvSpPr>
        <p:spPr>
          <a:xfrm>
            <a:off x="0" y="0"/>
            <a:ext cx="3931920" cy="68579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2038A2AC-E9DD-9417-5303-14D9893958A4}"/>
              </a:ext>
            </a:extLst>
          </p:cNvPr>
          <p:cNvSpPr>
            <a:spLocks noGrp="1"/>
          </p:cNvSpPr>
          <p:nvPr>
            <p:ph type="title"/>
          </p:nvPr>
        </p:nvSpPr>
        <p:spPr>
          <a:xfrm>
            <a:off x="3965448" y="914400"/>
            <a:ext cx="7772400" cy="914400"/>
          </a:xfrm>
        </p:spPr>
        <p:txBody>
          <a:bodyPr lIns="0" tIns="0" rIns="0" bIns="0" anchor="t" anchorCtr="0">
            <a:noAutofit/>
          </a:bodyPr>
          <a:lstStyle>
            <a:lvl1pPr>
              <a:lnSpc>
                <a:spcPct val="100000"/>
              </a:lnSpc>
              <a:defRPr sz="3300" b="1" i="0">
                <a:solidFill>
                  <a:schemeClr val="accent1"/>
                </a:solidFill>
                <a:latin typeface="Montserrat SemiBold"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38B1555-1CD6-482E-BB62-02731B0052A2}"/>
              </a:ext>
            </a:extLst>
          </p:cNvPr>
          <p:cNvSpPr>
            <a:spLocks noGrp="1"/>
          </p:cNvSpPr>
          <p:nvPr>
            <p:ph idx="1" hasCustomPrompt="1"/>
          </p:nvPr>
        </p:nvSpPr>
        <p:spPr>
          <a:xfrm>
            <a:off x="3965448" y="1825625"/>
            <a:ext cx="7772400" cy="4351338"/>
          </a:xfrm>
        </p:spPr>
        <p:txBody>
          <a:bodyPr lIns="0" tIns="0" rIns="0" bIns="0" numCol="2" spcCol="228600">
            <a:noAutofit/>
          </a:bodyPr>
          <a:lstStyle>
            <a:lvl1pPr>
              <a:lnSpc>
                <a:spcPct val="100000"/>
              </a:lnSpc>
              <a:defRPr b="0" i="0">
                <a:latin typeface="Montserrat" pitchFamily="2" charset="77"/>
              </a:defRPr>
            </a:lvl1pPr>
            <a:lvl2pPr>
              <a:lnSpc>
                <a:spcPct val="100000"/>
              </a:lnSpc>
              <a:defRPr b="0" i="0">
                <a:latin typeface="Montserrat" pitchFamily="2" charset="77"/>
              </a:defRPr>
            </a:lvl2pPr>
            <a:lvl3pPr>
              <a:lnSpc>
                <a:spcPct val="100000"/>
              </a:lnSpc>
              <a:defRPr b="0" i="0">
                <a:latin typeface="Montserrat" pitchFamily="2" charset="77"/>
              </a:defRPr>
            </a:lvl3pPr>
            <a:lvl4pPr>
              <a:lnSpc>
                <a:spcPct val="100000"/>
              </a:lnSpc>
              <a:defRPr b="0" i="0">
                <a:latin typeface="Montserrat" pitchFamily="2" charset="77"/>
              </a:defRPr>
            </a:lvl4pPr>
            <a:lvl5pPr>
              <a:lnSpc>
                <a:spcPct val="100000"/>
              </a:lnSpc>
              <a:defRPr b="0" i="0">
                <a:latin typeface="Montserrat" pitchFamily="2" charset="77"/>
              </a:defRPr>
            </a:lvl5pPr>
          </a:lstStyle>
          <a:p>
            <a:pPr lvl="0"/>
            <a:r>
              <a:rPr lang="en-US" dirty="0"/>
              <a:t>Click to edit Master  text styles 2 column</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35C8B680-2D07-4427-87B9-9CEED8300505}"/>
              </a:ext>
            </a:extLst>
          </p:cNvPr>
          <p:cNvCxnSpPr/>
          <p:nvPr userDrawn="1"/>
        </p:nvCxnSpPr>
        <p:spPr>
          <a:xfrm>
            <a:off x="3965448" y="576072"/>
            <a:ext cx="7772400"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C3F74959-530E-57D1-B3E0-1B2C31A1F7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65448" y="274320"/>
            <a:ext cx="118872" cy="118872"/>
          </a:xfrm>
          <a:prstGeom prst="rect">
            <a:avLst/>
          </a:prstGeom>
        </p:spPr>
      </p:pic>
      <p:sp>
        <p:nvSpPr>
          <p:cNvPr id="11" name="TextBox 10">
            <a:extLst>
              <a:ext uri="{FF2B5EF4-FFF2-40B4-BE49-F238E27FC236}">
                <a16:creationId xmlns:a16="http://schemas.microsoft.com/office/drawing/2014/main" id="{40B9EB15-D913-DFB9-A4D1-DFC0134F7F8E}"/>
              </a:ext>
            </a:extLst>
          </p:cNvPr>
          <p:cNvSpPr txBox="1"/>
          <p:nvPr userDrawn="1"/>
        </p:nvSpPr>
        <p:spPr>
          <a:xfrm>
            <a:off x="4194048" y="228600"/>
            <a:ext cx="2743200" cy="228600"/>
          </a:xfrm>
          <a:prstGeom prst="rect">
            <a:avLst/>
          </a:prstGeom>
          <a:noFill/>
        </p:spPr>
        <p:txBody>
          <a:bodyPr wrap="none" lIns="0" tIns="0" rIns="0" bIns="0" rtlCol="0">
            <a:noAutofit/>
          </a:bodyPr>
          <a:lstStyle/>
          <a:p>
            <a:r>
              <a:rPr lang="en-US" sz="1300" b="1" i="0" spc="200" baseline="0" dirty="0">
                <a:latin typeface="Montserrat SemiBold" pitchFamily="2" charset="77"/>
              </a:rPr>
              <a:t>DESIGNATION COURSE</a:t>
            </a:r>
          </a:p>
        </p:txBody>
      </p:sp>
      <p:pic>
        <p:nvPicPr>
          <p:cNvPr id="5" name="Graphic 4">
            <a:extLst>
              <a:ext uri="{FF2B5EF4-FFF2-40B4-BE49-F238E27FC236}">
                <a16:creationId xmlns:a16="http://schemas.microsoft.com/office/drawing/2014/main" id="{1D2F6DB1-9B18-C83F-DCEA-5769AF3F88D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4057" cy="347472"/>
          </a:xfrm>
          <a:prstGeom prst="rect">
            <a:avLst/>
          </a:prstGeom>
        </p:spPr>
      </p:pic>
      <p:sp>
        <p:nvSpPr>
          <p:cNvPr id="6" name="Date Placeholder 3">
            <a:extLst>
              <a:ext uri="{FF2B5EF4-FFF2-40B4-BE49-F238E27FC236}">
                <a16:creationId xmlns:a16="http://schemas.microsoft.com/office/drawing/2014/main" id="{72C66143-7410-DD1C-2723-61BBF2DAC3A7}"/>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394681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CF878A-D3D0-600E-3C9D-8B250D74F54D}"/>
              </a:ext>
            </a:extLst>
          </p:cNvPr>
          <p:cNvSpPr/>
          <p:nvPr userDrawn="1"/>
        </p:nvSpPr>
        <p:spPr>
          <a:xfrm>
            <a:off x="0" y="0"/>
            <a:ext cx="3502152"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8A2AC-E9DD-9417-5303-14D9893958A4}"/>
              </a:ext>
            </a:extLst>
          </p:cNvPr>
          <p:cNvSpPr>
            <a:spLocks noGrp="1"/>
          </p:cNvSpPr>
          <p:nvPr>
            <p:ph type="title"/>
          </p:nvPr>
        </p:nvSpPr>
        <p:spPr>
          <a:xfrm>
            <a:off x="454152" y="914400"/>
            <a:ext cx="2743200" cy="1828800"/>
          </a:xfrm>
        </p:spPr>
        <p:txBody>
          <a:bodyPr lIns="0" tIns="0" rIns="0" bIns="0" anchor="t" anchorCtr="0">
            <a:noAutofit/>
          </a:bodyPr>
          <a:lstStyle>
            <a:lvl1pPr>
              <a:lnSpc>
                <a:spcPct val="100000"/>
              </a:lnSpc>
              <a:defRPr sz="3300" b="1" i="0">
                <a:solidFill>
                  <a:schemeClr val="bg1"/>
                </a:solidFill>
                <a:latin typeface="Montserrat SemiBold"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38B1555-1CD6-482E-BB62-02731B0052A2}"/>
              </a:ext>
            </a:extLst>
          </p:cNvPr>
          <p:cNvSpPr>
            <a:spLocks noGrp="1"/>
          </p:cNvSpPr>
          <p:nvPr>
            <p:ph idx="1" hasCustomPrompt="1"/>
          </p:nvPr>
        </p:nvSpPr>
        <p:spPr>
          <a:xfrm>
            <a:off x="3965448" y="914400"/>
            <a:ext cx="7772400" cy="5262563"/>
          </a:xfrm>
        </p:spPr>
        <p:txBody>
          <a:bodyPr lIns="0" tIns="0" rIns="0" bIns="0" numCol="2" spcCol="228600">
            <a:noAutofit/>
          </a:bodyPr>
          <a:lstStyle>
            <a:lvl1pPr>
              <a:lnSpc>
                <a:spcPct val="100000"/>
              </a:lnSpc>
              <a:spcBef>
                <a:spcPts val="0"/>
              </a:spcBef>
              <a:spcAft>
                <a:spcPts val="1200"/>
              </a:spcAft>
              <a:defRPr b="0" i="0">
                <a:latin typeface="Montserrat" pitchFamily="2" charset="77"/>
              </a:defRPr>
            </a:lvl1pPr>
            <a:lvl2pPr>
              <a:lnSpc>
                <a:spcPct val="100000"/>
              </a:lnSpc>
              <a:spcBef>
                <a:spcPts val="0"/>
              </a:spcBef>
              <a:spcAft>
                <a:spcPts val="1200"/>
              </a:spcAft>
              <a:defRPr b="0" i="0">
                <a:latin typeface="Montserrat" pitchFamily="2" charset="77"/>
              </a:defRPr>
            </a:lvl2pPr>
            <a:lvl3pPr>
              <a:lnSpc>
                <a:spcPct val="100000"/>
              </a:lnSpc>
              <a:spcBef>
                <a:spcPts val="0"/>
              </a:spcBef>
              <a:spcAft>
                <a:spcPts val="1200"/>
              </a:spcAft>
              <a:defRPr b="0" i="0">
                <a:latin typeface="Montserrat" pitchFamily="2" charset="77"/>
              </a:defRPr>
            </a:lvl3pPr>
            <a:lvl4pPr>
              <a:lnSpc>
                <a:spcPct val="100000"/>
              </a:lnSpc>
              <a:spcBef>
                <a:spcPts val="0"/>
              </a:spcBef>
              <a:spcAft>
                <a:spcPts val="1200"/>
              </a:spcAft>
              <a:defRPr b="0" i="0">
                <a:latin typeface="Montserrat" pitchFamily="2" charset="77"/>
              </a:defRPr>
            </a:lvl4pPr>
            <a:lvl5pPr>
              <a:lnSpc>
                <a:spcPct val="100000"/>
              </a:lnSpc>
              <a:spcBef>
                <a:spcPts val="0"/>
              </a:spcBef>
              <a:spcAft>
                <a:spcPts val="1200"/>
              </a:spcAft>
              <a:defRPr b="0" i="0">
                <a:latin typeface="Montserrat" pitchFamily="2" charset="77"/>
              </a:defRPr>
            </a:lvl5pPr>
          </a:lstStyle>
          <a:p>
            <a:pPr lvl="0"/>
            <a:r>
              <a:rPr lang="en-US" dirty="0"/>
              <a:t>Click to edit Master  text styles 2 column</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35C8B680-2D07-4427-87B9-9CEED8300505}"/>
              </a:ext>
            </a:extLst>
          </p:cNvPr>
          <p:cNvCxnSpPr/>
          <p:nvPr userDrawn="1"/>
        </p:nvCxnSpPr>
        <p:spPr>
          <a:xfrm>
            <a:off x="3965448" y="576072"/>
            <a:ext cx="7772400"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C3F74959-530E-57D1-B3E0-1B2C31A1F7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965448" y="274320"/>
            <a:ext cx="118872" cy="118872"/>
          </a:xfrm>
          <a:prstGeom prst="rect">
            <a:avLst/>
          </a:prstGeom>
        </p:spPr>
      </p:pic>
      <p:sp>
        <p:nvSpPr>
          <p:cNvPr id="11" name="TextBox 10">
            <a:extLst>
              <a:ext uri="{FF2B5EF4-FFF2-40B4-BE49-F238E27FC236}">
                <a16:creationId xmlns:a16="http://schemas.microsoft.com/office/drawing/2014/main" id="{40B9EB15-D913-DFB9-A4D1-DFC0134F7F8E}"/>
              </a:ext>
            </a:extLst>
          </p:cNvPr>
          <p:cNvSpPr txBox="1"/>
          <p:nvPr userDrawn="1"/>
        </p:nvSpPr>
        <p:spPr>
          <a:xfrm>
            <a:off x="4194048" y="228600"/>
            <a:ext cx="2743200" cy="228600"/>
          </a:xfrm>
          <a:prstGeom prst="rect">
            <a:avLst/>
          </a:prstGeom>
          <a:noFill/>
        </p:spPr>
        <p:txBody>
          <a:bodyPr wrap="none" lIns="0" tIns="0" rIns="0" bIns="0" rtlCol="0">
            <a:noAutofit/>
          </a:bodyPr>
          <a:lstStyle/>
          <a:p>
            <a:r>
              <a:rPr lang="en-US" sz="1300" b="1" i="0" spc="200" baseline="0" dirty="0">
                <a:latin typeface="Montserrat SemiBold" pitchFamily="2" charset="77"/>
              </a:rPr>
              <a:t>DESIGNATION COURSE</a:t>
            </a:r>
          </a:p>
        </p:txBody>
      </p:sp>
      <p:sp>
        <p:nvSpPr>
          <p:cNvPr id="4" name="Date Placeholder 3">
            <a:extLst>
              <a:ext uri="{FF2B5EF4-FFF2-40B4-BE49-F238E27FC236}">
                <a16:creationId xmlns:a16="http://schemas.microsoft.com/office/drawing/2014/main" id="{654AC3FD-6AD5-3A61-B522-34C6332AC29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7" name="Graphic 6">
            <a:extLst>
              <a:ext uri="{FF2B5EF4-FFF2-40B4-BE49-F238E27FC236}">
                <a16:creationId xmlns:a16="http://schemas.microsoft.com/office/drawing/2014/main" id="{A022A393-7829-3907-05EB-A8EC5BFF8EB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4057" cy="347472"/>
          </a:xfrm>
          <a:prstGeom prst="rect">
            <a:avLst/>
          </a:prstGeom>
        </p:spPr>
      </p:pic>
    </p:spTree>
    <p:extLst>
      <p:ext uri="{BB962C8B-B14F-4D97-AF65-F5344CB8AC3E}">
        <p14:creationId xmlns:p14="http://schemas.microsoft.com/office/powerpoint/2010/main" val="2146120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8E50529-7578-5BEC-FAC8-1FBD9978A663}"/>
              </a:ext>
            </a:extLst>
          </p:cNvPr>
          <p:cNvSpPr>
            <a:spLocks noGrp="1"/>
          </p:cNvSpPr>
          <p:nvPr>
            <p:ph type="pic" idx="13"/>
          </p:nvPr>
        </p:nvSpPr>
        <p:spPr>
          <a:xfrm>
            <a:off x="8260080" y="0"/>
            <a:ext cx="3931920" cy="68579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2038A2AC-E9DD-9417-5303-14D9893958A4}"/>
              </a:ext>
            </a:extLst>
          </p:cNvPr>
          <p:cNvSpPr>
            <a:spLocks noGrp="1"/>
          </p:cNvSpPr>
          <p:nvPr>
            <p:ph type="title"/>
          </p:nvPr>
        </p:nvSpPr>
        <p:spPr>
          <a:xfrm>
            <a:off x="457200" y="914400"/>
            <a:ext cx="7772400" cy="914400"/>
          </a:xfrm>
        </p:spPr>
        <p:txBody>
          <a:bodyPr lIns="0" tIns="0" rIns="0" bIns="0" anchor="t" anchorCtr="0">
            <a:noAutofit/>
          </a:bodyPr>
          <a:lstStyle>
            <a:lvl1pPr>
              <a:lnSpc>
                <a:spcPct val="100000"/>
              </a:lnSpc>
              <a:defRPr sz="3300" b="1" i="0">
                <a:solidFill>
                  <a:schemeClr val="accent1"/>
                </a:solidFill>
                <a:latin typeface="Montserrat SemiBold"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738B1555-1CD6-482E-BB62-02731B0052A2}"/>
              </a:ext>
            </a:extLst>
          </p:cNvPr>
          <p:cNvSpPr>
            <a:spLocks noGrp="1"/>
          </p:cNvSpPr>
          <p:nvPr>
            <p:ph idx="1" hasCustomPrompt="1"/>
          </p:nvPr>
        </p:nvSpPr>
        <p:spPr>
          <a:xfrm>
            <a:off x="457200" y="1825625"/>
            <a:ext cx="7772400" cy="4351338"/>
          </a:xfrm>
        </p:spPr>
        <p:txBody>
          <a:bodyPr lIns="0" tIns="0" rIns="0" bIns="0" numCol="1" spcCol="228600">
            <a:noAutofit/>
          </a:bodyPr>
          <a:lstStyle>
            <a:lvl1pPr>
              <a:lnSpc>
                <a:spcPct val="100000"/>
              </a:lnSpc>
              <a:defRPr b="0" i="0">
                <a:latin typeface="Montserrat" pitchFamily="2" charset="77"/>
              </a:defRPr>
            </a:lvl1pPr>
            <a:lvl2pPr>
              <a:lnSpc>
                <a:spcPct val="100000"/>
              </a:lnSpc>
              <a:defRPr b="0" i="0">
                <a:latin typeface="Montserrat" pitchFamily="2" charset="77"/>
              </a:defRPr>
            </a:lvl2pPr>
            <a:lvl3pPr>
              <a:lnSpc>
                <a:spcPct val="100000"/>
              </a:lnSpc>
              <a:defRPr b="0" i="0">
                <a:latin typeface="Montserrat" pitchFamily="2" charset="77"/>
              </a:defRPr>
            </a:lvl3pPr>
            <a:lvl4pPr>
              <a:lnSpc>
                <a:spcPct val="100000"/>
              </a:lnSpc>
              <a:defRPr b="0" i="0">
                <a:latin typeface="Montserrat" pitchFamily="2" charset="77"/>
              </a:defRPr>
            </a:lvl4pPr>
            <a:lvl5pPr>
              <a:lnSpc>
                <a:spcPct val="100000"/>
              </a:lnSpc>
              <a:defRPr b="0" i="0">
                <a:latin typeface="Montserrat" pitchFamily="2" charset="77"/>
              </a:defRPr>
            </a:lvl5pPr>
          </a:lstStyle>
          <a:p>
            <a:pPr lvl="0"/>
            <a:r>
              <a:rPr lang="en-US" dirty="0"/>
              <a:t>Click to edit Master text styles 1 column</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35C8B680-2D07-4427-87B9-9CEED8300505}"/>
              </a:ext>
            </a:extLst>
          </p:cNvPr>
          <p:cNvCxnSpPr/>
          <p:nvPr userDrawn="1"/>
        </p:nvCxnSpPr>
        <p:spPr>
          <a:xfrm>
            <a:off x="457200" y="576072"/>
            <a:ext cx="1127455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C3F74959-530E-57D1-B3E0-1B2C31A1F7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57200" y="274320"/>
            <a:ext cx="118872" cy="118872"/>
          </a:xfrm>
          <a:prstGeom prst="rect">
            <a:avLst/>
          </a:prstGeom>
        </p:spPr>
      </p:pic>
      <p:sp>
        <p:nvSpPr>
          <p:cNvPr id="11" name="TextBox 10">
            <a:extLst>
              <a:ext uri="{FF2B5EF4-FFF2-40B4-BE49-F238E27FC236}">
                <a16:creationId xmlns:a16="http://schemas.microsoft.com/office/drawing/2014/main" id="{40B9EB15-D913-DFB9-A4D1-DFC0134F7F8E}"/>
              </a:ext>
            </a:extLst>
          </p:cNvPr>
          <p:cNvSpPr txBox="1"/>
          <p:nvPr userDrawn="1"/>
        </p:nvSpPr>
        <p:spPr>
          <a:xfrm>
            <a:off x="685800" y="228600"/>
            <a:ext cx="2743200" cy="228600"/>
          </a:xfrm>
          <a:prstGeom prst="rect">
            <a:avLst/>
          </a:prstGeom>
          <a:noFill/>
        </p:spPr>
        <p:txBody>
          <a:bodyPr wrap="none" lIns="0" tIns="0" rIns="0" bIns="0" rtlCol="0">
            <a:noAutofit/>
          </a:bodyPr>
          <a:lstStyle/>
          <a:p>
            <a:r>
              <a:rPr lang="en-US" sz="1300" b="1" i="0" spc="200" baseline="0" dirty="0">
                <a:latin typeface="Montserrat SemiBold" pitchFamily="2" charset="77"/>
              </a:rPr>
              <a:t>DESIGNATION COURSE</a:t>
            </a:r>
          </a:p>
        </p:txBody>
      </p:sp>
      <p:pic>
        <p:nvPicPr>
          <p:cNvPr id="5" name="Graphic 4">
            <a:extLst>
              <a:ext uri="{FF2B5EF4-FFF2-40B4-BE49-F238E27FC236}">
                <a16:creationId xmlns:a16="http://schemas.microsoft.com/office/drawing/2014/main" id="{BAB57234-4729-EE69-E92C-1C9ECF6333B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4057" cy="347472"/>
          </a:xfrm>
          <a:prstGeom prst="rect">
            <a:avLst/>
          </a:prstGeom>
        </p:spPr>
      </p:pic>
      <p:sp>
        <p:nvSpPr>
          <p:cNvPr id="6" name="Date Placeholder 3">
            <a:extLst>
              <a:ext uri="{FF2B5EF4-FFF2-40B4-BE49-F238E27FC236}">
                <a16:creationId xmlns:a16="http://schemas.microsoft.com/office/drawing/2014/main" id="{FF8D219B-C772-4D1A-542F-65EB47A9A5E3}"/>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306965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160E9-70E2-6A37-ED80-CBD9719E6BFF}"/>
              </a:ext>
            </a:extLst>
          </p:cNvPr>
          <p:cNvSpPr>
            <a:spLocks noGrp="1"/>
          </p:cNvSpPr>
          <p:nvPr>
            <p:ph type="title"/>
          </p:nvPr>
        </p:nvSpPr>
        <p:spPr>
          <a:xfrm>
            <a:off x="457200" y="365125"/>
            <a:ext cx="1128064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99CFE07-916B-B645-941F-EDD1E09AF7D6}"/>
              </a:ext>
            </a:extLst>
          </p:cNvPr>
          <p:cNvSpPr>
            <a:spLocks noGrp="1"/>
          </p:cNvSpPr>
          <p:nvPr>
            <p:ph type="body" idx="1"/>
          </p:nvPr>
        </p:nvSpPr>
        <p:spPr>
          <a:xfrm>
            <a:off x="457200" y="1825625"/>
            <a:ext cx="1128064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E41409C-5D4B-BFDE-126B-698E2884612A}"/>
              </a:ext>
            </a:extLst>
          </p:cNvPr>
          <p:cNvSpPr>
            <a:spLocks noGrp="1"/>
          </p:cNvSpPr>
          <p:nvPr>
            <p:ph type="dt" sz="half" idx="2"/>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1860146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2" r:id="rId3"/>
    <p:sldLayoutId id="2147483661" r:id="rId4"/>
    <p:sldLayoutId id="2147483683" r:id="rId5"/>
    <p:sldLayoutId id="2147483650" r:id="rId6"/>
    <p:sldLayoutId id="2147483665" r:id="rId7"/>
    <p:sldLayoutId id="2147483684" r:id="rId8"/>
    <p:sldLayoutId id="2147483664" r:id="rId9"/>
    <p:sldLayoutId id="2147483666" r:id="rId10"/>
    <p:sldLayoutId id="2147483662" r:id="rId11"/>
    <p:sldLayoutId id="2147483663" r:id="rId12"/>
    <p:sldLayoutId id="2147483667" r:id="rId13"/>
    <p:sldLayoutId id="2147483668" r:id="rId14"/>
    <p:sldLayoutId id="2147483669" r:id="rId15"/>
    <p:sldLayoutId id="2147483670" r:id="rId16"/>
    <p:sldLayoutId id="2147483671"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Lst>
  <p:txStyles>
    <p:titleStyle>
      <a:lvl1pPr algn="l" defTabSz="914400" rtl="0" eaLnBrk="1" latinLnBrk="0" hangingPunct="1">
        <a:lnSpc>
          <a:spcPct val="100000"/>
        </a:lnSpc>
        <a:spcBef>
          <a:spcPct val="0"/>
        </a:spcBef>
        <a:buNone/>
        <a:defRPr sz="3600" b="1" i="0" kern="1200">
          <a:solidFill>
            <a:schemeClr val="accent1"/>
          </a:solidFill>
          <a:latin typeface="Montserrat SemiBold" pitchFamily="2"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100.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88.svg"/></Relationships>
</file>

<file path=ppt/slides/_rels/slide10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hyperlink" Target="https://www.nar.realtor/sites/default/files/documents/2021-home-buyers-and-sellers-generational-trends-03-16-2021.pdf"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6.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8.svg"/></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7.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8.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9.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1.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101.svg"/><Relationship Id="rId2" Type="http://schemas.openxmlformats.org/officeDocument/2006/relationships/notesSlide" Target="../notesSlides/notesSlide92.xml"/><Relationship Id="rId1" Type="http://schemas.openxmlformats.org/officeDocument/2006/relationships/slideLayout" Target="../slideLayouts/slideLayout11.xml"/><Relationship Id="rId6" Type="http://schemas.openxmlformats.org/officeDocument/2006/relationships/image" Target="../media/image100.svg"/><Relationship Id="rId5" Type="http://schemas.openxmlformats.org/officeDocument/2006/relationships/image" Target="../media/image72.png"/><Relationship Id="rId4" Type="http://schemas.openxmlformats.org/officeDocument/2006/relationships/image" Target="../media/image98.svg"/></Relationships>
</file>

<file path=ppt/slides/_rels/slide13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8.xml"/><Relationship Id="rId4" Type="http://schemas.openxmlformats.org/officeDocument/2006/relationships/image" Target="../media/image29.svg"/></Relationships>
</file>

<file path=ppt/slides/_rels/slide1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8.xml"/><Relationship Id="rId4" Type="http://schemas.openxmlformats.org/officeDocument/2006/relationships/image" Target="../media/image109.svg"/></Relationships>
</file>

<file path=ppt/slides/_rels/slide1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7.xml"/><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1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4.svg"/></Relationships>
</file>

<file path=ppt/slides/_rels/slide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8.xml"/><Relationship Id="rId4" Type="http://schemas.openxmlformats.org/officeDocument/2006/relationships/image" Target="../media/image18.sv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2.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12.sv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s://www.nar.realtor/sites/default/files/documents/2021-home-buyers-and-sellers-generational-trends-03-16-2021.pdf"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3.xml"/><Relationship Id="rId1" Type="http://schemas.openxmlformats.org/officeDocument/2006/relationships/slideLayout" Target="../slideLayouts/slideLayout8.xml"/><Relationship Id="rId4" Type="http://schemas.openxmlformats.org/officeDocument/2006/relationships/image" Target="../media/image74.sv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105.xml"/><Relationship Id="rId1" Type="http://schemas.openxmlformats.org/officeDocument/2006/relationships/slideLayout" Target="../slideLayouts/slideLayout8.xml"/><Relationship Id="rId6" Type="http://schemas.openxmlformats.org/officeDocument/2006/relationships/image" Target="../media/image115.svg"/><Relationship Id="rId5" Type="http://schemas.openxmlformats.org/officeDocument/2006/relationships/image" Target="../media/image83.png"/><Relationship Id="rId4" Type="http://schemas.openxmlformats.org/officeDocument/2006/relationships/image" Target="../media/image112.svg"/></Relationships>
</file>

<file path=ppt/slides/_rels/slide1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1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7.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15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8.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158.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1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0.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162.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1.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1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2.xml"/><Relationship Id="rId1" Type="http://schemas.openxmlformats.org/officeDocument/2006/relationships/slideLayout" Target="../slideLayouts/slideLayout11.xml"/><Relationship Id="rId5" Type="http://schemas.openxmlformats.org/officeDocument/2006/relationships/hyperlink" Target="https://www.nar.realtor/competition-in-real-estate" TargetMode="External"/><Relationship Id="rId4" Type="http://schemas.openxmlformats.org/officeDocument/2006/relationships/image" Target="../media/image87.png"/></Relationships>
</file>

<file path=ppt/slides/_rels/slide1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3.xml"/><Relationship Id="rId1" Type="http://schemas.openxmlformats.org/officeDocument/2006/relationships/slideLayout" Target="../slideLayouts/slideLayout11.xml"/><Relationship Id="rId6" Type="http://schemas.openxmlformats.org/officeDocument/2006/relationships/hyperlink" Target="https://www.nar.realtor/competition-in-real-estate"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1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www.nar.realtor/sites/default/files/documents/2021-home-buyers-and-sellers-generational-trends-03-16-2021.pdf" TargetMode="Externa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7.xml"/><Relationship Id="rId1" Type="http://schemas.openxmlformats.org/officeDocument/2006/relationships/slideLayout" Target="../slideLayouts/slideLayout8.xml"/><Relationship Id="rId4" Type="http://schemas.openxmlformats.org/officeDocument/2006/relationships/image" Target="../media/image45.svg"/></Relationships>
</file>

<file path=ppt/slides/_rels/slide17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8.xml"/><Relationship Id="rId1" Type="http://schemas.openxmlformats.org/officeDocument/2006/relationships/slideLayout" Target="../slideLayouts/slideLayout8.xml"/><Relationship Id="rId4" Type="http://schemas.openxmlformats.org/officeDocument/2006/relationships/image" Target="../media/image45.svg"/></Relationships>
</file>

<file path=ppt/slides/_rels/slide17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9.xml"/><Relationship Id="rId1" Type="http://schemas.openxmlformats.org/officeDocument/2006/relationships/slideLayout" Target="../slideLayouts/slideLayout8.xml"/><Relationship Id="rId4" Type="http://schemas.openxmlformats.org/officeDocument/2006/relationships/image" Target="../media/image45.sv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nar.realtor/sites/default/files/documents/2023-home-buyers-and-sellers-generational-trends-report-03-28-2023.pdf"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1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11.xml"/><Relationship Id="rId1" Type="http://schemas.openxmlformats.org/officeDocument/2006/relationships/tags" Target="../tags/tag2.xml"/></Relationships>
</file>

<file path=ppt/slides/_rels/slide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18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2.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3.xml"/><Relationship Id="rId1" Type="http://schemas.openxmlformats.org/officeDocument/2006/relationships/slideLayout" Target="../slideLayouts/slideLayout11.xml"/><Relationship Id="rId4" Type="http://schemas.openxmlformats.org/officeDocument/2006/relationships/image" Target="../media/image74.svg"/></Relationships>
</file>

<file path=ppt/slides/_rels/slide18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24.xml"/><Relationship Id="rId7" Type="http://schemas.openxmlformats.org/officeDocument/2006/relationships/diagramColors" Target="../diagrams/colors8.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5.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1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6.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www.nar.realtor/sites/default/files/documents/2023-home-buyers-and-sellers-generational-trends-report-03-28-2023.pdf"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9.xml"/><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hyperlink" Target="https://www.nar.realtor/sites/default/files/documents/2023-home-buyers-and-sellers-generational-trends-report-03-28-2023.pdf" TargetMode="External"/><Relationship Id="rId4" Type="http://schemas.openxmlformats.org/officeDocument/2006/relationships/image" Target="../media/image33.sv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2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7.xml"/><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20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xml"/></Relationships>
</file>

<file path=ppt/slides/_rels/slide2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2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9.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2.png"/></Relationships>
</file>

<file path=ppt/slides/_rels/slide2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0.xml"/><Relationship Id="rId1" Type="http://schemas.openxmlformats.org/officeDocument/2006/relationships/slideLayout" Target="../slideLayouts/slideLayout8.xml"/><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hyperlink" Target="https://www.nar.realtor/sites/default/files/documents/2021-home-buyers-and-sellers-generational-trends-03-16-2021.pdf" TargetMode="External"/><Relationship Id="rId4" Type="http://schemas.openxmlformats.org/officeDocument/2006/relationships/chart" Target="../charts/chart4.xml"/></Relationships>
</file>

<file path=ppt/slides/_rels/slide21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2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5.xml"/><Relationship Id="rId1" Type="http://schemas.openxmlformats.org/officeDocument/2006/relationships/slideLayout" Target="../slideLayouts/slideLayout8.xml"/><Relationship Id="rId4" Type="http://schemas.openxmlformats.org/officeDocument/2006/relationships/image" Target="../media/image139.svg"/></Relationships>
</file>

<file path=ppt/slides/_rels/slide2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6.xml"/><Relationship Id="rId1" Type="http://schemas.openxmlformats.org/officeDocument/2006/relationships/slideLayout" Target="../slideLayouts/slideLayout8.xml"/><Relationship Id="rId4" Type="http://schemas.openxmlformats.org/officeDocument/2006/relationships/image" Target="../media/image45.svg"/></Relationships>
</file>

<file path=ppt/slides/_rels/slide2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7.xml"/><Relationship Id="rId1" Type="http://schemas.openxmlformats.org/officeDocument/2006/relationships/slideLayout" Target="../slideLayouts/slideLayout8.xml"/><Relationship Id="rId4" Type="http://schemas.openxmlformats.org/officeDocument/2006/relationships/image" Target="../media/image141.svg"/></Relationships>
</file>

<file path=ppt/slides/_rels/slide2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8.xml"/><Relationship Id="rId1" Type="http://schemas.openxmlformats.org/officeDocument/2006/relationships/slideLayout" Target="../slideLayouts/slideLayout8.xml"/><Relationship Id="rId4" Type="http://schemas.openxmlformats.org/officeDocument/2006/relationships/image" Target="../media/image143.svg"/></Relationships>
</file>

<file path=ppt/slides/_rels/slide2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9.xml"/><Relationship Id="rId1" Type="http://schemas.openxmlformats.org/officeDocument/2006/relationships/slideLayout" Target="../slideLayouts/slideLayout8.xml"/><Relationship Id="rId4" Type="http://schemas.openxmlformats.org/officeDocument/2006/relationships/image" Target="../media/image145.sv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6.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0.xml"/><Relationship Id="rId1" Type="http://schemas.openxmlformats.org/officeDocument/2006/relationships/slideLayout" Target="../slideLayouts/slideLayout8.xml"/><Relationship Id="rId4" Type="http://schemas.openxmlformats.org/officeDocument/2006/relationships/image" Target="../media/image147.svg"/></Relationships>
</file>

<file path=ppt/slides/_rels/slide223.xml.rels><?xml version="1.0" encoding="UTF-8" standalone="yes"?>
<Relationships xmlns="http://schemas.openxmlformats.org/package/2006/relationships"><Relationship Id="rId3" Type="http://schemas.openxmlformats.org/officeDocument/2006/relationships/hyperlink" Target="https://blog.narrpr.com/" TargetMode="External"/><Relationship Id="rId2" Type="http://schemas.openxmlformats.org/officeDocument/2006/relationships/notesSlide" Target="../notesSlides/notesSlide151.xml"/><Relationship Id="rId1" Type="http://schemas.openxmlformats.org/officeDocument/2006/relationships/slideLayout" Target="../slideLayouts/slideLayout11.xml"/><Relationship Id="rId5" Type="http://schemas.openxmlformats.org/officeDocument/2006/relationships/hyperlink" Target="https://centralcarolinarealtors.com/realtors-property-resource/" TargetMode="External"/><Relationship Id="rId4" Type="http://schemas.openxmlformats.org/officeDocument/2006/relationships/image" Target="../media/image110.jpeg"/></Relationships>
</file>

<file path=ppt/slides/_rels/slide224.xml.rels><?xml version="1.0" encoding="UTF-8" standalone="yes"?>
<Relationships xmlns="http://schemas.openxmlformats.org/package/2006/relationships"><Relationship Id="rId3" Type="http://schemas.openxmlformats.org/officeDocument/2006/relationships/hyperlink" Target="http://www.narrpr.com/" TargetMode="External"/><Relationship Id="rId2" Type="http://schemas.openxmlformats.org/officeDocument/2006/relationships/notesSlide" Target="../notesSlides/notesSlide152.xml"/><Relationship Id="rId1" Type="http://schemas.openxmlformats.org/officeDocument/2006/relationships/slideLayout" Target="../slideLayouts/slideLayout11.xml"/><Relationship Id="rId5" Type="http://schemas.openxmlformats.org/officeDocument/2006/relationships/hyperlink" Target="https://centralcarolinarealtors.com/realtors-property-resource/" TargetMode="External"/><Relationship Id="rId4" Type="http://schemas.openxmlformats.org/officeDocument/2006/relationships/image" Target="../media/image110.jpeg"/></Relationships>
</file>

<file path=ppt/slides/_rels/slide2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3.xml"/><Relationship Id="rId1" Type="http://schemas.openxmlformats.org/officeDocument/2006/relationships/slideLayout" Target="../slideLayouts/slideLayout11.xml"/><Relationship Id="rId4" Type="http://schemas.openxmlformats.org/officeDocument/2006/relationships/image" Target="../media/image150.sv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8.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8.xml"/><Relationship Id="rId1" Type="http://schemas.openxmlformats.org/officeDocument/2006/relationships/slideLayout" Target="../slideLayouts/slideLayout8.xml"/><Relationship Id="rId4" Type="http://schemas.openxmlformats.org/officeDocument/2006/relationships/image" Target="../media/image54.svg"/></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2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0.xml"/><Relationship Id="rId1" Type="http://schemas.openxmlformats.org/officeDocument/2006/relationships/slideLayout" Target="../slideLayouts/slideLayout11.xml"/></Relationships>
</file>

<file path=ppt/slides/_rels/slide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2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2.xml"/><Relationship Id="rId1" Type="http://schemas.openxmlformats.org/officeDocument/2006/relationships/slideLayout" Target="../slideLayouts/slideLayout11.xml"/><Relationship Id="rId4" Type="http://schemas.openxmlformats.org/officeDocument/2006/relationships/hyperlink" Target="https://www.nclrights.org/a-historic-final-rule-aimed-at-affirmatively-furthering-fair-housing/" TargetMode="External"/></Relationships>
</file>

<file path=ppt/slides/_rels/slide2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3.xml"/><Relationship Id="rId1" Type="http://schemas.openxmlformats.org/officeDocument/2006/relationships/slideLayout" Target="../slideLayouts/slideLayout11.xml"/><Relationship Id="rId4" Type="http://schemas.openxmlformats.org/officeDocument/2006/relationships/hyperlink" Target="https://www.nclrights.org/a-historic-final-rule-aimed-at-affirmatively-furthering-fair-housing/"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4.xml"/><Relationship Id="rId1" Type="http://schemas.openxmlformats.org/officeDocument/2006/relationships/slideLayout" Target="../slideLayouts/slideLayout11.xml"/><Relationship Id="rId4" Type="http://schemas.openxmlformats.org/officeDocument/2006/relationships/hyperlink" Target="https://www.nclrights.org/a-historic-final-rule-aimed-at-affirmatively-furthering-fair-housing/" TargetMode="Externa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9.xml.rels><?xml version="1.0" encoding="UTF-8" standalone="yes"?>
<Relationships xmlns="http://schemas.openxmlformats.org/package/2006/relationships"><Relationship Id="rId3" Type="http://schemas.openxmlformats.org/officeDocument/2006/relationships/hyperlink" Target="https://www.hud.gov/program_offices/fair_housing_equal_opp/housing_discrimination_and_persons_identifying_lgbtq" TargetMode="External"/><Relationship Id="rId2" Type="http://schemas.openxmlformats.org/officeDocument/2006/relationships/notesSlide" Target="../notesSlides/notesSlide165.xml"/><Relationship Id="rId1" Type="http://schemas.openxmlformats.org/officeDocument/2006/relationships/slideLayout" Target="../slideLayouts/slideLayout11.xml"/><Relationship Id="rId5" Type="http://schemas.openxmlformats.org/officeDocument/2006/relationships/hyperlink" Target="http://wwwf.imperial.ac.uk/blog/imperial-medicine/2020/06/10/navigating-lgbtq-discrimination-in-academia-where-do-we-go-from-here/" TargetMode="External"/><Relationship Id="rId4" Type="http://schemas.openxmlformats.org/officeDocument/2006/relationships/image" Target="../media/image11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3" Type="http://schemas.openxmlformats.org/officeDocument/2006/relationships/hyperlink" Target="https://realestatealliance.org/lgbtq-real-estate-alliance-unveils-comprehensive-report-identifying-how-discrimination-impacts-homeownership/" TargetMode="External"/><Relationship Id="rId2" Type="http://schemas.openxmlformats.org/officeDocument/2006/relationships/notesSlide" Target="../notesSlides/notesSlide166.xml"/><Relationship Id="rId1" Type="http://schemas.openxmlformats.org/officeDocument/2006/relationships/slideLayout" Target="../slideLayouts/slideLayout11.xml"/><Relationship Id="rId5" Type="http://schemas.openxmlformats.org/officeDocument/2006/relationships/image" Target="../media/image115.png"/><Relationship Id="rId4" Type="http://schemas.openxmlformats.org/officeDocument/2006/relationships/hyperlink" Target="https://realestatealliance.org/" TargetMode="External"/></Relationships>
</file>

<file path=ppt/slides/_rels/slide24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1.xml"/></Relationships>
</file>

<file path=ppt/slides/_rels/slide24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7.xml"/><Relationship Id="rId1" Type="http://schemas.openxmlformats.org/officeDocument/2006/relationships/slideLayout" Target="../slideLayouts/slideLayout11.xml"/><Relationship Id="rId4" Type="http://schemas.openxmlformats.org/officeDocument/2006/relationships/hyperlink" Target="https://www.nclrights.org/a-historic-final-rule-aimed-at-affirmatively-furthering-fair-housing/" TargetMode="Externa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1.xml"/></Relationships>
</file>

<file path=ppt/slides/_rels/slide2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1.xml"/></Relationships>
</file>

<file path=ppt/slides/_rels/slide24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2.xml"/><Relationship Id="rId1" Type="http://schemas.openxmlformats.org/officeDocument/2006/relationships/slideLayout" Target="../slideLayouts/slideLayout1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3.xml"/><Relationship Id="rId1" Type="http://schemas.openxmlformats.org/officeDocument/2006/relationships/slideLayout" Target="../slideLayouts/slideLayout1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4.xml"/><Relationship Id="rId1" Type="http://schemas.openxmlformats.org/officeDocument/2006/relationships/slideLayout" Target="../slideLayouts/slideLayout1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5.xml"/><Relationship Id="rId1" Type="http://schemas.openxmlformats.org/officeDocument/2006/relationships/slideLayout" Target="../slideLayouts/slideLayout1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1.xml"/></Relationships>
</file>

<file path=ppt/slides/_rels/slide25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77.xml"/><Relationship Id="rId1" Type="http://schemas.openxmlformats.org/officeDocument/2006/relationships/slideLayout" Target="../slideLayouts/slideLayout1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5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8.xml"/><Relationship Id="rId1" Type="http://schemas.openxmlformats.org/officeDocument/2006/relationships/slideLayout" Target="../slideLayouts/slideLayout3.xml"/><Relationship Id="rId5" Type="http://schemas.openxmlformats.org/officeDocument/2006/relationships/image" Target="../media/image118.jpeg"/><Relationship Id="rId4" Type="http://schemas.openxmlformats.org/officeDocument/2006/relationships/image" Target="../media/image4.svg"/></Relationships>
</file>

<file path=ppt/slides/_rels/slide25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59.xml.rels><?xml version="1.0" encoding="UTF-8" standalone="yes"?>
<Relationships xmlns="http://schemas.openxmlformats.org/package/2006/relationships"><Relationship Id="rId8" Type="http://schemas.openxmlformats.org/officeDocument/2006/relationships/image" Target="../media/image163.svg"/><Relationship Id="rId13" Type="http://schemas.openxmlformats.org/officeDocument/2006/relationships/image" Target="../media/image124.png"/><Relationship Id="rId18" Type="http://schemas.openxmlformats.org/officeDocument/2006/relationships/image" Target="../media/image173.svg"/><Relationship Id="rId3" Type="http://schemas.openxmlformats.org/officeDocument/2006/relationships/image" Target="../media/image119.png"/><Relationship Id="rId7" Type="http://schemas.openxmlformats.org/officeDocument/2006/relationships/image" Target="../media/image121.png"/><Relationship Id="rId12" Type="http://schemas.openxmlformats.org/officeDocument/2006/relationships/image" Target="../media/image167.svg"/><Relationship Id="rId17" Type="http://schemas.openxmlformats.org/officeDocument/2006/relationships/image" Target="../media/image126.png"/><Relationship Id="rId2" Type="http://schemas.openxmlformats.org/officeDocument/2006/relationships/notesSlide" Target="../notesSlides/notesSlide179.xml"/><Relationship Id="rId16" Type="http://schemas.openxmlformats.org/officeDocument/2006/relationships/image" Target="../media/image171.svg"/><Relationship Id="rId20" Type="http://schemas.openxmlformats.org/officeDocument/2006/relationships/image" Target="../media/image175.svg"/><Relationship Id="rId1" Type="http://schemas.openxmlformats.org/officeDocument/2006/relationships/slideLayout" Target="../slideLayouts/slideLayout12.xml"/><Relationship Id="rId6" Type="http://schemas.openxmlformats.org/officeDocument/2006/relationships/image" Target="../media/image161.svg"/><Relationship Id="rId11" Type="http://schemas.openxmlformats.org/officeDocument/2006/relationships/image" Target="../media/image123.png"/><Relationship Id="rId5" Type="http://schemas.openxmlformats.org/officeDocument/2006/relationships/image" Target="../media/image120.png"/><Relationship Id="rId15" Type="http://schemas.openxmlformats.org/officeDocument/2006/relationships/image" Target="../media/image125.png"/><Relationship Id="rId10" Type="http://schemas.openxmlformats.org/officeDocument/2006/relationships/image" Target="../media/image165.svg"/><Relationship Id="rId19" Type="http://schemas.openxmlformats.org/officeDocument/2006/relationships/image" Target="../media/image127.png"/><Relationship Id="rId4" Type="http://schemas.openxmlformats.org/officeDocument/2006/relationships/image" Target="../media/image159.svg"/><Relationship Id="rId9" Type="http://schemas.openxmlformats.org/officeDocument/2006/relationships/image" Target="../media/image122.png"/><Relationship Id="rId14" Type="http://schemas.openxmlformats.org/officeDocument/2006/relationships/image" Target="../media/image169.sv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12.svg"/></Relationships>
</file>

<file path=ppt/slides/_rels/slide2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0.xml"/><Relationship Id="rId1" Type="http://schemas.openxmlformats.org/officeDocument/2006/relationships/slideLayout" Target="../slideLayouts/slideLayout8.xml"/><Relationship Id="rId5" Type="http://schemas.openxmlformats.org/officeDocument/2006/relationships/image" Target="../media/image48.svg"/><Relationship Id="rId4" Type="http://schemas.openxmlformats.org/officeDocument/2006/relationships/image" Target="../media/image33.png"/></Relationships>
</file>

<file path=ppt/slides/_rels/slide2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9.png"/><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2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0.png"/><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2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1.xml"/><Relationship Id="rId1" Type="http://schemas.openxmlformats.org/officeDocument/2006/relationships/slideLayout" Target="../slideLayouts/slideLayout11.xml"/></Relationships>
</file>

<file path=ppt/slides/_rels/slide26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1.xml"/></Relationships>
</file>

<file path=ppt/slides/_rels/slide26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82.xml"/><Relationship Id="rId1" Type="http://schemas.openxmlformats.org/officeDocument/2006/relationships/slideLayout" Target="../slideLayouts/slideLayout1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1.xml"/></Relationships>
</file>

<file path=ppt/slides/_rels/slide26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1.xml"/></Relationships>
</file>

<file path=ppt/slides/_rels/slide26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1.xml"/></Relationships>
</file>

<file path=ppt/slides/_rels/slide2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4.xml"/><Relationship Id="rId1" Type="http://schemas.openxmlformats.org/officeDocument/2006/relationships/slideLayout" Target="../slideLayouts/slideLayout11.xml"/><Relationship Id="rId4" Type="http://schemas.openxmlformats.org/officeDocument/2006/relationships/image" Target="../media/image18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85.xml"/><Relationship Id="rId1" Type="http://schemas.openxmlformats.org/officeDocument/2006/relationships/slideLayout" Target="../slideLayouts/slideLayout11.xml"/></Relationships>
</file>

<file path=ppt/slides/_rels/slide2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6.xml"/><Relationship Id="rId1" Type="http://schemas.openxmlformats.org/officeDocument/2006/relationships/slideLayout" Target="../slideLayouts/slideLayout11.xml"/><Relationship Id="rId4" Type="http://schemas.openxmlformats.org/officeDocument/2006/relationships/image" Target="../media/image69.svg"/></Relationships>
</file>

<file path=ppt/slides/_rels/slide27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7.xml"/><Relationship Id="rId1" Type="http://schemas.openxmlformats.org/officeDocument/2006/relationships/slideLayout" Target="../slideLayouts/slideLayout11.xml"/></Relationships>
</file>

<file path=ppt/slides/_rels/slide27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1.xml"/></Relationships>
</file>

<file path=ppt/slides/_rels/slide27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1.xml"/></Relationships>
</file>

<file path=ppt/slides/_rels/slide27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1.xml"/></Relationships>
</file>

<file path=ppt/slides/_rels/slide27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101.svg"/><Relationship Id="rId2" Type="http://schemas.openxmlformats.org/officeDocument/2006/relationships/notesSlide" Target="../notesSlides/notesSlide188.xml"/><Relationship Id="rId1" Type="http://schemas.openxmlformats.org/officeDocument/2006/relationships/slideLayout" Target="../slideLayouts/slideLayout11.xml"/><Relationship Id="rId6" Type="http://schemas.openxmlformats.org/officeDocument/2006/relationships/image" Target="../media/image100.svg"/><Relationship Id="rId5" Type="http://schemas.openxmlformats.org/officeDocument/2006/relationships/image" Target="../media/image72.png"/><Relationship Id="rId4" Type="http://schemas.openxmlformats.org/officeDocument/2006/relationships/image" Target="../media/image98.svg"/></Relationships>
</file>

<file path=ppt/slides/_rels/slide2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9.xml"/><Relationship Id="rId1" Type="http://schemas.openxmlformats.org/officeDocument/2006/relationships/slideLayout" Target="../slideLayouts/slideLayout11.xml"/><Relationship Id="rId4" Type="http://schemas.openxmlformats.org/officeDocument/2006/relationships/image" Target="../media/image69.svg"/></Relationships>
</file>

<file path=ppt/slides/_rels/slide2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0.xml"/><Relationship Id="rId1" Type="http://schemas.openxmlformats.org/officeDocument/2006/relationships/slideLayout" Target="../slideLayouts/slideLayout11.xml"/><Relationship Id="rId4" Type="http://schemas.openxmlformats.org/officeDocument/2006/relationships/image" Target="../media/image69.svg"/></Relationships>
</file>

<file path=ppt/slides/_rels/slide2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1.xml"/><Relationship Id="rId1" Type="http://schemas.openxmlformats.org/officeDocument/2006/relationships/slideLayout" Target="../slideLayouts/slideLayout11.xml"/><Relationship Id="rId4" Type="http://schemas.openxmlformats.org/officeDocument/2006/relationships/image" Target="../media/image69.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1.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1.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1.xml"/></Relationships>
</file>

<file path=ppt/slides/_rels/slide28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96.xml"/><Relationship Id="rId1" Type="http://schemas.openxmlformats.org/officeDocument/2006/relationships/slideLayout" Target="../slideLayouts/slideLayout11.xml"/></Relationships>
</file>

<file path=ppt/slides/_rels/slide28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97.xml"/><Relationship Id="rId1" Type="http://schemas.openxmlformats.org/officeDocument/2006/relationships/slideLayout" Target="../slideLayouts/slideLayout11.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1.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12.sv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1.xml"/></Relationships>
</file>

<file path=ppt/slides/_rels/slide291.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2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1.xml"/><Relationship Id="rId1" Type="http://schemas.openxmlformats.org/officeDocument/2006/relationships/slideLayout" Target="../slideLayouts/slideLayout11.xml"/><Relationship Id="rId4" Type="http://schemas.openxmlformats.org/officeDocument/2006/relationships/image" Target="../media/image112.svg"/></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1.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03.xml"/><Relationship Id="rId1" Type="http://schemas.openxmlformats.org/officeDocument/2006/relationships/slideLayout" Target="../slideLayouts/slideLayout1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9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04.xml"/><Relationship Id="rId1" Type="http://schemas.openxmlformats.org/officeDocument/2006/relationships/slideLayout" Target="../slideLayouts/slideLayout1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0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0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1.xml"/></Relationships>
</file>

<file path=ppt/slides/_rels/slide30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07.xml"/><Relationship Id="rId1" Type="http://schemas.openxmlformats.org/officeDocument/2006/relationships/slideLayout" Target="../slideLayouts/slideLayout11.xml"/></Relationships>
</file>

<file path=ppt/slides/_rels/slide30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08.xml"/><Relationship Id="rId1" Type="http://schemas.openxmlformats.org/officeDocument/2006/relationships/slideLayout" Target="../slideLayouts/slideLayout1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0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9.xml"/><Relationship Id="rId1" Type="http://schemas.openxmlformats.org/officeDocument/2006/relationships/slideLayout" Target="../slideLayouts/slideLayout11.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1.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1.xml"/><Relationship Id="rId1" Type="http://schemas.openxmlformats.org/officeDocument/2006/relationships/slideLayout" Target="../slideLayouts/slideLayout11.xml"/><Relationship Id="rId4" Type="http://schemas.openxmlformats.org/officeDocument/2006/relationships/image" Target="../media/image90.svg"/></Relationships>
</file>

<file path=ppt/slides/_rels/slide30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0.svg"/></Relationships>
</file>

<file path=ppt/slides/_rels/slide3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3.xml"/><Relationship Id="rId1" Type="http://schemas.openxmlformats.org/officeDocument/2006/relationships/slideLayout" Target="../slideLayouts/slideLayout11.xml"/><Relationship Id="rId4" Type="http://schemas.openxmlformats.org/officeDocument/2006/relationships/image" Target="../media/image112.svg"/></Relationships>
</file>

<file path=ppt/slides/_rels/slide311.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1.xml"/></Relationships>
</file>

<file path=ppt/slides/_rels/slide31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4.xml"/><Relationship Id="rId1" Type="http://schemas.openxmlformats.org/officeDocument/2006/relationships/slideLayout" Target="../slideLayouts/slideLayout8.xml"/><Relationship Id="rId4" Type="http://schemas.openxmlformats.org/officeDocument/2006/relationships/image" Target="../media/image198.svg"/></Relationships>
</file>

<file path=ppt/slides/_rels/slide31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5.xml"/><Relationship Id="rId1" Type="http://schemas.openxmlformats.org/officeDocument/2006/relationships/slideLayout" Target="../slideLayouts/slideLayout8.xml"/><Relationship Id="rId4" Type="http://schemas.openxmlformats.org/officeDocument/2006/relationships/image" Target="../media/image198.svg"/></Relationships>
</file>

<file path=ppt/slides/_rels/slide31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6.xml"/><Relationship Id="rId1" Type="http://schemas.openxmlformats.org/officeDocument/2006/relationships/slideLayout" Target="../slideLayouts/slideLayout8.xml"/><Relationship Id="rId4" Type="http://schemas.openxmlformats.org/officeDocument/2006/relationships/image" Target="../media/image198.svg"/></Relationships>
</file>

<file path=ppt/slides/_rels/slide31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7.xml"/><Relationship Id="rId1" Type="http://schemas.openxmlformats.org/officeDocument/2006/relationships/slideLayout" Target="../slideLayouts/slideLayout8.xml"/><Relationship Id="rId4" Type="http://schemas.openxmlformats.org/officeDocument/2006/relationships/image" Target="../media/image198.svg"/></Relationships>
</file>

<file path=ppt/slides/_rels/slide316.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1.xml"/></Relationships>
</file>

<file path=ppt/slides/_rels/slide3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8.xml"/><Relationship Id="rId1" Type="http://schemas.openxmlformats.org/officeDocument/2006/relationships/slideLayout" Target="../slideLayouts/slideLayout8.xml"/><Relationship Id="rId4" Type="http://schemas.openxmlformats.org/officeDocument/2006/relationships/image" Target="../media/image198.svg"/></Relationships>
</file>

<file path=ppt/slides/_rels/slide31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9.xml"/><Relationship Id="rId1" Type="http://schemas.openxmlformats.org/officeDocument/2006/relationships/slideLayout" Target="../slideLayouts/slideLayout8.xml"/><Relationship Id="rId4" Type="http://schemas.openxmlformats.org/officeDocument/2006/relationships/image" Target="../media/image198.svg"/></Relationships>
</file>

<file path=ppt/slides/_rels/slide3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0.xml"/><Relationship Id="rId1" Type="http://schemas.openxmlformats.org/officeDocument/2006/relationships/slideLayout" Target="../slideLayouts/slideLayout8.xml"/><Relationship Id="rId4" Type="http://schemas.openxmlformats.org/officeDocument/2006/relationships/image" Target="../media/image198.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xml"/></Relationships>
</file>

<file path=ppt/slides/_rels/slide321.xml.rels><?xml version="1.0" encoding="UTF-8" standalone="yes"?>
<Relationships xmlns="http://schemas.openxmlformats.org/package/2006/relationships"><Relationship Id="rId3" Type="http://schemas.openxmlformats.org/officeDocument/2006/relationships/image" Target="../media/image202.svg"/><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3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1.xml"/><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3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2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22.xml"/><Relationship Id="rId1" Type="http://schemas.openxmlformats.org/officeDocument/2006/relationships/slideLayout" Target="../slideLayouts/slideLayout3.xml"/><Relationship Id="rId6" Type="http://schemas.openxmlformats.org/officeDocument/2006/relationships/image" Target="../media/image153.jpeg"/><Relationship Id="rId5" Type="http://schemas.openxmlformats.org/officeDocument/2006/relationships/image" Target="../media/image4.svg"/><Relationship Id="rId4" Type="http://schemas.openxmlformats.org/officeDocument/2006/relationships/image" Target="../media/image2.png"/></Relationships>
</file>

<file path=ppt/slides/_rels/slide3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1.xml"/></Relationships>
</file>

<file path=ppt/slides/_rels/slide32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1.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1.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42.svg"/></Relationships>
</file>

<file path=ppt/slides/_rels/slide33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26.xml"/><Relationship Id="rId1" Type="http://schemas.openxmlformats.org/officeDocument/2006/relationships/slideLayout" Target="../slideLayouts/slideLayout11.xml"/></Relationships>
</file>

<file path=ppt/slides/_rels/slide33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27.xml"/><Relationship Id="rId1" Type="http://schemas.openxmlformats.org/officeDocument/2006/relationships/slideLayout" Target="../slideLayouts/slideLayout11.xml"/></Relationships>
</file>

<file path=ppt/slides/_rels/slide3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28.xml"/><Relationship Id="rId1" Type="http://schemas.openxmlformats.org/officeDocument/2006/relationships/slideLayout" Target="../slideLayouts/slideLayout11.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1.xml"/></Relationships>
</file>

<file path=ppt/slides/_rels/slide33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0.xml"/><Relationship Id="rId1" Type="http://schemas.openxmlformats.org/officeDocument/2006/relationships/slideLayout" Target="../slideLayouts/slideLayout8.xml"/><Relationship Id="rId4" Type="http://schemas.openxmlformats.org/officeDocument/2006/relationships/image" Target="../media/image210.svg"/></Relationships>
</file>

<file path=ppt/slides/_rels/slide33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1.xml"/><Relationship Id="rId1" Type="http://schemas.openxmlformats.org/officeDocument/2006/relationships/slideLayout" Target="../slideLayouts/slideLayout8.xml"/><Relationship Id="rId4" Type="http://schemas.openxmlformats.org/officeDocument/2006/relationships/image" Target="../media/image210.svg"/></Relationships>
</file>

<file path=ppt/slides/_rels/slide3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2.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337.xml.rels><?xml version="1.0" encoding="UTF-8" standalone="yes"?>
<Relationships xmlns="http://schemas.openxmlformats.org/package/2006/relationships"><Relationship Id="rId3" Type="http://schemas.openxmlformats.org/officeDocument/2006/relationships/image" Target="../media/image212.svg"/><Relationship Id="rId2" Type="http://schemas.openxmlformats.org/officeDocument/2006/relationships/image" Target="../media/image159.png"/><Relationship Id="rId1" Type="http://schemas.openxmlformats.org/officeDocument/2006/relationships/slideLayout" Target="../slideLayouts/slideLayout11.xml"/></Relationships>
</file>

<file path=ppt/slides/_rels/slide33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3.xml"/><Relationship Id="rId1" Type="http://schemas.openxmlformats.org/officeDocument/2006/relationships/slideLayout" Target="../slideLayouts/slideLayout11.xml"/><Relationship Id="rId4" Type="http://schemas.openxmlformats.org/officeDocument/2006/relationships/image" Target="../media/image212.svg"/></Relationships>
</file>

<file path=ppt/slides/_rels/slide3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4.xml"/><Relationship Id="rId1" Type="http://schemas.openxmlformats.org/officeDocument/2006/relationships/slideLayout" Target="../slideLayouts/slideLayout11.xml"/><Relationship Id="rId4" Type="http://schemas.openxmlformats.org/officeDocument/2006/relationships/image" Target="../media/image212.svg"/></Relationships>
</file>

<file path=ppt/slides/_rels/slide3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4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5.xml"/><Relationship Id="rId1" Type="http://schemas.openxmlformats.org/officeDocument/2006/relationships/slideLayout" Target="../slideLayouts/slideLayout11.xml"/><Relationship Id="rId4" Type="http://schemas.openxmlformats.org/officeDocument/2006/relationships/image" Target="../media/image212.svg"/></Relationships>
</file>

<file path=ppt/slides/_rels/slide341.xml.rels><?xml version="1.0" encoding="UTF-8" standalone="yes"?>
<Relationships xmlns="http://schemas.openxmlformats.org/package/2006/relationships"><Relationship Id="rId3" Type="http://schemas.openxmlformats.org/officeDocument/2006/relationships/image" Target="../media/image212.svg"/><Relationship Id="rId2" Type="http://schemas.openxmlformats.org/officeDocument/2006/relationships/image" Target="../media/image159.png"/><Relationship Id="rId1" Type="http://schemas.openxmlformats.org/officeDocument/2006/relationships/slideLayout" Target="../slideLayouts/slideLayout11.xml"/></Relationships>
</file>

<file path=ppt/slides/_rels/slide34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1.xml"/></Relationships>
</file>

<file path=ppt/slides/_rels/slide343.xml.rels><?xml version="1.0" encoding="UTF-8" standalone="yes"?>
<Relationships xmlns="http://schemas.openxmlformats.org/package/2006/relationships"><Relationship Id="rId3" Type="http://schemas.openxmlformats.org/officeDocument/2006/relationships/image" Target="../media/image212.svg"/><Relationship Id="rId2" Type="http://schemas.openxmlformats.org/officeDocument/2006/relationships/image" Target="../media/image159.png"/><Relationship Id="rId1" Type="http://schemas.openxmlformats.org/officeDocument/2006/relationships/slideLayout" Target="../slideLayouts/slideLayout11.xml"/></Relationships>
</file>

<file path=ppt/slides/_rels/slide34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1.xml"/></Relationships>
</file>

<file path=ppt/slides/_rels/slide34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36.xml"/><Relationship Id="rId1" Type="http://schemas.openxmlformats.org/officeDocument/2006/relationships/slideLayout" Target="../slideLayouts/slideLayout11.xml"/></Relationships>
</file>

<file path=ppt/slides/_rels/slide34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7.xml"/><Relationship Id="rId1" Type="http://schemas.openxmlformats.org/officeDocument/2006/relationships/slideLayout" Target="../slideLayouts/slideLayout11.xml"/><Relationship Id="rId4" Type="http://schemas.openxmlformats.org/officeDocument/2006/relationships/image" Target="../media/image212.svg"/></Relationships>
</file>

<file path=ppt/slides/_rels/slide3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8.xml"/><Relationship Id="rId1" Type="http://schemas.openxmlformats.org/officeDocument/2006/relationships/slideLayout" Target="../slideLayouts/slideLayout11.xml"/><Relationship Id="rId4" Type="http://schemas.openxmlformats.org/officeDocument/2006/relationships/image" Target="../media/image212.svg"/></Relationships>
</file>

<file path=ppt/slides/_rels/slide348.xml.rels><?xml version="1.0" encoding="UTF-8" standalone="yes"?>
<Relationships xmlns="http://schemas.openxmlformats.org/package/2006/relationships"><Relationship Id="rId3" Type="http://schemas.openxmlformats.org/officeDocument/2006/relationships/hyperlink" Target="http://www.floodsmart.gov/" TargetMode="External"/><Relationship Id="rId2" Type="http://schemas.openxmlformats.org/officeDocument/2006/relationships/notesSlide" Target="../notesSlides/notesSlide239.xml"/><Relationship Id="rId1" Type="http://schemas.openxmlformats.org/officeDocument/2006/relationships/slideLayout" Target="../slideLayouts/slideLayout11.xml"/><Relationship Id="rId4" Type="http://schemas.openxmlformats.org/officeDocument/2006/relationships/hyperlink" Target="https://www.nar.realtor/national-flood-insurance-program" TargetMode="Externa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2.svg"/></Relationships>
</file>

<file path=ppt/slides/_rels/slide35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41.xml"/><Relationship Id="rId1" Type="http://schemas.openxmlformats.org/officeDocument/2006/relationships/slideLayout" Target="../slideLayouts/slideLayout11.xml"/><Relationship Id="rId4" Type="http://schemas.openxmlformats.org/officeDocument/2006/relationships/hyperlink" Target="http://www.youtube.com/watch?v=wnz3aCnarRM" TargetMode="External"/></Relationships>
</file>

<file path=ppt/slides/_rels/slide35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42.xml"/><Relationship Id="rId1" Type="http://schemas.openxmlformats.org/officeDocument/2006/relationships/slideLayout" Target="../slideLayouts/slideLayout1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43.xml"/><Relationship Id="rId1" Type="http://schemas.openxmlformats.org/officeDocument/2006/relationships/slideLayout" Target="../slideLayouts/slideLayout11.xml"/><Relationship Id="rId4" Type="http://schemas.openxmlformats.org/officeDocument/2006/relationships/image" Target="../media/image212.svg"/></Relationships>
</file>

<file path=ppt/slides/_rels/slide35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44.xml"/><Relationship Id="rId1" Type="http://schemas.openxmlformats.org/officeDocument/2006/relationships/slideLayout" Target="../slideLayouts/slideLayout11.xml"/><Relationship Id="rId4" Type="http://schemas.openxmlformats.org/officeDocument/2006/relationships/image" Target="../media/image217.svg"/></Relationships>
</file>

<file path=ppt/slides/_rels/slide3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45.xml"/><Relationship Id="rId1" Type="http://schemas.openxmlformats.org/officeDocument/2006/relationships/slideLayout" Target="../slideLayouts/slideLayout11.xml"/></Relationships>
</file>

<file path=ppt/slides/_rels/slide35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46.xml"/><Relationship Id="rId1" Type="http://schemas.openxmlformats.org/officeDocument/2006/relationships/slideLayout" Target="../slideLayouts/slideLayout11.xml"/></Relationships>
</file>

<file path=ppt/slides/_rels/slide35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1.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1.xml"/></Relationships>
</file>

<file path=ppt/slides/_rels/slide35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1.xml"/></Relationships>
</file>

<file path=ppt/slides/_rels/slide3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9.xml"/><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0.xml"/><Relationship Id="rId1" Type="http://schemas.openxmlformats.org/officeDocument/2006/relationships/slideLayout" Target="../slideLayouts/slideLayout3.xml"/><Relationship Id="rId5" Type="http://schemas.openxmlformats.org/officeDocument/2006/relationships/image" Target="../media/image167.jpeg"/><Relationship Id="rId4" Type="http://schemas.openxmlformats.org/officeDocument/2006/relationships/image" Target="../media/image4.svg"/></Relationships>
</file>

<file path=ppt/slides/_rels/slide3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1.xml"/><Relationship Id="rId1" Type="http://schemas.openxmlformats.org/officeDocument/2006/relationships/slideLayout" Target="../slideLayouts/slideLayout8.xml"/><Relationship Id="rId4" Type="http://schemas.openxmlformats.org/officeDocument/2006/relationships/image" Target="../media/image18.svg"/></Relationships>
</file>

<file path=ppt/slides/_rels/slide36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1.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1.xml"/></Relationships>
</file>

<file path=ppt/slides/_rels/slide36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1.xml"/></Relationships>
</file>

<file path=ppt/slides/_rels/slide36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1.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1.xml"/></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11.xm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11.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1.xml"/></Relationships>
</file>

<file path=ppt/slides/_rels/slide37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1.xml"/></Relationships>
</file>

<file path=ppt/slides/_rels/slide37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60.xml"/><Relationship Id="rId1" Type="http://schemas.openxmlformats.org/officeDocument/2006/relationships/slideLayout" Target="../slideLayouts/slideLayout11.xml"/><Relationship Id="rId4" Type="http://schemas.openxmlformats.org/officeDocument/2006/relationships/image" Target="../media/image225.svg"/></Relationships>
</file>

<file path=ppt/slides/_rels/slide3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61.xml"/><Relationship Id="rId1" Type="http://schemas.openxmlformats.org/officeDocument/2006/relationships/slideLayout" Target="../slideLayouts/slideLayout11.xml"/><Relationship Id="rId4" Type="http://schemas.openxmlformats.org/officeDocument/2006/relationships/image" Target="../media/image225.svg"/></Relationships>
</file>

<file path=ppt/slides/_rels/slide37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62.xml"/><Relationship Id="rId1" Type="http://schemas.openxmlformats.org/officeDocument/2006/relationships/slideLayout" Target="../slideLayouts/slideLayout11.xml"/><Relationship Id="rId4" Type="http://schemas.openxmlformats.org/officeDocument/2006/relationships/image" Target="../media/image225.svg"/></Relationships>
</file>

<file path=ppt/slides/_rels/slide3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3.xml"/><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1.xml"/></Relationships>
</file>

<file path=ppt/slides/_rels/slide3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5.xml"/><Relationship Id="rId1" Type="http://schemas.openxmlformats.org/officeDocument/2006/relationships/slideLayout" Target="../slideLayouts/slideLayout3.xml"/><Relationship Id="rId5" Type="http://schemas.openxmlformats.org/officeDocument/2006/relationships/image" Target="../media/image171.jpeg"/><Relationship Id="rId4" Type="http://schemas.openxmlformats.org/officeDocument/2006/relationships/image" Target="../media/image4.svg"/></Relationships>
</file>

<file path=ppt/slides/_rels/slide3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1.xml"/></Relationships>
</file>

<file path=ppt/slides/_rels/slide3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7.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38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68.xml"/><Relationship Id="rId1" Type="http://schemas.openxmlformats.org/officeDocument/2006/relationships/slideLayout" Target="../slideLayouts/slideLayout11.xml"/></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1.xml"/></Relationships>
</file>

<file path=ppt/slides/_rels/slide384.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11.xml"/></Relationships>
</file>

<file path=ppt/slides/_rels/slide3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12.xml"/></Relationships>
</file>

<file path=ppt/slides/_rels/slide38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1.xml"/></Relationships>
</file>

<file path=ppt/slides/_rels/slide387.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3.xml"/></Relationships>
</file>

<file path=ppt/slides/_rels/slide388.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1.xml"/></Relationships>
</file>

<file path=ppt/slides/_rels/slide389.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2.svg"/></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1.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11.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8.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11.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8.svg"/></Relationships>
</file>

<file path=ppt/slides/_rels/slide4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7.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45.sv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5.sv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11.xml"/><Relationship Id="rId7" Type="http://schemas.openxmlformats.org/officeDocument/2006/relationships/slide" Target="slide257.xml"/><Relationship Id="rId2" Type="http://schemas.openxmlformats.org/officeDocument/2006/relationships/image" Target="../media/image12.jpeg"/><Relationship Id="rId1" Type="http://schemas.openxmlformats.org/officeDocument/2006/relationships/slideLayout" Target="../slideLayouts/slideLayout9.xml"/><Relationship Id="rId6" Type="http://schemas.openxmlformats.org/officeDocument/2006/relationships/slide" Target="slide208.xml"/><Relationship Id="rId5" Type="http://schemas.openxmlformats.org/officeDocument/2006/relationships/slide" Target="slide145.xml"/><Relationship Id="rId10" Type="http://schemas.openxmlformats.org/officeDocument/2006/relationships/slide" Target="slide379.xml"/><Relationship Id="rId4" Type="http://schemas.openxmlformats.org/officeDocument/2006/relationships/slide" Target="slide47.xml"/><Relationship Id="rId9" Type="http://schemas.openxmlformats.org/officeDocument/2006/relationships/slide" Target="slide361.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5.sv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4.sv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4.sv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4.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42.svg"/></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1.svg"/></Relationships>
</file>

<file path=ppt/slides/_rels/slide60.xml.rels><?xml version="1.0" encoding="UTF-8" standalone="yes"?>
<Relationships xmlns="http://schemas.openxmlformats.org/package/2006/relationships"><Relationship Id="rId3" Type="http://schemas.openxmlformats.org/officeDocument/2006/relationships/hyperlink" Target="https://www.nar.realtor/safety/realtor-safety-tips-from-nar" TargetMode="External"/><Relationship Id="rId7" Type="http://schemas.openxmlformats.org/officeDocument/2006/relationships/image" Target="../media/image60.sv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58.sv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2.sv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hyperlink" Target="https://www.nysar.com/wp-content/uploads/2021/01/David_Legaz_Safe_Selling_Book.pdf" TargetMode="External"/><Relationship Id="rId4" Type="http://schemas.openxmlformats.org/officeDocument/2006/relationships/image" Target="../media/image64.sv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hyperlink" Target="https://hospitalnews.com/dont-ignore-those-ethics-red-flag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hyperlink" Target="https://hospitalnews.com/dont-ignore-those-ethics-red-flag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hyperlink" Target="https://hospitalnews.com/dont-ignore-those-ethics-red-flag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hyperlink" Target="https://hospitalnews.com/dont-ignore-those-ethics-red-flag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48.svg"/></Relationships>
</file>

<file path=ppt/slides/_rels/slide7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hyperlink" Target="https://www.forewarn.com/" TargetMode="External"/><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33.png"/><Relationship Id="rId4" Type="http://schemas.openxmlformats.org/officeDocument/2006/relationships/hyperlink" Target="https://www.sentrilock.com/"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69.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71.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71.svg"/></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48.svg"/></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74.svg"/></Relationships>
</file>

<file path=ppt/slides/_rels/slide8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4.svg"/></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74.svg"/></Relationships>
</file>

<file path=ppt/slides/_rels/slide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6271-745E-6156-F6A9-60FD41D5102E}"/>
              </a:ext>
            </a:extLst>
          </p:cNvPr>
          <p:cNvSpPr>
            <a:spLocks noGrp="1"/>
          </p:cNvSpPr>
          <p:nvPr>
            <p:ph type="ctrTitle"/>
          </p:nvPr>
        </p:nvSpPr>
        <p:spPr>
          <a:xfrm>
            <a:off x="457200" y="0"/>
            <a:ext cx="8156448" cy="3509963"/>
          </a:xfrm>
        </p:spPr>
        <p:txBody>
          <a:bodyPr>
            <a:normAutofit/>
          </a:bodyPr>
          <a:lstStyle/>
          <a:p>
            <a:r>
              <a:rPr lang="en-US" dirty="0"/>
              <a:t>Accredited Buyer’s Representative (ABR</a:t>
            </a:r>
            <a:r>
              <a:rPr lang="en-US" baseline="30000" dirty="0"/>
              <a:t>®</a:t>
            </a:r>
            <a:r>
              <a:rPr lang="en-US" dirty="0"/>
              <a:t>)</a:t>
            </a:r>
          </a:p>
        </p:txBody>
      </p:sp>
      <p:sp>
        <p:nvSpPr>
          <p:cNvPr id="5" name="Subtitle 4">
            <a:extLst>
              <a:ext uri="{FF2B5EF4-FFF2-40B4-BE49-F238E27FC236}">
                <a16:creationId xmlns:a16="http://schemas.microsoft.com/office/drawing/2014/main" id="{97E73A52-102F-23B6-EFB6-DD8115899831}"/>
              </a:ext>
            </a:extLst>
          </p:cNvPr>
          <p:cNvSpPr>
            <a:spLocks noGrp="1"/>
          </p:cNvSpPr>
          <p:nvPr>
            <p:ph type="subTitle" idx="1"/>
          </p:nvPr>
        </p:nvSpPr>
        <p:spPr>
          <a:xfrm>
            <a:off x="457200" y="3602038"/>
            <a:ext cx="8156448" cy="1655762"/>
          </a:xfrm>
        </p:spPr>
        <p:txBody>
          <a:bodyPr/>
          <a:lstStyle/>
          <a:p>
            <a:r>
              <a:rPr lang="en-US" dirty="0"/>
              <a:t>Official Designation Course</a:t>
            </a:r>
            <a:br>
              <a:rPr lang="en-US" dirty="0"/>
            </a:br>
            <a:r>
              <a:rPr lang="en-US" dirty="0"/>
              <a:t>Version 5.2</a:t>
            </a:r>
          </a:p>
        </p:txBody>
      </p:sp>
    </p:spTree>
    <p:extLst>
      <p:ext uri="{BB962C8B-B14F-4D97-AF65-F5344CB8AC3E}">
        <p14:creationId xmlns:p14="http://schemas.microsoft.com/office/powerpoint/2010/main" val="316844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E20073-5460-3E6A-70F1-1D363D41034C}"/>
              </a:ext>
            </a:extLst>
          </p:cNvPr>
          <p:cNvSpPr>
            <a:spLocks noGrp="1"/>
          </p:cNvSpPr>
          <p:nvPr>
            <p:ph type="title"/>
          </p:nvPr>
        </p:nvSpPr>
        <p:spPr/>
        <p:txBody>
          <a:bodyPr/>
          <a:lstStyle/>
          <a:p>
            <a:r>
              <a:rPr lang="en-US" dirty="0"/>
              <a:t>Protect the REALTOR</a:t>
            </a:r>
            <a:r>
              <a:rPr lang="en-US" baseline="30000" dirty="0"/>
              <a:t>®</a:t>
            </a:r>
            <a:r>
              <a:rPr lang="en-US" dirty="0"/>
              <a:t> Trademark</a:t>
            </a:r>
          </a:p>
        </p:txBody>
      </p:sp>
      <p:sp>
        <p:nvSpPr>
          <p:cNvPr id="5" name="Content Placeholder 4">
            <a:extLst>
              <a:ext uri="{FF2B5EF4-FFF2-40B4-BE49-F238E27FC236}">
                <a16:creationId xmlns:a16="http://schemas.microsoft.com/office/drawing/2014/main" id="{BD734530-18E6-B779-AB47-1BCBF85ED81E}"/>
              </a:ext>
            </a:extLst>
          </p:cNvPr>
          <p:cNvSpPr>
            <a:spLocks noGrp="1"/>
          </p:cNvSpPr>
          <p:nvPr>
            <p:ph idx="1"/>
          </p:nvPr>
        </p:nvSpPr>
        <p:spPr/>
        <p:txBody>
          <a:bodyPr numCol="1"/>
          <a:lstStyle/>
          <a:p>
            <a:pPr marL="0" indent="0">
              <a:spcAft>
                <a:spcPts val="2400"/>
              </a:spcAft>
              <a:buNone/>
            </a:pPr>
            <a:r>
              <a:rPr lang="en-US" sz="2000" b="1" dirty="0"/>
              <a:t>REALTOR</a:t>
            </a:r>
            <a:r>
              <a:rPr lang="en-US" sz="2000" b="1" baseline="30000" dirty="0"/>
              <a:t>®</a:t>
            </a:r>
            <a:r>
              <a:rPr lang="en-US" sz="2000" b="1" dirty="0"/>
              <a:t> is a federally registered collective </a:t>
            </a:r>
            <a:br>
              <a:rPr lang="en-US" sz="2000" b="1" dirty="0"/>
            </a:br>
            <a:r>
              <a:rPr lang="en-US" sz="2000" b="1" dirty="0"/>
              <a:t>membership mark.</a:t>
            </a:r>
          </a:p>
          <a:p>
            <a:pPr>
              <a:spcAft>
                <a:spcPts val="2400"/>
              </a:spcAft>
            </a:pPr>
            <a:r>
              <a:rPr lang="en-US" sz="2000" dirty="0"/>
              <a:t>Identifies a real estate professional as a member </a:t>
            </a:r>
            <a:br>
              <a:rPr lang="en-US" sz="2000" dirty="0"/>
            </a:br>
            <a:r>
              <a:rPr lang="en-US" sz="2000" dirty="0"/>
              <a:t>of the NATIONAL ASSOCIATION OF REALTORS</a:t>
            </a:r>
            <a:r>
              <a:rPr lang="en-US" sz="2000" baseline="30000" dirty="0"/>
              <a:t>®</a:t>
            </a:r>
            <a:r>
              <a:rPr lang="en-US" sz="2000" dirty="0"/>
              <a:t> </a:t>
            </a:r>
            <a:br>
              <a:rPr lang="en-US" sz="2000" dirty="0"/>
            </a:br>
            <a:r>
              <a:rPr lang="en-US" sz="2000" dirty="0"/>
              <a:t>who subscribes to its strict Code of Ethics</a:t>
            </a:r>
          </a:p>
          <a:p>
            <a:pPr>
              <a:spcAft>
                <a:spcPts val="2400"/>
              </a:spcAft>
            </a:pPr>
            <a:r>
              <a:rPr lang="en-US" sz="2000" dirty="0"/>
              <a:t>REALTOR</a:t>
            </a:r>
            <a:r>
              <a:rPr lang="en-US" sz="2000" baseline="30000" dirty="0"/>
              <a:t>®</a:t>
            </a:r>
            <a:r>
              <a:rPr lang="en-US" sz="2000" dirty="0"/>
              <a:t> may only be used to convey </a:t>
            </a:r>
            <a:br>
              <a:rPr lang="en-US" sz="2000" dirty="0"/>
            </a:br>
            <a:r>
              <a:rPr lang="en-US" sz="2000" dirty="0"/>
              <a:t>this official meaning</a:t>
            </a:r>
          </a:p>
          <a:p>
            <a:pPr>
              <a:spcAft>
                <a:spcPts val="2400"/>
              </a:spcAft>
            </a:pPr>
            <a:r>
              <a:rPr lang="en-US" sz="2000" dirty="0"/>
              <a:t>A non-member is never permitted to </a:t>
            </a:r>
            <a:br>
              <a:rPr lang="en-US" sz="2000" dirty="0"/>
            </a:br>
            <a:r>
              <a:rPr lang="en-US" sz="2000" dirty="0"/>
              <a:t>use REALTOR</a:t>
            </a:r>
            <a:r>
              <a:rPr lang="en-US" sz="2000" baseline="30000" dirty="0"/>
              <a:t>®</a:t>
            </a:r>
            <a:r>
              <a:rPr lang="en-US" sz="2000" dirty="0"/>
              <a:t> or REALTOR-ASSOCIATE</a:t>
            </a:r>
            <a:r>
              <a:rPr lang="en-US" sz="2000" baseline="30000" dirty="0"/>
              <a:t>®</a:t>
            </a:r>
            <a:r>
              <a:rPr lang="en-US" sz="2000" dirty="0"/>
              <a:t> </a:t>
            </a:r>
            <a:br>
              <a:rPr lang="en-US" sz="2000" dirty="0"/>
            </a:br>
            <a:r>
              <a:rPr lang="en-US" sz="2000" dirty="0"/>
              <a:t>adjacent to their name on a business </a:t>
            </a:r>
            <a:br>
              <a:rPr lang="en-US" sz="2000" dirty="0"/>
            </a:br>
            <a:r>
              <a:rPr lang="en-US" sz="2000" dirty="0"/>
              <a:t>card or anywhere else</a:t>
            </a:r>
          </a:p>
        </p:txBody>
      </p:sp>
      <p:sp>
        <p:nvSpPr>
          <p:cNvPr id="11" name="Date Placeholder 3">
            <a:extLst>
              <a:ext uri="{FF2B5EF4-FFF2-40B4-BE49-F238E27FC236}">
                <a16:creationId xmlns:a16="http://schemas.microsoft.com/office/drawing/2014/main" id="{2E4D1E49-1705-2724-6F82-3EFFC5492C95}"/>
              </a:ext>
            </a:extLst>
          </p:cNvPr>
          <p:cNvSpPr>
            <a:spLocks noGrp="1"/>
          </p:cNvSpPr>
          <p:nvPr>
            <p:ph type="dt" sz="half" idx="10"/>
          </p:nvPr>
        </p:nvSpPr>
        <p:spPr>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0628CA12-80CB-F700-B259-CCC6F46031C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11</a:t>
            </a:fld>
            <a:endParaRPr lang="en-US" sz="1200" b="1" dirty="0">
              <a:solidFill>
                <a:srgbClr val="606060"/>
              </a:solidFill>
            </a:endParaRPr>
          </a:p>
        </p:txBody>
      </p:sp>
      <p:pic>
        <p:nvPicPr>
          <p:cNvPr id="8" name="Graphic 7">
            <a:extLst>
              <a:ext uri="{FF2B5EF4-FFF2-40B4-BE49-F238E27FC236}">
                <a16:creationId xmlns:a16="http://schemas.microsoft.com/office/drawing/2014/main" id="{ADA5EA80-1A5B-A1B5-0A18-2C6CDEB7161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1426" y="2743200"/>
            <a:ext cx="1566606" cy="1828800"/>
          </a:xfrm>
          <a:prstGeom prst="rect">
            <a:avLst/>
          </a:prstGeom>
        </p:spPr>
      </p:pic>
    </p:spTree>
    <p:extLst>
      <p:ext uri="{BB962C8B-B14F-4D97-AF65-F5344CB8AC3E}">
        <p14:creationId xmlns:p14="http://schemas.microsoft.com/office/powerpoint/2010/main" val="22107117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3CBD-1434-201B-A6CC-CF9AE5C623C0}"/>
              </a:ext>
            </a:extLst>
          </p:cNvPr>
          <p:cNvSpPr>
            <a:spLocks noGrp="1"/>
          </p:cNvSpPr>
          <p:nvPr>
            <p:ph type="title"/>
          </p:nvPr>
        </p:nvSpPr>
        <p:spPr/>
        <p:txBody>
          <a:bodyPr/>
          <a:lstStyle/>
          <a:p>
            <a:r>
              <a:rPr lang="en-US" dirty="0"/>
              <a:t>Value Proposition</a:t>
            </a:r>
          </a:p>
        </p:txBody>
      </p:sp>
      <p:sp>
        <p:nvSpPr>
          <p:cNvPr id="4" name="Content Placeholder 3">
            <a:extLst>
              <a:ext uri="{FF2B5EF4-FFF2-40B4-BE49-F238E27FC236}">
                <a16:creationId xmlns:a16="http://schemas.microsoft.com/office/drawing/2014/main" id="{1B6ED794-9E16-17D8-4F1D-822C7C8BE074}"/>
              </a:ext>
            </a:extLst>
          </p:cNvPr>
          <p:cNvSpPr>
            <a:spLocks noGrp="1"/>
          </p:cNvSpPr>
          <p:nvPr>
            <p:ph idx="1"/>
          </p:nvPr>
        </p:nvSpPr>
        <p:spPr/>
        <p:txBody>
          <a:bodyPr numCol="1"/>
          <a:lstStyle/>
          <a:p>
            <a:pPr>
              <a:spcBef>
                <a:spcPts val="0"/>
              </a:spcBef>
              <a:spcAft>
                <a:spcPts val="2400"/>
              </a:spcAft>
            </a:pPr>
            <a:r>
              <a:rPr lang="en-US" sz="2400" dirty="0"/>
              <a:t>This is your value proposition – </a:t>
            </a:r>
            <a:br>
              <a:rPr lang="en-US" sz="2400" dirty="0"/>
            </a:br>
            <a:r>
              <a:rPr lang="en-US" sz="2400" dirty="0"/>
              <a:t>your promise of service that </a:t>
            </a:r>
            <a:br>
              <a:rPr lang="en-US" sz="2400" dirty="0"/>
            </a:br>
            <a:r>
              <a:rPr lang="en-US" sz="2400" dirty="0"/>
              <a:t>differentiates you from the others</a:t>
            </a:r>
          </a:p>
          <a:p>
            <a:pPr>
              <a:spcBef>
                <a:spcPts val="0"/>
              </a:spcBef>
              <a:spcAft>
                <a:spcPts val="2400"/>
              </a:spcAft>
            </a:pPr>
            <a:r>
              <a:rPr lang="en-US" sz="2400" dirty="0"/>
              <a:t>Buyers will not choose you unless </a:t>
            </a:r>
            <a:br>
              <a:rPr lang="en-US" sz="2400" dirty="0"/>
            </a:br>
            <a:r>
              <a:rPr lang="en-US" sz="2400" dirty="0"/>
              <a:t>you give them reasons why you are </a:t>
            </a:r>
            <a:br>
              <a:rPr lang="en-US" sz="2400" dirty="0"/>
            </a:br>
            <a:r>
              <a:rPr lang="en-US" sz="2400" dirty="0"/>
              <a:t>the answer to their needs</a:t>
            </a:r>
          </a:p>
        </p:txBody>
      </p:sp>
      <p:sp>
        <p:nvSpPr>
          <p:cNvPr id="3" name="Date Placeholder 3">
            <a:extLst>
              <a:ext uri="{FF2B5EF4-FFF2-40B4-BE49-F238E27FC236}">
                <a16:creationId xmlns:a16="http://schemas.microsoft.com/office/drawing/2014/main" id="{3278C8EB-0FFE-E3DB-DAFC-AAF7FBCB79D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6" name="Graphic 5">
            <a:extLst>
              <a:ext uri="{FF2B5EF4-FFF2-40B4-BE49-F238E27FC236}">
                <a16:creationId xmlns:a16="http://schemas.microsoft.com/office/drawing/2014/main" id="{51793728-D2BD-7977-733D-2065BD09662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3200400"/>
            <a:ext cx="1920240" cy="1920240"/>
          </a:xfrm>
          <a:prstGeom prst="rect">
            <a:avLst/>
          </a:prstGeom>
        </p:spPr>
      </p:pic>
      <p:sp>
        <p:nvSpPr>
          <p:cNvPr id="5" name="Date Placeholder 3">
            <a:extLst>
              <a:ext uri="{FF2B5EF4-FFF2-40B4-BE49-F238E27FC236}">
                <a16:creationId xmlns:a16="http://schemas.microsoft.com/office/drawing/2014/main" id="{7677D2F3-80FA-0A1F-D955-A82B99425D7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101</a:t>
            </a:fld>
            <a:endParaRPr lang="en-US" b="1" dirty="0">
              <a:solidFill>
                <a:srgbClr val="606060"/>
              </a:solidFill>
            </a:endParaRPr>
          </a:p>
        </p:txBody>
      </p:sp>
    </p:spTree>
    <p:extLst>
      <p:ext uri="{BB962C8B-B14F-4D97-AF65-F5344CB8AC3E}">
        <p14:creationId xmlns:p14="http://schemas.microsoft.com/office/powerpoint/2010/main" val="41304029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28F38-974F-4D12-F63B-AC8F26D167CA}"/>
              </a:ext>
            </a:extLst>
          </p:cNvPr>
          <p:cNvSpPr>
            <a:spLocks noGrp="1"/>
          </p:cNvSpPr>
          <p:nvPr>
            <p:ph type="ctrTitle"/>
          </p:nvPr>
        </p:nvSpPr>
        <p:spPr/>
        <p:txBody>
          <a:bodyPr/>
          <a:lstStyle/>
          <a:p>
            <a:r>
              <a:rPr lang="en-US" dirty="0"/>
              <a:t>How Do You Add Value?</a:t>
            </a:r>
          </a:p>
        </p:txBody>
      </p:sp>
      <p:pic>
        <p:nvPicPr>
          <p:cNvPr id="3" name="Graphic 2">
            <a:extLst>
              <a:ext uri="{FF2B5EF4-FFF2-40B4-BE49-F238E27FC236}">
                <a16:creationId xmlns:a16="http://schemas.microsoft.com/office/drawing/2014/main" id="{1550C493-9B15-A663-17BE-1FBE46C1FA8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sp>
        <p:nvSpPr>
          <p:cNvPr id="4" name="Date Placeholder 3">
            <a:extLst>
              <a:ext uri="{FF2B5EF4-FFF2-40B4-BE49-F238E27FC236}">
                <a16:creationId xmlns:a16="http://schemas.microsoft.com/office/drawing/2014/main" id="{E869A1FE-B8EE-DEF6-34C2-1BCF4AC26B67}"/>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7326975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BF460F-7FDE-0477-4356-687DAFA61843}"/>
              </a:ext>
            </a:extLst>
          </p:cNvPr>
          <p:cNvPicPr>
            <a:picLocks noChangeAspect="1"/>
          </p:cNvPicPr>
          <p:nvPr/>
        </p:nvPicPr>
        <p:blipFill>
          <a:blip r:embed="rId3"/>
          <a:stretch>
            <a:fillRect/>
          </a:stretch>
        </p:blipFill>
        <p:spPr>
          <a:xfrm>
            <a:off x="1696825" y="964639"/>
            <a:ext cx="8798350" cy="4572000"/>
          </a:xfrm>
          <a:prstGeom prst="rect">
            <a:avLst/>
          </a:prstGeom>
        </p:spPr>
      </p:pic>
      <p:sp>
        <p:nvSpPr>
          <p:cNvPr id="3" name="Date Placeholder 3">
            <a:extLst>
              <a:ext uri="{FF2B5EF4-FFF2-40B4-BE49-F238E27FC236}">
                <a16:creationId xmlns:a16="http://schemas.microsoft.com/office/drawing/2014/main" id="{C20C3DC9-BAAA-3303-134A-18BC06DF21F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B42D8D4E-D719-CF33-C81D-EFED18C3254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103</a:t>
            </a:fld>
            <a:endParaRPr lang="en-US" b="1" dirty="0">
              <a:solidFill>
                <a:srgbClr val="606060"/>
              </a:solidFill>
            </a:endParaRPr>
          </a:p>
        </p:txBody>
      </p:sp>
    </p:spTree>
    <p:extLst>
      <p:ext uri="{BB962C8B-B14F-4D97-AF65-F5344CB8AC3E}">
        <p14:creationId xmlns:p14="http://schemas.microsoft.com/office/powerpoint/2010/main" val="26320964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F5BD62-7202-4A85-83FA-877F9EDDF15E}"/>
              </a:ext>
            </a:extLst>
          </p:cNvPr>
          <p:cNvPicPr>
            <a:picLocks noChangeAspect="1"/>
          </p:cNvPicPr>
          <p:nvPr/>
        </p:nvPicPr>
        <p:blipFill>
          <a:blip r:embed="rId3"/>
          <a:stretch>
            <a:fillRect/>
          </a:stretch>
        </p:blipFill>
        <p:spPr>
          <a:xfrm>
            <a:off x="2184881" y="914400"/>
            <a:ext cx="7822237" cy="4572000"/>
          </a:xfrm>
          <a:prstGeom prst="rect">
            <a:avLst/>
          </a:prstGeom>
        </p:spPr>
      </p:pic>
      <p:sp>
        <p:nvSpPr>
          <p:cNvPr id="2" name="Date Placeholder 3">
            <a:extLst>
              <a:ext uri="{FF2B5EF4-FFF2-40B4-BE49-F238E27FC236}">
                <a16:creationId xmlns:a16="http://schemas.microsoft.com/office/drawing/2014/main" id="{218B50EC-9086-03FA-F8C8-89DC543808D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A864E56A-4CFA-0EAC-E17C-DB99021B10C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104</a:t>
            </a:fld>
            <a:endParaRPr lang="en-US" b="1" dirty="0">
              <a:solidFill>
                <a:srgbClr val="606060"/>
              </a:solidFill>
            </a:endParaRPr>
          </a:p>
        </p:txBody>
      </p:sp>
    </p:spTree>
    <p:extLst>
      <p:ext uri="{BB962C8B-B14F-4D97-AF65-F5344CB8AC3E}">
        <p14:creationId xmlns:p14="http://schemas.microsoft.com/office/powerpoint/2010/main" val="1053216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6BE79B-78D5-4DA7-923E-DEF647D9A7A9}"/>
              </a:ext>
            </a:extLst>
          </p:cNvPr>
          <p:cNvPicPr>
            <a:picLocks noChangeAspect="1"/>
          </p:cNvPicPr>
          <p:nvPr/>
        </p:nvPicPr>
        <p:blipFill>
          <a:blip r:embed="rId3"/>
          <a:stretch>
            <a:fillRect/>
          </a:stretch>
        </p:blipFill>
        <p:spPr>
          <a:xfrm>
            <a:off x="2411866" y="914400"/>
            <a:ext cx="7368268" cy="4572000"/>
          </a:xfrm>
          <a:prstGeom prst="rect">
            <a:avLst/>
          </a:prstGeom>
        </p:spPr>
      </p:pic>
      <p:sp>
        <p:nvSpPr>
          <p:cNvPr id="2" name="Date Placeholder 3">
            <a:extLst>
              <a:ext uri="{FF2B5EF4-FFF2-40B4-BE49-F238E27FC236}">
                <a16:creationId xmlns:a16="http://schemas.microsoft.com/office/drawing/2014/main" id="{12117161-CCED-51D6-83A4-7A29029A23C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19AF7E3B-9E28-EFE1-329F-17A18981F6E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105</a:t>
            </a:fld>
            <a:endParaRPr lang="en-US" b="1" dirty="0">
              <a:solidFill>
                <a:srgbClr val="606060"/>
              </a:solidFill>
            </a:endParaRPr>
          </a:p>
        </p:txBody>
      </p:sp>
    </p:spTree>
    <p:extLst>
      <p:ext uri="{BB962C8B-B14F-4D97-AF65-F5344CB8AC3E}">
        <p14:creationId xmlns:p14="http://schemas.microsoft.com/office/powerpoint/2010/main" val="14682515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163C-FB41-4393-9407-F11CABCD1E8C}"/>
              </a:ext>
            </a:extLst>
          </p:cNvPr>
          <p:cNvSpPr>
            <a:spLocks noGrp="1"/>
          </p:cNvSpPr>
          <p:nvPr>
            <p:ph type="title"/>
          </p:nvPr>
        </p:nvSpPr>
        <p:spPr>
          <a:xfrm>
            <a:off x="457200" y="914400"/>
            <a:ext cx="11277600" cy="914400"/>
          </a:xfrm>
        </p:spPr>
        <p:txBody>
          <a:bodyPr anchor="t" anchorCtr="0">
            <a:normAutofit/>
          </a:bodyPr>
          <a:lstStyle/>
          <a:p>
            <a:r>
              <a:rPr lang="en-US" dirty="0"/>
              <a:t>Buyer Counseling Packets</a:t>
            </a:r>
          </a:p>
        </p:txBody>
      </p:sp>
      <p:sp>
        <p:nvSpPr>
          <p:cNvPr id="3" name="Content Placeholder 2">
            <a:extLst>
              <a:ext uri="{FF2B5EF4-FFF2-40B4-BE49-F238E27FC236}">
                <a16:creationId xmlns:a16="http://schemas.microsoft.com/office/drawing/2014/main" id="{E9A99044-0A27-4C15-AF96-0276A6EB7DA5}"/>
              </a:ext>
            </a:extLst>
          </p:cNvPr>
          <p:cNvSpPr>
            <a:spLocks noGrp="1"/>
          </p:cNvSpPr>
          <p:nvPr>
            <p:ph idx="1"/>
          </p:nvPr>
        </p:nvSpPr>
        <p:spPr>
          <a:xfrm>
            <a:off x="457200" y="1664851"/>
            <a:ext cx="11277600" cy="4351338"/>
          </a:xfrm>
        </p:spPr>
        <p:txBody>
          <a:bodyPr numCol="2">
            <a:noAutofit/>
          </a:bodyPr>
          <a:lstStyle/>
          <a:p>
            <a:pPr>
              <a:spcAft>
                <a:spcPts val="1200"/>
              </a:spcAft>
            </a:pPr>
            <a:r>
              <a:rPr lang="en-US" sz="2000" dirty="0"/>
              <a:t>Welcome letter </a:t>
            </a:r>
          </a:p>
          <a:p>
            <a:pPr>
              <a:spcAft>
                <a:spcPts val="1200"/>
              </a:spcAft>
            </a:pPr>
            <a:r>
              <a:rPr lang="en-US" sz="2000" dirty="0"/>
              <a:t>Testimonials</a:t>
            </a:r>
          </a:p>
          <a:p>
            <a:pPr>
              <a:spcAft>
                <a:spcPts val="1200"/>
              </a:spcAft>
            </a:pPr>
            <a:r>
              <a:rPr lang="en-US" sz="2000" dirty="0"/>
              <a:t>Agency disclosures</a:t>
            </a:r>
          </a:p>
          <a:p>
            <a:pPr>
              <a:spcAft>
                <a:spcPts val="1200"/>
              </a:spcAft>
            </a:pPr>
            <a:r>
              <a:rPr lang="en-US" sz="2000" dirty="0"/>
              <a:t>Pledge of Performance</a:t>
            </a:r>
          </a:p>
          <a:p>
            <a:pPr>
              <a:spcAft>
                <a:spcPts val="1200"/>
              </a:spcAft>
            </a:pPr>
            <a:r>
              <a:rPr lang="en-US" sz="2000" dirty="0"/>
              <a:t>Mortgage process</a:t>
            </a:r>
          </a:p>
          <a:p>
            <a:pPr>
              <a:spcAft>
                <a:spcPts val="1200"/>
              </a:spcAft>
            </a:pPr>
            <a:r>
              <a:rPr lang="en-US" sz="2000" dirty="0"/>
              <a:t>List of service providers</a:t>
            </a:r>
          </a:p>
          <a:p>
            <a:pPr>
              <a:spcAft>
                <a:spcPts val="1200"/>
              </a:spcAft>
            </a:pPr>
            <a:r>
              <a:rPr lang="en-US" sz="2000" dirty="0"/>
              <a:t>Property disclosures</a:t>
            </a:r>
          </a:p>
          <a:p>
            <a:pPr>
              <a:spcAft>
                <a:spcPts val="1200"/>
              </a:spcAft>
            </a:pPr>
            <a:r>
              <a:rPr lang="en-US" sz="2000" dirty="0"/>
              <a:t>Due diligence dates </a:t>
            </a:r>
          </a:p>
          <a:p>
            <a:pPr>
              <a:spcAft>
                <a:spcPts val="1200"/>
              </a:spcAft>
            </a:pPr>
            <a:r>
              <a:rPr lang="en-US" sz="2000" dirty="0"/>
              <a:t>Transaction flow chart</a:t>
            </a:r>
          </a:p>
          <a:p>
            <a:pPr marL="0" indent="0">
              <a:spcAft>
                <a:spcPts val="1200"/>
              </a:spcAft>
              <a:buNone/>
            </a:pPr>
            <a:endParaRPr lang="en-US" sz="2000" dirty="0"/>
          </a:p>
          <a:p>
            <a:pPr marL="0" indent="0">
              <a:spcAft>
                <a:spcPts val="1200"/>
              </a:spcAft>
              <a:buNone/>
            </a:pPr>
            <a:endParaRPr lang="en-US" sz="2000" dirty="0"/>
          </a:p>
          <a:p>
            <a:pPr>
              <a:spcAft>
                <a:spcPts val="1200"/>
              </a:spcAft>
            </a:pPr>
            <a:r>
              <a:rPr lang="en-US" sz="2000" dirty="0"/>
              <a:t>Home Buyers’ Checklist</a:t>
            </a:r>
          </a:p>
          <a:p>
            <a:pPr>
              <a:spcAft>
                <a:spcPts val="1200"/>
              </a:spcAft>
            </a:pPr>
            <a:r>
              <a:rPr lang="en-US" sz="2000" dirty="0"/>
              <a:t>Home Buying Guidelines</a:t>
            </a:r>
          </a:p>
          <a:p>
            <a:pPr>
              <a:spcAft>
                <a:spcPts val="1200"/>
              </a:spcAft>
            </a:pPr>
            <a:r>
              <a:rPr lang="en-US" sz="2000" dirty="0"/>
              <a:t>Sample sales contract</a:t>
            </a:r>
          </a:p>
          <a:p>
            <a:pPr>
              <a:spcAft>
                <a:spcPts val="1200"/>
              </a:spcAft>
            </a:pPr>
            <a:r>
              <a:rPr lang="en-US" sz="2000" dirty="0"/>
              <a:t>How you assist with:</a:t>
            </a:r>
          </a:p>
          <a:p>
            <a:pPr marL="640080" indent="-365760">
              <a:spcAft>
                <a:spcPts val="1200"/>
              </a:spcAft>
              <a:buFont typeface="System Font Regular"/>
              <a:buChar char="—"/>
            </a:pPr>
            <a:r>
              <a:rPr lang="en-US" sz="2000" dirty="0"/>
              <a:t>Open houses</a:t>
            </a:r>
          </a:p>
          <a:p>
            <a:pPr marL="640080" indent="-365760">
              <a:spcAft>
                <a:spcPts val="1200"/>
              </a:spcAft>
              <a:buFont typeface="System Font Regular"/>
              <a:buChar char="—"/>
            </a:pPr>
            <a:r>
              <a:rPr lang="en-US" sz="2000" dirty="0"/>
              <a:t>FSBOs</a:t>
            </a:r>
          </a:p>
          <a:p>
            <a:pPr marL="640080" indent="-365760">
              <a:spcAft>
                <a:spcPts val="1200"/>
              </a:spcAft>
              <a:buFont typeface="System Font Regular"/>
              <a:buChar char="—"/>
            </a:pPr>
            <a:r>
              <a:rPr lang="en-US" sz="2000" dirty="0"/>
              <a:t>For-sale signs</a:t>
            </a:r>
          </a:p>
          <a:p>
            <a:pPr marL="640080" indent="-365760">
              <a:spcAft>
                <a:spcPts val="1200"/>
              </a:spcAft>
              <a:buFont typeface="System Font Regular"/>
              <a:buChar char="—"/>
            </a:pPr>
            <a:r>
              <a:rPr lang="en-US" sz="2000" dirty="0"/>
              <a:t>New construction</a:t>
            </a:r>
          </a:p>
          <a:p>
            <a:pPr>
              <a:spcAft>
                <a:spcPts val="1200"/>
              </a:spcAft>
            </a:pPr>
            <a:endParaRPr lang="en-US" sz="2000" dirty="0"/>
          </a:p>
          <a:p>
            <a:pPr>
              <a:spcAft>
                <a:spcPts val="1200"/>
              </a:spcAft>
            </a:pPr>
            <a:endParaRPr lang="en-US" sz="2000" dirty="0"/>
          </a:p>
          <a:p>
            <a:pPr>
              <a:spcAft>
                <a:spcPts val="1200"/>
              </a:spcAft>
            </a:pPr>
            <a:endParaRPr lang="en-US" sz="2000" dirty="0"/>
          </a:p>
        </p:txBody>
      </p:sp>
      <p:sp>
        <p:nvSpPr>
          <p:cNvPr id="4" name="Date Placeholder 3">
            <a:extLst>
              <a:ext uri="{FF2B5EF4-FFF2-40B4-BE49-F238E27FC236}">
                <a16:creationId xmlns:a16="http://schemas.microsoft.com/office/drawing/2014/main" id="{263CF943-5C68-FF13-618E-4E624BE28D6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BE1BBBE5-1F21-B660-6420-325D6A95DEA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106</a:t>
            </a:fld>
            <a:endParaRPr lang="en-US" b="1" dirty="0">
              <a:solidFill>
                <a:srgbClr val="606060"/>
              </a:solidFill>
            </a:endParaRPr>
          </a:p>
        </p:txBody>
      </p:sp>
    </p:spTree>
    <p:extLst>
      <p:ext uri="{BB962C8B-B14F-4D97-AF65-F5344CB8AC3E}">
        <p14:creationId xmlns:p14="http://schemas.microsoft.com/office/powerpoint/2010/main" val="1705454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08038-AA72-99CD-3F00-098749C47E9B}"/>
              </a:ext>
            </a:extLst>
          </p:cNvPr>
          <p:cNvSpPr>
            <a:spLocks noGrp="1"/>
          </p:cNvSpPr>
          <p:nvPr>
            <p:ph type="title"/>
          </p:nvPr>
        </p:nvSpPr>
        <p:spPr>
          <a:xfrm>
            <a:off x="454152" y="914400"/>
            <a:ext cx="2743200" cy="1828800"/>
          </a:xfrm>
        </p:spPr>
        <p:txBody>
          <a:bodyPr/>
          <a:lstStyle/>
          <a:p>
            <a:r>
              <a:rPr lang="en-US" dirty="0"/>
              <a:t>Contract</a:t>
            </a:r>
          </a:p>
        </p:txBody>
      </p:sp>
      <p:sp>
        <p:nvSpPr>
          <p:cNvPr id="7" name="Content Placeholder 6">
            <a:extLst>
              <a:ext uri="{FF2B5EF4-FFF2-40B4-BE49-F238E27FC236}">
                <a16:creationId xmlns:a16="http://schemas.microsoft.com/office/drawing/2014/main" id="{D1A27D19-F941-4DAF-8910-5BC2C181C655}"/>
              </a:ext>
            </a:extLst>
          </p:cNvPr>
          <p:cNvSpPr>
            <a:spLocks noGrp="1"/>
          </p:cNvSpPr>
          <p:nvPr>
            <p:ph idx="1"/>
          </p:nvPr>
        </p:nvSpPr>
        <p:spPr>
          <a:xfrm>
            <a:off x="3965448" y="914400"/>
            <a:ext cx="7772400" cy="5262563"/>
          </a:xfrm>
          <a:noFill/>
        </p:spPr>
        <p:txBody>
          <a:bodyPr vert="horz" lIns="0" tIns="0" rIns="0" bIns="0" numCol="1" rtlCol="0" anchor="t">
            <a:noAutofit/>
          </a:bodyPr>
          <a:lstStyle/>
          <a:p>
            <a:r>
              <a:rPr lang="en-US" sz="2600" dirty="0"/>
              <a:t>Assist consumer in understanding </a:t>
            </a:r>
            <a:br>
              <a:rPr lang="en-US" sz="2600" dirty="0"/>
            </a:br>
            <a:r>
              <a:rPr lang="en-US" sz="2600" dirty="0"/>
              <a:t>the information that needs to be completed in the contract.</a:t>
            </a:r>
          </a:p>
          <a:p>
            <a:r>
              <a:rPr lang="en-US" sz="2600" dirty="0"/>
              <a:t>Highlight relevant section:</a:t>
            </a:r>
          </a:p>
          <a:p>
            <a:pPr marL="640080" lvl="1" indent="-365760">
              <a:buFont typeface="System Font Regular"/>
              <a:buChar char="—"/>
            </a:pPr>
            <a:r>
              <a:rPr lang="en-US" dirty="0"/>
              <a:t>Price, earnest money</a:t>
            </a:r>
          </a:p>
          <a:p>
            <a:pPr marL="640080" lvl="1" indent="-365760">
              <a:buFont typeface="System Font Regular"/>
              <a:buChar char="—"/>
            </a:pPr>
            <a:r>
              <a:rPr lang="en-US" dirty="0"/>
              <a:t>Financing</a:t>
            </a:r>
          </a:p>
          <a:p>
            <a:pPr marL="640080" lvl="1" indent="-365760">
              <a:buFont typeface="System Font Regular"/>
              <a:buChar char="—"/>
            </a:pPr>
            <a:r>
              <a:rPr lang="en-US" dirty="0"/>
              <a:t>Home inspection</a:t>
            </a:r>
          </a:p>
          <a:p>
            <a:pPr marL="640080" lvl="1" indent="-365760">
              <a:buFont typeface="System Font Regular"/>
              <a:buChar char="—"/>
            </a:pPr>
            <a:r>
              <a:rPr lang="en-US" dirty="0"/>
              <a:t>Due diligence dates</a:t>
            </a:r>
          </a:p>
        </p:txBody>
      </p:sp>
      <p:sp>
        <p:nvSpPr>
          <p:cNvPr id="2" name="Date Placeholder 3">
            <a:extLst>
              <a:ext uri="{FF2B5EF4-FFF2-40B4-BE49-F238E27FC236}">
                <a16:creationId xmlns:a16="http://schemas.microsoft.com/office/drawing/2014/main" id="{29422533-EC45-F408-BA06-7502860CEB6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15" name="Graphic 14">
            <a:extLst>
              <a:ext uri="{FF2B5EF4-FFF2-40B4-BE49-F238E27FC236}">
                <a16:creationId xmlns:a16="http://schemas.microsoft.com/office/drawing/2014/main" id="{6F11D79C-680F-AB90-62A8-A0E1A534E1B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3200400"/>
            <a:ext cx="1920240" cy="1920240"/>
          </a:xfrm>
          <a:prstGeom prst="rect">
            <a:avLst/>
          </a:prstGeom>
        </p:spPr>
      </p:pic>
      <p:sp>
        <p:nvSpPr>
          <p:cNvPr id="3" name="Date Placeholder 3">
            <a:extLst>
              <a:ext uri="{FF2B5EF4-FFF2-40B4-BE49-F238E27FC236}">
                <a16:creationId xmlns:a16="http://schemas.microsoft.com/office/drawing/2014/main" id="{4C5C93BD-CB77-2102-9FF8-F4F10F18C9E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107</a:t>
            </a:fld>
            <a:endParaRPr lang="en-US" b="1" dirty="0">
              <a:solidFill>
                <a:srgbClr val="606060"/>
              </a:solidFill>
            </a:endParaRPr>
          </a:p>
        </p:txBody>
      </p:sp>
    </p:spTree>
    <p:extLst>
      <p:ext uri="{BB962C8B-B14F-4D97-AF65-F5344CB8AC3E}">
        <p14:creationId xmlns:p14="http://schemas.microsoft.com/office/powerpoint/2010/main" val="28416833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6A66D24-9952-21D7-EF8F-EB01B7D287DB}"/>
              </a:ext>
            </a:extLst>
          </p:cNvPr>
          <p:cNvSpPr>
            <a:spLocks noGrp="1"/>
          </p:cNvSpPr>
          <p:nvPr>
            <p:ph idx="1"/>
          </p:nvPr>
        </p:nvSpPr>
        <p:spPr>
          <a:xfrm>
            <a:off x="457200" y="914400"/>
            <a:ext cx="11277600" cy="4351338"/>
          </a:xfrm>
        </p:spPr>
        <p:txBody>
          <a:bodyPr numCol="1">
            <a:noAutofit/>
          </a:bodyPr>
          <a:lstStyle/>
          <a:p>
            <a:pPr marL="171450" indent="-173736">
              <a:buNone/>
            </a:pPr>
            <a:r>
              <a:rPr lang="en-US" sz="2400" b="1" dirty="0">
                <a:solidFill>
                  <a:schemeClr val="accent1"/>
                </a:solidFill>
                <a:latin typeface="Montserrat SemiBold" pitchFamily="2" charset="77"/>
              </a:rPr>
              <a:t>“These are the major steps in the purchase process – </a:t>
            </a:r>
            <a:br>
              <a:rPr lang="en-US" sz="2400" b="1" dirty="0">
                <a:solidFill>
                  <a:schemeClr val="accent1"/>
                </a:solidFill>
                <a:latin typeface="Montserrat SemiBold" pitchFamily="2" charset="77"/>
              </a:rPr>
            </a:br>
            <a:r>
              <a:rPr lang="en-US" sz="2400" b="1" dirty="0">
                <a:solidFill>
                  <a:schemeClr val="accent1"/>
                </a:solidFill>
                <a:latin typeface="Montserrat SemiBold" pitchFamily="2" charset="77"/>
              </a:rPr>
              <a:t>there are plenty more! It is my job to orchestrate the </a:t>
            </a:r>
            <a:br>
              <a:rPr lang="en-US" sz="2400" b="1" dirty="0">
                <a:solidFill>
                  <a:schemeClr val="accent1"/>
                </a:solidFill>
                <a:latin typeface="Montserrat SemiBold" pitchFamily="2" charset="77"/>
              </a:rPr>
            </a:br>
            <a:r>
              <a:rPr lang="en-US" sz="2400" b="1" dirty="0">
                <a:solidFill>
                  <a:schemeClr val="accent1"/>
                </a:solidFill>
                <a:latin typeface="Montserrat SemiBold" pitchFamily="2" charset="77"/>
              </a:rPr>
              <a:t>successful execution of each of these steps to assist </a:t>
            </a:r>
            <a:br>
              <a:rPr lang="en-US" sz="2400" b="1" dirty="0">
                <a:solidFill>
                  <a:schemeClr val="accent1"/>
                </a:solidFill>
                <a:latin typeface="Montserrat SemiBold" pitchFamily="2" charset="77"/>
              </a:rPr>
            </a:br>
            <a:r>
              <a:rPr lang="en-US" sz="2400" b="1" dirty="0">
                <a:solidFill>
                  <a:schemeClr val="accent1"/>
                </a:solidFill>
                <a:latin typeface="Montserrat SemiBold" pitchFamily="2" charset="77"/>
              </a:rPr>
              <a:t>you in getting the right home, at the right price and </a:t>
            </a:r>
            <a:br>
              <a:rPr lang="en-US" sz="2400" b="1" dirty="0">
                <a:solidFill>
                  <a:schemeClr val="accent1"/>
                </a:solidFill>
                <a:latin typeface="Montserrat SemiBold" pitchFamily="2" charset="77"/>
              </a:rPr>
            </a:br>
            <a:r>
              <a:rPr lang="en-US" sz="2400" b="1" dirty="0">
                <a:solidFill>
                  <a:schemeClr val="accent1"/>
                </a:solidFill>
                <a:latin typeface="Montserrat SemiBold" pitchFamily="2" charset="77"/>
              </a:rPr>
              <a:t>terms and get you to the closing table.” </a:t>
            </a:r>
          </a:p>
          <a:p>
            <a:pPr>
              <a:spcAft>
                <a:spcPts val="1200"/>
              </a:spcAft>
            </a:pPr>
            <a:r>
              <a:rPr lang="en-US" sz="2400" dirty="0"/>
              <a:t>Determine your wants and needs </a:t>
            </a:r>
          </a:p>
          <a:p>
            <a:pPr>
              <a:spcAft>
                <a:spcPts val="1200"/>
              </a:spcAft>
            </a:pPr>
            <a:r>
              <a:rPr lang="en-US" sz="2400" dirty="0"/>
              <a:t>Assist you in getting pre-approved for your mortgage </a:t>
            </a:r>
          </a:p>
          <a:p>
            <a:pPr>
              <a:spcAft>
                <a:spcPts val="1200"/>
              </a:spcAft>
            </a:pPr>
            <a:r>
              <a:rPr lang="en-US" sz="2400" dirty="0"/>
              <a:t>The search begins! </a:t>
            </a:r>
          </a:p>
          <a:p>
            <a:pPr>
              <a:spcAft>
                <a:spcPts val="1200"/>
              </a:spcAft>
            </a:pPr>
            <a:r>
              <a:rPr lang="en-US" sz="2400" dirty="0"/>
              <a:t>Re-analyze your wants and needs, if necessary </a:t>
            </a:r>
          </a:p>
          <a:p>
            <a:pPr>
              <a:spcAft>
                <a:spcPts val="1200"/>
              </a:spcAft>
            </a:pPr>
            <a:r>
              <a:rPr lang="en-US" sz="2400" dirty="0"/>
              <a:t>The search continues!</a:t>
            </a:r>
          </a:p>
        </p:txBody>
      </p:sp>
      <p:sp>
        <p:nvSpPr>
          <p:cNvPr id="12" name="Date Placeholder 3">
            <a:extLst>
              <a:ext uri="{FF2B5EF4-FFF2-40B4-BE49-F238E27FC236}">
                <a16:creationId xmlns:a16="http://schemas.microsoft.com/office/drawing/2014/main" id="{A79EE913-948A-4E9D-9D0D-20C452BC37B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pic>
        <p:nvPicPr>
          <p:cNvPr id="14" name="Graphic 13">
            <a:extLst>
              <a:ext uri="{FF2B5EF4-FFF2-40B4-BE49-F238E27FC236}">
                <a16:creationId xmlns:a16="http://schemas.microsoft.com/office/drawing/2014/main" id="{9979307E-DADE-60B7-7AE6-68A746AAF56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4400"/>
            <a:ext cx="1828800" cy="1828800"/>
          </a:xfrm>
          <a:prstGeom prst="rect">
            <a:avLst/>
          </a:prstGeom>
        </p:spPr>
      </p:pic>
      <p:sp>
        <p:nvSpPr>
          <p:cNvPr id="3" name="Date Placeholder 3">
            <a:extLst>
              <a:ext uri="{FF2B5EF4-FFF2-40B4-BE49-F238E27FC236}">
                <a16:creationId xmlns:a16="http://schemas.microsoft.com/office/drawing/2014/main" id="{BCCC838B-CCB8-E1D3-4734-5185AD9A05A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108</a:t>
            </a:fld>
            <a:endParaRPr lang="en-US" b="1" dirty="0">
              <a:solidFill>
                <a:srgbClr val="606060"/>
              </a:solidFill>
            </a:endParaRPr>
          </a:p>
        </p:txBody>
      </p:sp>
    </p:spTree>
    <p:extLst>
      <p:ext uri="{BB962C8B-B14F-4D97-AF65-F5344CB8AC3E}">
        <p14:creationId xmlns:p14="http://schemas.microsoft.com/office/powerpoint/2010/main" val="8874781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F560FB-CA28-7E74-0BD6-06B138021E01}"/>
              </a:ext>
            </a:extLst>
          </p:cNvPr>
          <p:cNvSpPr>
            <a:spLocks noGrp="1"/>
          </p:cNvSpPr>
          <p:nvPr>
            <p:ph idx="1"/>
          </p:nvPr>
        </p:nvSpPr>
        <p:spPr>
          <a:xfrm>
            <a:off x="457200" y="914400"/>
            <a:ext cx="11277600" cy="4351338"/>
          </a:xfrm>
        </p:spPr>
        <p:txBody>
          <a:bodyPr numCol="1">
            <a:noAutofit/>
          </a:bodyPr>
          <a:lstStyle/>
          <a:p>
            <a:pPr>
              <a:spcAft>
                <a:spcPts val="1800"/>
              </a:spcAft>
            </a:pPr>
            <a:r>
              <a:rPr lang="en-US" sz="2000" dirty="0"/>
              <a:t>Proactively search for new listings as they come on the market </a:t>
            </a:r>
          </a:p>
          <a:p>
            <a:pPr>
              <a:spcAft>
                <a:spcPts val="1800"/>
              </a:spcAft>
            </a:pPr>
            <a:r>
              <a:rPr lang="en-US" sz="2000" dirty="0"/>
              <a:t>Assist you in determining your offer price – do a market analysis </a:t>
            </a:r>
          </a:p>
          <a:p>
            <a:pPr>
              <a:spcAft>
                <a:spcPts val="1800"/>
              </a:spcAft>
            </a:pPr>
            <a:r>
              <a:rPr lang="en-US" sz="2000" dirty="0"/>
              <a:t>Write an offer that has the highest odds of being accepted </a:t>
            </a:r>
          </a:p>
          <a:p>
            <a:pPr>
              <a:spcAft>
                <a:spcPts val="1800"/>
              </a:spcAft>
            </a:pPr>
            <a:r>
              <a:rPr lang="en-US" sz="2000" dirty="0"/>
              <a:t>Negotiate for the best price and terms </a:t>
            </a:r>
          </a:p>
          <a:p>
            <a:pPr>
              <a:spcAft>
                <a:spcPts val="1800"/>
              </a:spcAft>
            </a:pPr>
            <a:r>
              <a:rPr lang="en-US" sz="2000" dirty="0"/>
              <a:t>Coordinate the home inspection </a:t>
            </a:r>
          </a:p>
          <a:p>
            <a:pPr>
              <a:spcAft>
                <a:spcPts val="1800"/>
              </a:spcAft>
            </a:pPr>
            <a:r>
              <a:rPr lang="en-US" sz="2000" dirty="0"/>
              <a:t>Resolve any home inspection issues </a:t>
            </a:r>
          </a:p>
          <a:p>
            <a:pPr>
              <a:spcAft>
                <a:spcPts val="1800"/>
              </a:spcAft>
            </a:pPr>
            <a:r>
              <a:rPr lang="en-US" sz="2000" dirty="0"/>
              <a:t>Coordinate survey, termite, well &amp; septic and other inspections </a:t>
            </a:r>
          </a:p>
          <a:p>
            <a:pPr>
              <a:spcAft>
                <a:spcPts val="1800"/>
              </a:spcAft>
            </a:pPr>
            <a:r>
              <a:rPr lang="en-US" sz="2000" dirty="0"/>
              <a:t>Resolve appraisal issues, if any </a:t>
            </a:r>
          </a:p>
          <a:p>
            <a:pPr>
              <a:spcAft>
                <a:spcPts val="1800"/>
              </a:spcAft>
            </a:pPr>
            <a:r>
              <a:rPr lang="en-US" sz="2000" dirty="0"/>
              <a:t>Coordinate all parties and handle issues to get to a successful closing</a:t>
            </a:r>
          </a:p>
        </p:txBody>
      </p:sp>
      <p:sp>
        <p:nvSpPr>
          <p:cNvPr id="2" name="Date Placeholder 3">
            <a:extLst>
              <a:ext uri="{FF2B5EF4-FFF2-40B4-BE49-F238E27FC236}">
                <a16:creationId xmlns:a16="http://schemas.microsoft.com/office/drawing/2014/main" id="{5AF23F12-15B8-24A9-92ED-C0B0FC94F6A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157E881C-8B14-858F-48D7-F52901E41AE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109</a:t>
            </a:fld>
            <a:endParaRPr lang="en-US" b="1" dirty="0">
              <a:solidFill>
                <a:srgbClr val="606060"/>
              </a:solidFill>
            </a:endParaRPr>
          </a:p>
        </p:txBody>
      </p:sp>
    </p:spTree>
    <p:extLst>
      <p:ext uri="{BB962C8B-B14F-4D97-AF65-F5344CB8AC3E}">
        <p14:creationId xmlns:p14="http://schemas.microsoft.com/office/powerpoint/2010/main" val="19848535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49C6B6-6E6A-4A67-951A-1BF4DF234FB7}"/>
              </a:ext>
            </a:extLst>
          </p:cNvPr>
          <p:cNvSpPr>
            <a:spLocks noGrp="1"/>
          </p:cNvSpPr>
          <p:nvPr>
            <p:ph idx="1"/>
          </p:nvPr>
        </p:nvSpPr>
        <p:spPr>
          <a:xfrm>
            <a:off x="457200" y="1825625"/>
            <a:ext cx="11277600" cy="4351338"/>
          </a:xfrm>
        </p:spPr>
        <p:txBody>
          <a:bodyPr vert="horz" lIns="0" tIns="0" rIns="0" bIns="0" numCol="1" rtlCol="0" anchor="t" anchorCtr="0">
            <a:noAutofit/>
          </a:bodyPr>
          <a:lstStyle/>
          <a:p>
            <a:r>
              <a:rPr lang="en-US" dirty="0"/>
              <a:t>NAR Research showed these were the questions </a:t>
            </a:r>
            <a:br>
              <a:rPr lang="en-US" dirty="0"/>
            </a:br>
            <a:r>
              <a:rPr lang="en-US" dirty="0"/>
              <a:t>most sites tell buyers to ask</a:t>
            </a:r>
          </a:p>
          <a:p>
            <a:r>
              <a:rPr lang="en-US" dirty="0"/>
              <a:t>Be prepared – build them into your session</a:t>
            </a:r>
          </a:p>
        </p:txBody>
      </p:sp>
      <p:sp>
        <p:nvSpPr>
          <p:cNvPr id="8" name="Title 7">
            <a:extLst>
              <a:ext uri="{FF2B5EF4-FFF2-40B4-BE49-F238E27FC236}">
                <a16:creationId xmlns:a16="http://schemas.microsoft.com/office/drawing/2014/main" id="{24221E36-FDAD-38C6-73C5-836A16A6B116}"/>
              </a:ext>
            </a:extLst>
          </p:cNvPr>
          <p:cNvSpPr>
            <a:spLocks noGrp="1"/>
          </p:cNvSpPr>
          <p:nvPr>
            <p:ph type="title"/>
          </p:nvPr>
        </p:nvSpPr>
        <p:spPr/>
        <p:txBody>
          <a:bodyPr/>
          <a:lstStyle/>
          <a:p>
            <a:r>
              <a:rPr lang="en-US" dirty="0"/>
              <a:t>Buyers Questions</a:t>
            </a:r>
          </a:p>
        </p:txBody>
      </p:sp>
      <p:sp>
        <p:nvSpPr>
          <p:cNvPr id="2" name="Date Placeholder 3">
            <a:extLst>
              <a:ext uri="{FF2B5EF4-FFF2-40B4-BE49-F238E27FC236}">
                <a16:creationId xmlns:a16="http://schemas.microsoft.com/office/drawing/2014/main" id="{BE508C83-B049-A3B7-55C5-E5D2FAB9B87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38AC3700-1383-945E-07E7-F1942BA6AF8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110</a:t>
            </a:fld>
            <a:endParaRPr lang="en-US" b="1" dirty="0">
              <a:solidFill>
                <a:srgbClr val="606060"/>
              </a:solidFill>
            </a:endParaRPr>
          </a:p>
        </p:txBody>
      </p:sp>
      <p:grpSp>
        <p:nvGrpSpPr>
          <p:cNvPr id="4" name="Group 3">
            <a:extLst>
              <a:ext uri="{FF2B5EF4-FFF2-40B4-BE49-F238E27FC236}">
                <a16:creationId xmlns:a16="http://schemas.microsoft.com/office/drawing/2014/main" id="{DFF72430-DBAF-DB36-2F79-11CBC8A25151}"/>
              </a:ext>
            </a:extLst>
          </p:cNvPr>
          <p:cNvGrpSpPr/>
          <p:nvPr/>
        </p:nvGrpSpPr>
        <p:grpSpPr>
          <a:xfrm>
            <a:off x="9908612" y="912531"/>
            <a:ext cx="1826188" cy="1826188"/>
            <a:chOff x="454025" y="3200400"/>
            <a:chExt cx="1826188" cy="1826188"/>
          </a:xfrm>
        </p:grpSpPr>
        <p:sp>
          <p:nvSpPr>
            <p:cNvPr id="6" name="Oval 5">
              <a:extLst>
                <a:ext uri="{FF2B5EF4-FFF2-40B4-BE49-F238E27FC236}">
                  <a16:creationId xmlns:a16="http://schemas.microsoft.com/office/drawing/2014/main" id="{9B01BE7E-3AC8-0360-56F9-65EB6BC99612}"/>
                </a:ext>
              </a:extLst>
            </p:cNvPr>
            <p:cNvSpPr/>
            <p:nvPr/>
          </p:nvSpPr>
          <p:spPr>
            <a:xfrm>
              <a:off x="454025" y="3200400"/>
              <a:ext cx="1826188" cy="18261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22B5BF-E6FA-6062-3589-78140478FA37}"/>
                </a:ext>
              </a:extLst>
            </p:cNvPr>
            <p:cNvSpPr txBox="1"/>
            <p:nvPr/>
          </p:nvSpPr>
          <p:spPr>
            <a:xfrm>
              <a:off x="454025" y="3200400"/>
              <a:ext cx="1826188" cy="1826188"/>
            </a:xfrm>
            <a:prstGeom prst="rect">
              <a:avLst/>
            </a:prstGeom>
            <a:noFill/>
          </p:spPr>
          <p:txBody>
            <a:bodyPr wrap="none" lIns="0" tIns="0" rIns="0" bIns="0" rtlCol="0" anchor="ctr" anchorCtr="0">
              <a:noAutofit/>
            </a:bodyPr>
            <a:lstStyle/>
            <a:p>
              <a:pPr algn="ctr"/>
              <a:r>
                <a:rPr lang="en-US" sz="12000" b="1" dirty="0">
                  <a:solidFill>
                    <a:schemeClr val="bg1"/>
                  </a:solidFill>
                  <a:latin typeface="Montserrat" pitchFamily="2" charset="77"/>
                </a:rPr>
                <a:t>?</a:t>
              </a:r>
            </a:p>
          </p:txBody>
        </p:sp>
      </p:grpSp>
    </p:spTree>
    <p:extLst>
      <p:ext uri="{BB962C8B-B14F-4D97-AF65-F5344CB8AC3E}">
        <p14:creationId xmlns:p14="http://schemas.microsoft.com/office/powerpoint/2010/main" val="371454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together&#10;&#10;Description automatically generated">
            <a:extLst>
              <a:ext uri="{FF2B5EF4-FFF2-40B4-BE49-F238E27FC236}">
                <a16:creationId xmlns:a16="http://schemas.microsoft.com/office/drawing/2014/main" id="{1C68EBD2-D3EB-8693-0818-A35A086249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74152" y="2122273"/>
            <a:ext cx="4117848" cy="2613454"/>
          </a:xfrm>
          <a:prstGeom prst="rect">
            <a:avLst/>
          </a:prstGeom>
        </p:spPr>
      </p:pic>
      <p:sp>
        <p:nvSpPr>
          <p:cNvPr id="7" name="Rectangle 6">
            <a:extLst>
              <a:ext uri="{FF2B5EF4-FFF2-40B4-BE49-F238E27FC236}">
                <a16:creationId xmlns:a16="http://schemas.microsoft.com/office/drawing/2014/main" id="{EE468FD0-54C6-A1EC-78DE-10388EB6CBF7}"/>
              </a:ext>
            </a:extLst>
          </p:cNvPr>
          <p:cNvSpPr/>
          <p:nvPr/>
        </p:nvSpPr>
        <p:spPr>
          <a:xfrm>
            <a:off x="8074152" y="0"/>
            <a:ext cx="4117848" cy="2122273"/>
          </a:xfrm>
          <a:prstGeom prst="rect">
            <a:avLst/>
          </a:prstGeom>
          <a:solidFill>
            <a:srgbClr val="6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F9B6B63-9E30-9583-321C-DB8F81ECD6AB}"/>
              </a:ext>
            </a:extLst>
          </p:cNvPr>
          <p:cNvSpPr/>
          <p:nvPr/>
        </p:nvSpPr>
        <p:spPr>
          <a:xfrm>
            <a:off x="8074152" y="4735727"/>
            <a:ext cx="4117848" cy="212227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E60951CD-1189-0552-1711-D17A06E98FC0}"/>
              </a:ext>
            </a:extLst>
          </p:cNvPr>
          <p:cNvSpPr>
            <a:spLocks noGrp="1"/>
          </p:cNvSpPr>
          <p:nvPr>
            <p:ph type="ctrTitle"/>
          </p:nvPr>
        </p:nvSpPr>
        <p:spPr/>
        <p:txBody>
          <a:bodyPr/>
          <a:lstStyle/>
          <a:p>
            <a:r>
              <a:rPr lang="en-US" dirty="0"/>
              <a:t>Module 1:</a:t>
            </a:r>
            <a:br>
              <a:rPr lang="en-US" dirty="0"/>
            </a:br>
            <a:r>
              <a:rPr lang="en-US" dirty="0"/>
              <a:t>Value and Role of </a:t>
            </a:r>
            <a:br>
              <a:rPr lang="en-US" dirty="0"/>
            </a:br>
            <a:r>
              <a:rPr lang="en-US" dirty="0"/>
              <a:t>Buyer Representation</a:t>
            </a:r>
          </a:p>
        </p:txBody>
      </p:sp>
      <p:sp>
        <p:nvSpPr>
          <p:cNvPr id="10" name="Date Placeholder 3">
            <a:extLst>
              <a:ext uri="{FF2B5EF4-FFF2-40B4-BE49-F238E27FC236}">
                <a16:creationId xmlns:a16="http://schemas.microsoft.com/office/drawing/2014/main" id="{5F2434B4-E801-CECB-CAFB-042AF922DB1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3" name="Graphic 2">
            <a:extLst>
              <a:ext uri="{FF2B5EF4-FFF2-40B4-BE49-F238E27FC236}">
                <a16:creationId xmlns:a16="http://schemas.microsoft.com/office/drawing/2014/main" id="{A5FB710E-F007-ABF7-0853-4F074D7A3FE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32473776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A5D6F-ADAD-7D16-E282-391BF2498FB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2A71847-48D9-8962-952A-E08605A774D6}"/>
              </a:ext>
            </a:extLst>
          </p:cNvPr>
          <p:cNvSpPr>
            <a:spLocks noGrp="1"/>
          </p:cNvSpPr>
          <p:nvPr>
            <p:ph type="title"/>
          </p:nvPr>
        </p:nvSpPr>
        <p:spPr/>
        <p:txBody>
          <a:bodyPr/>
          <a:lstStyle/>
          <a:p>
            <a:r>
              <a:rPr lang="en-US" dirty="0"/>
              <a:t>Use of Internet to Search for Homes </a:t>
            </a:r>
            <a:br>
              <a:rPr lang="en-US" dirty="0"/>
            </a:br>
            <a:r>
              <a:rPr lang="en-US" sz="2800" b="0" dirty="0">
                <a:latin typeface="Montserrat" pitchFamily="2" charset="77"/>
              </a:rPr>
              <a:t>(Percentage of Respondents)</a:t>
            </a:r>
            <a:endParaRPr lang="en-US" b="0" dirty="0">
              <a:latin typeface="Montserrat" pitchFamily="2" charset="77"/>
            </a:endParaRPr>
          </a:p>
        </p:txBody>
      </p:sp>
      <p:sp>
        <p:nvSpPr>
          <p:cNvPr id="2" name="Date Placeholder 3">
            <a:extLst>
              <a:ext uri="{FF2B5EF4-FFF2-40B4-BE49-F238E27FC236}">
                <a16:creationId xmlns:a16="http://schemas.microsoft.com/office/drawing/2014/main" id="{79EF3BF3-FDF9-6A43-523C-8239A66B36F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5" name="Date Placeholder 3">
            <a:extLst>
              <a:ext uri="{FF2B5EF4-FFF2-40B4-BE49-F238E27FC236}">
                <a16:creationId xmlns:a16="http://schemas.microsoft.com/office/drawing/2014/main" id="{E6A39339-EDEE-C5F3-45F0-A5277B1D793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111</a:t>
            </a:fld>
            <a:endParaRPr lang="en-US" sz="1200" b="1" dirty="0">
              <a:solidFill>
                <a:srgbClr val="606060"/>
              </a:solidFill>
            </a:endParaRPr>
          </a:p>
        </p:txBody>
      </p:sp>
      <p:graphicFrame>
        <p:nvGraphicFramePr>
          <p:cNvPr id="6" name="Chart 5">
            <a:extLst>
              <a:ext uri="{FF2B5EF4-FFF2-40B4-BE49-F238E27FC236}">
                <a16:creationId xmlns:a16="http://schemas.microsoft.com/office/drawing/2014/main" id="{03169ED5-3400-60FF-473B-AA6B2DB72885}"/>
              </a:ext>
            </a:extLst>
          </p:cNvPr>
          <p:cNvGraphicFramePr/>
          <p:nvPr/>
        </p:nvGraphicFramePr>
        <p:xfrm>
          <a:off x="2072640" y="2074838"/>
          <a:ext cx="804672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4C2F7DB-A007-7B7C-B089-2FEC2627A804}"/>
              </a:ext>
            </a:extLst>
          </p:cNvPr>
          <p:cNvSpPr txBox="1"/>
          <p:nvPr/>
        </p:nvSpPr>
        <p:spPr>
          <a:xfrm>
            <a:off x="343944" y="5998683"/>
            <a:ext cx="6613742" cy="523220"/>
          </a:xfrm>
          <a:prstGeom prst="rect">
            <a:avLst/>
          </a:prstGeom>
          <a:noFill/>
        </p:spPr>
        <p:txBody>
          <a:bodyPr wrap="square">
            <a:spAutoFit/>
          </a:bodyPr>
          <a:lstStyle/>
          <a:p>
            <a:r>
              <a:rPr lang="en-US" sz="1000" b="0" i="0" dirty="0">
                <a:effectLst/>
                <a:latin typeface="Montserrat" pitchFamily="2" charset="0"/>
              </a:rPr>
              <a:t>Source: 2021 National Association of REALTORS® </a:t>
            </a:r>
            <a:r>
              <a:rPr lang="en-US" sz="1000" b="0" i="0" dirty="0">
                <a:effectLst/>
                <a:latin typeface="Montserrat" pitchFamily="2" charset="0"/>
                <a:hlinkClick r:id="rId4"/>
              </a:rPr>
              <a:t>Home Buyer and Seller Generational Trends</a:t>
            </a:r>
            <a:r>
              <a:rPr lang="en-US" sz="1000" b="0" i="0" dirty="0">
                <a:effectLst/>
                <a:latin typeface="Montserrat" pitchFamily="2" charset="0"/>
              </a:rPr>
              <a:t>, p 57.</a:t>
            </a:r>
            <a:r>
              <a:rPr lang="en-US" dirty="0"/>
              <a:t/>
            </a:r>
            <a:br>
              <a:rPr lang="en-US" dirty="0"/>
            </a:br>
            <a:endParaRPr lang="en-US" dirty="0"/>
          </a:p>
        </p:txBody>
      </p:sp>
    </p:spTree>
    <p:extLst>
      <p:ext uri="{BB962C8B-B14F-4D97-AF65-F5344CB8AC3E}">
        <p14:creationId xmlns:p14="http://schemas.microsoft.com/office/powerpoint/2010/main" val="24720451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85A99A-B658-C503-16E9-3B92A9FC83CD}"/>
              </a:ext>
            </a:extLst>
          </p:cNvPr>
          <p:cNvSpPr>
            <a:spLocks noGrp="1"/>
          </p:cNvSpPr>
          <p:nvPr>
            <p:ph type="title"/>
          </p:nvPr>
        </p:nvSpPr>
        <p:spPr>
          <a:xfrm>
            <a:off x="457200" y="914400"/>
            <a:ext cx="11277600" cy="914400"/>
          </a:xfrm>
        </p:spPr>
        <p:txBody>
          <a:bodyPr/>
          <a:lstStyle/>
          <a:p>
            <a:r>
              <a:rPr lang="en-US" dirty="0"/>
              <a:t>Be Prepared to Answer The Top Ten List </a:t>
            </a:r>
            <a:br>
              <a:rPr lang="en-US" dirty="0"/>
            </a:br>
            <a:endParaRPr lang="en-US" dirty="0"/>
          </a:p>
        </p:txBody>
      </p:sp>
      <p:sp>
        <p:nvSpPr>
          <p:cNvPr id="9" name="Content Placeholder 8">
            <a:extLst>
              <a:ext uri="{FF2B5EF4-FFF2-40B4-BE49-F238E27FC236}">
                <a16:creationId xmlns:a16="http://schemas.microsoft.com/office/drawing/2014/main" id="{DA79BD7F-B7AF-6675-A2B3-C2DD7C76127C}"/>
              </a:ext>
            </a:extLst>
          </p:cNvPr>
          <p:cNvSpPr>
            <a:spLocks noGrp="1"/>
          </p:cNvSpPr>
          <p:nvPr>
            <p:ph idx="1"/>
          </p:nvPr>
        </p:nvSpPr>
        <p:spPr>
          <a:xfrm>
            <a:off x="457200" y="1825625"/>
            <a:ext cx="11277600" cy="4351338"/>
          </a:xfrm>
        </p:spPr>
        <p:txBody>
          <a:bodyPr numCol="1"/>
          <a:lstStyle/>
          <a:p>
            <a:pPr lvl="0"/>
            <a:r>
              <a:rPr lang="en-US" dirty="0"/>
              <a:t>Can you tell me about your career in real estate?</a:t>
            </a:r>
          </a:p>
          <a:p>
            <a:pPr lvl="0"/>
            <a:r>
              <a:rPr lang="en-US" dirty="0"/>
              <a:t>How many homes have you sold in this area?</a:t>
            </a:r>
          </a:p>
          <a:p>
            <a:pPr lvl="0"/>
            <a:r>
              <a:rPr lang="en-US" dirty="0"/>
              <a:t>How familiar are you with this area and price range?</a:t>
            </a:r>
          </a:p>
          <a:p>
            <a:pPr lvl="0"/>
            <a:r>
              <a:rPr lang="en-US" dirty="0"/>
              <a:t>What is your strategy to help us find the right home?</a:t>
            </a:r>
          </a:p>
          <a:p>
            <a:pPr lvl="0"/>
            <a:r>
              <a:rPr lang="en-US" dirty="0"/>
              <a:t>How many other clients are you representing?</a:t>
            </a:r>
          </a:p>
        </p:txBody>
      </p:sp>
      <p:sp>
        <p:nvSpPr>
          <p:cNvPr id="2" name="Date Placeholder 3">
            <a:extLst>
              <a:ext uri="{FF2B5EF4-FFF2-40B4-BE49-F238E27FC236}">
                <a16:creationId xmlns:a16="http://schemas.microsoft.com/office/drawing/2014/main" id="{96A8AD7C-5BD8-9152-80D6-4BCA91788C93}"/>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AD73958C-B1CD-A478-C021-274CAA0A222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112</a:t>
            </a:fld>
            <a:endParaRPr lang="en-US" b="1" dirty="0">
              <a:solidFill>
                <a:srgbClr val="606060"/>
              </a:solidFill>
            </a:endParaRPr>
          </a:p>
        </p:txBody>
      </p:sp>
    </p:spTree>
    <p:extLst>
      <p:ext uri="{BB962C8B-B14F-4D97-AF65-F5344CB8AC3E}">
        <p14:creationId xmlns:p14="http://schemas.microsoft.com/office/powerpoint/2010/main" val="41735999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5B0E3D-6880-ACF2-A298-6E56F536C95B}"/>
              </a:ext>
            </a:extLst>
          </p:cNvPr>
          <p:cNvSpPr>
            <a:spLocks noGrp="1"/>
          </p:cNvSpPr>
          <p:nvPr>
            <p:ph type="title"/>
          </p:nvPr>
        </p:nvSpPr>
        <p:spPr>
          <a:xfrm>
            <a:off x="457200" y="914400"/>
            <a:ext cx="11277600" cy="914400"/>
          </a:xfrm>
        </p:spPr>
        <p:txBody>
          <a:bodyPr/>
          <a:lstStyle/>
          <a:p>
            <a:r>
              <a:rPr lang="en-US" dirty="0"/>
              <a:t>Be Prepared to Answer The Top Ten List </a:t>
            </a:r>
            <a:br>
              <a:rPr lang="en-US" dirty="0"/>
            </a:br>
            <a:endParaRPr lang="en-US" dirty="0"/>
          </a:p>
        </p:txBody>
      </p:sp>
      <p:sp>
        <p:nvSpPr>
          <p:cNvPr id="3" name="Content Placeholder 2">
            <a:extLst>
              <a:ext uri="{FF2B5EF4-FFF2-40B4-BE49-F238E27FC236}">
                <a16:creationId xmlns:a16="http://schemas.microsoft.com/office/drawing/2014/main" id="{253B7B90-DE71-4515-BD8A-95B863BDDF0A}"/>
              </a:ext>
            </a:extLst>
          </p:cNvPr>
          <p:cNvSpPr>
            <a:spLocks noGrp="1"/>
          </p:cNvSpPr>
          <p:nvPr>
            <p:ph idx="1"/>
          </p:nvPr>
        </p:nvSpPr>
        <p:spPr>
          <a:xfrm>
            <a:off x="457200" y="1825625"/>
            <a:ext cx="11277600" cy="4351338"/>
          </a:xfrm>
        </p:spPr>
        <p:txBody>
          <a:bodyPr vert="horz" lIns="0" tIns="0" rIns="0" bIns="0" numCol="1" rtlCol="0" anchor="t">
            <a:noAutofit/>
          </a:bodyPr>
          <a:lstStyle/>
          <a:p>
            <a:pPr lvl="0"/>
            <a:r>
              <a:rPr lang="en-US" dirty="0"/>
              <a:t>Can you provide references?</a:t>
            </a:r>
          </a:p>
          <a:p>
            <a:pPr lvl="0"/>
            <a:r>
              <a:rPr lang="en-US" dirty="0"/>
              <a:t>What separates you from your competition?</a:t>
            </a:r>
          </a:p>
          <a:p>
            <a:pPr lvl="0"/>
            <a:r>
              <a:rPr lang="en-US" dirty="0"/>
              <a:t>How much do you charge?</a:t>
            </a:r>
          </a:p>
          <a:p>
            <a:pPr lvl="0"/>
            <a:r>
              <a:rPr lang="en-US" dirty="0"/>
              <a:t>Can you tell me about your negotiation style and experience?</a:t>
            </a:r>
          </a:p>
          <a:p>
            <a:r>
              <a:rPr lang="en-US" dirty="0"/>
              <a:t>What is your approach to winning a bidding war?</a:t>
            </a:r>
          </a:p>
          <a:p>
            <a:endParaRPr lang="en-US" dirty="0"/>
          </a:p>
        </p:txBody>
      </p:sp>
      <p:sp>
        <p:nvSpPr>
          <p:cNvPr id="2" name="Date Placeholder 3">
            <a:extLst>
              <a:ext uri="{FF2B5EF4-FFF2-40B4-BE49-F238E27FC236}">
                <a16:creationId xmlns:a16="http://schemas.microsoft.com/office/drawing/2014/main" id="{B7FB6370-6FCD-A992-A1F8-D3CFB219736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459EE11B-91B7-3D76-7FA0-26A054C6728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113</a:t>
            </a:fld>
            <a:endParaRPr lang="en-US" b="1" dirty="0">
              <a:solidFill>
                <a:srgbClr val="606060"/>
              </a:solidFill>
            </a:endParaRPr>
          </a:p>
        </p:txBody>
      </p:sp>
    </p:spTree>
    <p:extLst>
      <p:ext uri="{BB962C8B-B14F-4D97-AF65-F5344CB8AC3E}">
        <p14:creationId xmlns:p14="http://schemas.microsoft.com/office/powerpoint/2010/main" val="27129248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9CFA-2BA8-4618-9D1F-771AF3994E95}"/>
              </a:ext>
            </a:extLst>
          </p:cNvPr>
          <p:cNvSpPr>
            <a:spLocks noGrp="1"/>
          </p:cNvSpPr>
          <p:nvPr>
            <p:ph type="title"/>
          </p:nvPr>
        </p:nvSpPr>
        <p:spPr>
          <a:xfrm>
            <a:off x="457200" y="914400"/>
            <a:ext cx="11277600" cy="914400"/>
          </a:xfrm>
        </p:spPr>
        <p:txBody>
          <a:bodyPr/>
          <a:lstStyle/>
          <a:p>
            <a:r>
              <a:rPr lang="en-US" dirty="0"/>
              <a:t>The Complete Cost of Homeownership</a:t>
            </a:r>
          </a:p>
        </p:txBody>
      </p:sp>
      <p:sp>
        <p:nvSpPr>
          <p:cNvPr id="3" name="Content Placeholder 2">
            <a:extLst>
              <a:ext uri="{FF2B5EF4-FFF2-40B4-BE49-F238E27FC236}">
                <a16:creationId xmlns:a16="http://schemas.microsoft.com/office/drawing/2014/main" id="{EC0A83B3-8E2F-4362-B415-39E486A89342}"/>
              </a:ext>
            </a:extLst>
          </p:cNvPr>
          <p:cNvSpPr>
            <a:spLocks noGrp="1"/>
          </p:cNvSpPr>
          <p:nvPr>
            <p:ph idx="1"/>
          </p:nvPr>
        </p:nvSpPr>
        <p:spPr>
          <a:xfrm>
            <a:off x="457200" y="1825625"/>
            <a:ext cx="11277600" cy="4351338"/>
          </a:xfrm>
        </p:spPr>
        <p:txBody>
          <a:bodyPr numCol="1"/>
          <a:lstStyle/>
          <a:p>
            <a:r>
              <a:rPr lang="en-US" sz="2600" b="1" dirty="0">
                <a:latin typeface="Montserrat SemiBold" pitchFamily="2" charset="77"/>
              </a:rPr>
              <a:t>Educating your buyer on big-picture costs of homeownership: </a:t>
            </a:r>
          </a:p>
          <a:p>
            <a:pPr marL="640080" indent="-365760">
              <a:buFont typeface="System Font Regular"/>
              <a:buChar char="—"/>
            </a:pPr>
            <a:r>
              <a:rPr lang="en-US" sz="2600" dirty="0"/>
              <a:t>Helps buyers make informed decisions</a:t>
            </a:r>
          </a:p>
          <a:p>
            <a:pPr marL="640080" indent="-365760">
              <a:buFont typeface="System Font Regular"/>
              <a:buChar char="—"/>
            </a:pPr>
            <a:r>
              <a:rPr lang="en-US" sz="2600" dirty="0"/>
              <a:t>Reinforces the value of buyer representation</a:t>
            </a:r>
          </a:p>
          <a:p>
            <a:pPr marL="640080" indent="-365760">
              <a:buFont typeface="System Font Regular"/>
              <a:buChar char="—"/>
            </a:pPr>
            <a:r>
              <a:rPr lang="en-US" sz="2600" dirty="0"/>
              <a:t>Strengthens your relationship with your buyer-client</a:t>
            </a:r>
          </a:p>
          <a:p>
            <a:pPr marL="640080" indent="-365760">
              <a:buFont typeface="System Font Regular"/>
              <a:buChar char="—"/>
            </a:pPr>
            <a:r>
              <a:rPr lang="en-US" sz="2600" dirty="0"/>
              <a:t>Wins buyer-clients’ respect and loyalty</a:t>
            </a:r>
          </a:p>
        </p:txBody>
      </p:sp>
      <p:sp>
        <p:nvSpPr>
          <p:cNvPr id="4" name="Date Placeholder 3">
            <a:extLst>
              <a:ext uri="{FF2B5EF4-FFF2-40B4-BE49-F238E27FC236}">
                <a16:creationId xmlns:a16="http://schemas.microsoft.com/office/drawing/2014/main" id="{64DADCA4-A0E8-DACF-7854-0B858BE95DD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D981E624-325A-55D7-8A88-CAE0B9D4C43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114</a:t>
            </a:fld>
            <a:endParaRPr lang="en-US" b="1" dirty="0">
              <a:solidFill>
                <a:srgbClr val="606060"/>
              </a:solidFill>
            </a:endParaRPr>
          </a:p>
        </p:txBody>
      </p:sp>
    </p:spTree>
    <p:extLst>
      <p:ext uri="{BB962C8B-B14F-4D97-AF65-F5344CB8AC3E}">
        <p14:creationId xmlns:p14="http://schemas.microsoft.com/office/powerpoint/2010/main" val="38741748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577C2-7CC0-4A75-927E-365741D4B1F5}"/>
              </a:ext>
            </a:extLst>
          </p:cNvPr>
          <p:cNvSpPr>
            <a:spLocks noGrp="1"/>
          </p:cNvSpPr>
          <p:nvPr>
            <p:ph type="title"/>
          </p:nvPr>
        </p:nvSpPr>
        <p:spPr>
          <a:xfrm>
            <a:off x="454152" y="914400"/>
            <a:ext cx="2743200" cy="1828800"/>
          </a:xfrm>
        </p:spPr>
        <p:txBody>
          <a:bodyPr anchor="b">
            <a:normAutofit fontScale="90000"/>
          </a:bodyPr>
          <a:lstStyle/>
          <a:p>
            <a:r>
              <a:rPr lang="en-US" dirty="0"/>
              <a:t>Examples </a:t>
            </a:r>
            <a:br>
              <a:rPr lang="en-US" dirty="0"/>
            </a:br>
            <a:r>
              <a:rPr lang="en-US" dirty="0"/>
              <a:t>of possible buyer </a:t>
            </a:r>
            <a:br>
              <a:rPr lang="en-US" dirty="0"/>
            </a:br>
            <a:r>
              <a:rPr lang="en-US" dirty="0"/>
              <a:t>expenses </a:t>
            </a:r>
          </a:p>
        </p:txBody>
      </p:sp>
      <p:sp>
        <p:nvSpPr>
          <p:cNvPr id="3" name="Content Placeholder 2">
            <a:extLst>
              <a:ext uri="{FF2B5EF4-FFF2-40B4-BE49-F238E27FC236}">
                <a16:creationId xmlns:a16="http://schemas.microsoft.com/office/drawing/2014/main" id="{B4DADEAA-6997-4F21-93D4-4DBCB9049F92}"/>
              </a:ext>
            </a:extLst>
          </p:cNvPr>
          <p:cNvSpPr>
            <a:spLocks noGrp="1"/>
          </p:cNvSpPr>
          <p:nvPr>
            <p:ph idx="1"/>
          </p:nvPr>
        </p:nvSpPr>
        <p:spPr>
          <a:xfrm>
            <a:off x="3965448" y="914400"/>
            <a:ext cx="7772400" cy="5262563"/>
          </a:xfrm>
        </p:spPr>
        <p:txBody>
          <a:bodyPr anchor="t">
            <a:normAutofit/>
          </a:bodyPr>
          <a:lstStyle/>
          <a:p>
            <a:r>
              <a:rPr lang="en-US" dirty="0"/>
              <a:t>Earnest money</a:t>
            </a:r>
          </a:p>
          <a:p>
            <a:r>
              <a:rPr lang="en-US" dirty="0"/>
              <a:t>Origination fee</a:t>
            </a:r>
          </a:p>
          <a:p>
            <a:r>
              <a:rPr lang="en-US" dirty="0"/>
              <a:t>Application fee</a:t>
            </a:r>
          </a:p>
          <a:p>
            <a:r>
              <a:rPr lang="en-US" dirty="0"/>
              <a:t>Inspections</a:t>
            </a:r>
          </a:p>
          <a:p>
            <a:r>
              <a:rPr lang="en-US" dirty="0"/>
              <a:t>Attorney</a:t>
            </a:r>
          </a:p>
          <a:p>
            <a:r>
              <a:rPr lang="en-US" dirty="0"/>
              <a:t>Insurance</a:t>
            </a:r>
          </a:p>
          <a:p>
            <a:r>
              <a:rPr lang="en-US" dirty="0"/>
              <a:t>Title company</a:t>
            </a:r>
          </a:p>
        </p:txBody>
      </p:sp>
      <p:pic>
        <p:nvPicPr>
          <p:cNvPr id="10" name="Graphic 9">
            <a:extLst>
              <a:ext uri="{FF2B5EF4-FFF2-40B4-BE49-F238E27FC236}">
                <a16:creationId xmlns:a16="http://schemas.microsoft.com/office/drawing/2014/main" id="{AB070452-B437-8FCE-6705-B661132A075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3200400"/>
            <a:ext cx="1828800" cy="1828800"/>
          </a:xfrm>
          <a:prstGeom prst="rect">
            <a:avLst/>
          </a:prstGeom>
        </p:spPr>
      </p:pic>
      <p:sp>
        <p:nvSpPr>
          <p:cNvPr id="4" name="Date Placeholder 3">
            <a:extLst>
              <a:ext uri="{FF2B5EF4-FFF2-40B4-BE49-F238E27FC236}">
                <a16:creationId xmlns:a16="http://schemas.microsoft.com/office/drawing/2014/main" id="{AD2FEC59-0E57-6B44-4A45-3390A96B99A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5" name="Date Placeholder 3">
            <a:extLst>
              <a:ext uri="{FF2B5EF4-FFF2-40B4-BE49-F238E27FC236}">
                <a16:creationId xmlns:a16="http://schemas.microsoft.com/office/drawing/2014/main" id="{BF14DCCC-BD30-DA9A-AA7A-6B56100E2CF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115</a:t>
            </a:fld>
            <a:endParaRPr lang="en-US" b="1" dirty="0">
              <a:solidFill>
                <a:srgbClr val="606060"/>
              </a:solidFill>
            </a:endParaRPr>
          </a:p>
        </p:txBody>
      </p:sp>
    </p:spTree>
    <p:extLst>
      <p:ext uri="{BB962C8B-B14F-4D97-AF65-F5344CB8AC3E}">
        <p14:creationId xmlns:p14="http://schemas.microsoft.com/office/powerpoint/2010/main" val="230486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AC0F08-3009-225F-AD2E-8030D3968138}"/>
              </a:ext>
            </a:extLst>
          </p:cNvPr>
          <p:cNvSpPr>
            <a:spLocks noGrp="1"/>
          </p:cNvSpPr>
          <p:nvPr>
            <p:ph idx="1"/>
          </p:nvPr>
        </p:nvSpPr>
        <p:spPr>
          <a:xfrm>
            <a:off x="457200" y="1825625"/>
            <a:ext cx="9211962" cy="4351338"/>
          </a:xfrm>
        </p:spPr>
        <p:txBody>
          <a:bodyPr numCol="1"/>
          <a:lstStyle/>
          <a:p>
            <a:pPr marL="0" indent="0">
              <a:buNone/>
            </a:pPr>
            <a:r>
              <a:rPr lang="en-US" sz="2000" dirty="0"/>
              <a:t>As you can see, there is a lot of time and work involved before we ever get to the closing table. Because of that, you want an agent who will devote their time to you to find you the right home, at the right price. </a:t>
            </a:r>
          </a:p>
          <a:p>
            <a:pPr marL="0" indent="0">
              <a:buNone/>
            </a:pPr>
            <a:r>
              <a:rPr lang="en-US" sz="2000" dirty="0"/>
              <a:t>You are much better off with one agent working 100% for you than </a:t>
            </a:r>
            <a:br>
              <a:rPr lang="en-US" sz="2000" dirty="0"/>
            </a:br>
            <a:r>
              <a:rPr lang="en-US" sz="2000" dirty="0"/>
              <a:t>a variety of agents working a little bit for you. You want us focusing </a:t>
            </a:r>
            <a:br>
              <a:rPr lang="en-US" sz="2000" dirty="0"/>
            </a:br>
            <a:r>
              <a:rPr lang="en-US" sz="2000" dirty="0"/>
              <a:t>on your needs and putting you at the forefront of their searches.  </a:t>
            </a:r>
          </a:p>
          <a:p>
            <a:pPr marL="0" indent="0">
              <a:buNone/>
            </a:pPr>
            <a:r>
              <a:rPr lang="en-US" sz="2000" dirty="0"/>
              <a:t>I’d like to take a few minutes and go over what we do, how we do it </a:t>
            </a:r>
            <a:br>
              <a:rPr lang="en-US" sz="2000" dirty="0"/>
            </a:br>
            <a:r>
              <a:rPr lang="en-US" sz="2000" dirty="0"/>
              <a:t>and why it’s a benefit to you in your house hunting.</a:t>
            </a:r>
          </a:p>
        </p:txBody>
      </p:sp>
      <p:pic>
        <p:nvPicPr>
          <p:cNvPr id="7" name="Graphic 6">
            <a:extLst>
              <a:ext uri="{FF2B5EF4-FFF2-40B4-BE49-F238E27FC236}">
                <a16:creationId xmlns:a16="http://schemas.microsoft.com/office/drawing/2014/main" id="{877634F1-E781-36DD-1188-A5152BCE553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4400"/>
            <a:ext cx="1828800" cy="1828800"/>
          </a:xfrm>
          <a:prstGeom prst="rect">
            <a:avLst/>
          </a:prstGeom>
        </p:spPr>
      </p:pic>
      <p:sp>
        <p:nvSpPr>
          <p:cNvPr id="2" name="Title 1">
            <a:extLst>
              <a:ext uri="{FF2B5EF4-FFF2-40B4-BE49-F238E27FC236}">
                <a16:creationId xmlns:a16="http://schemas.microsoft.com/office/drawing/2014/main" id="{BDDD0540-CAA4-6F54-193A-DE11AB3FCEFF}"/>
              </a:ext>
            </a:extLst>
          </p:cNvPr>
          <p:cNvSpPr>
            <a:spLocks noGrp="1"/>
          </p:cNvSpPr>
          <p:nvPr>
            <p:ph type="title"/>
          </p:nvPr>
        </p:nvSpPr>
        <p:spPr/>
        <p:txBody>
          <a:bodyPr/>
          <a:lstStyle/>
          <a:p>
            <a:r>
              <a:rPr lang="en-US" dirty="0"/>
              <a:t>Use Pledge of Performance</a:t>
            </a:r>
            <a:br>
              <a:rPr lang="en-US" dirty="0"/>
            </a:br>
            <a:endParaRPr lang="en-US" dirty="0"/>
          </a:p>
        </p:txBody>
      </p:sp>
      <p:sp>
        <p:nvSpPr>
          <p:cNvPr id="8" name="Date Placeholder 3">
            <a:extLst>
              <a:ext uri="{FF2B5EF4-FFF2-40B4-BE49-F238E27FC236}">
                <a16:creationId xmlns:a16="http://schemas.microsoft.com/office/drawing/2014/main" id="{D4631BC6-F7AB-D4F8-3E73-D3BB31CE17D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19D0CDA9-41DC-D0AE-FD20-048D32842A8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116</a:t>
            </a:fld>
            <a:endParaRPr lang="en-US" b="1" dirty="0">
              <a:solidFill>
                <a:srgbClr val="606060"/>
              </a:solidFill>
            </a:endParaRPr>
          </a:p>
        </p:txBody>
      </p:sp>
    </p:spTree>
    <p:extLst>
      <p:ext uri="{BB962C8B-B14F-4D97-AF65-F5344CB8AC3E}">
        <p14:creationId xmlns:p14="http://schemas.microsoft.com/office/powerpoint/2010/main" val="9996427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41A4F9A-0553-1CB6-284B-DFB9F41001EE}"/>
              </a:ext>
            </a:extLst>
          </p:cNvPr>
          <p:cNvSpPr>
            <a:spLocks noGrp="1"/>
          </p:cNvSpPr>
          <p:nvPr>
            <p:ph idx="1"/>
          </p:nvPr>
        </p:nvSpPr>
        <p:spPr>
          <a:xfrm>
            <a:off x="457200" y="1647206"/>
            <a:ext cx="11872127" cy="4296394"/>
          </a:xfrm>
        </p:spPr>
        <p:txBody>
          <a:bodyPr wrap="none" numCol="2"/>
          <a:lstStyle/>
          <a:p>
            <a:pPr marL="0" indent="0">
              <a:spcAft>
                <a:spcPts val="1200"/>
              </a:spcAft>
              <a:buNone/>
            </a:pPr>
            <a:r>
              <a:rPr lang="en-US" sz="1400" b="1" dirty="0">
                <a:latin typeface="Montserrat SemiBold" pitchFamily="2" charset="77"/>
              </a:rPr>
              <a:t>Because I am committed to preparing </a:t>
            </a:r>
            <a:br>
              <a:rPr lang="en-US" sz="1400" b="1" dirty="0">
                <a:latin typeface="Montserrat SemiBold" pitchFamily="2" charset="77"/>
              </a:rPr>
            </a:br>
            <a:r>
              <a:rPr lang="en-US" sz="1400" b="1" dirty="0">
                <a:latin typeface="Montserrat SemiBold" pitchFamily="2" charset="77"/>
              </a:rPr>
              <a:t>you to be an educated buyer, I will:</a:t>
            </a:r>
          </a:p>
          <a:p>
            <a:pPr marL="137160" indent="-137160">
              <a:spcAft>
                <a:spcPts val="1200"/>
              </a:spcAft>
            </a:pPr>
            <a:r>
              <a:rPr lang="en-US" sz="1100" dirty="0"/>
              <a:t>give you the most vital information on available homes </a:t>
            </a:r>
          </a:p>
          <a:p>
            <a:pPr marL="137160" indent="-137160">
              <a:spcAft>
                <a:spcPts val="1200"/>
              </a:spcAft>
            </a:pPr>
            <a:r>
              <a:rPr lang="en-US" sz="1100" dirty="0"/>
              <a:t>set you up on the automatic notification program in the MLS</a:t>
            </a:r>
          </a:p>
          <a:p>
            <a:pPr marL="137160" indent="-137160">
              <a:spcAft>
                <a:spcPts val="1200"/>
              </a:spcAft>
            </a:pPr>
            <a:r>
              <a:rPr lang="en-US" sz="1100" dirty="0"/>
              <a:t>set up an internal ‘hot-sheet’ in our MLS to alert me each morning of new homes </a:t>
            </a:r>
          </a:p>
          <a:p>
            <a:pPr marL="137160" indent="-137160">
              <a:spcAft>
                <a:spcPts val="1200"/>
              </a:spcAft>
            </a:pPr>
            <a:r>
              <a:rPr lang="en-US" sz="1100" dirty="0"/>
              <a:t>keep you aware of changes in the real estate market </a:t>
            </a:r>
          </a:p>
          <a:p>
            <a:pPr marL="137160" indent="-137160">
              <a:spcAft>
                <a:spcPts val="1200"/>
              </a:spcAft>
            </a:pPr>
            <a:r>
              <a:rPr lang="en-US" sz="1100" dirty="0"/>
              <a:t>arrange a tour of areas, schools and key points of interest</a:t>
            </a:r>
          </a:p>
          <a:p>
            <a:pPr marL="137160" indent="-137160">
              <a:spcAft>
                <a:spcPts val="1200"/>
              </a:spcAft>
            </a:pPr>
            <a:r>
              <a:rPr lang="en-US" sz="1100" dirty="0"/>
              <a:t>provide neighborhood information on municipal services, schools, etc. </a:t>
            </a:r>
          </a:p>
          <a:p>
            <a:pPr marL="137160" indent="-137160">
              <a:spcAft>
                <a:spcPts val="1200"/>
              </a:spcAft>
            </a:pPr>
            <a:r>
              <a:rPr lang="en-US" sz="1100" dirty="0"/>
              <a:t>get you information so you can check applicable zoning and building restrictions </a:t>
            </a:r>
          </a:p>
          <a:p>
            <a:pPr marL="137160" indent="-137160">
              <a:spcAft>
                <a:spcPts val="1200"/>
              </a:spcAft>
            </a:pPr>
            <a:r>
              <a:rPr lang="en-US" sz="1100" dirty="0"/>
              <a:t>disclose all known facts about properties I show you </a:t>
            </a:r>
          </a:p>
          <a:p>
            <a:pPr marL="137160" indent="-137160">
              <a:spcAft>
                <a:spcPts val="1200"/>
              </a:spcAft>
            </a:pPr>
            <a:r>
              <a:rPr lang="en-US" sz="1100" dirty="0"/>
              <a:t>collect pertinent data on values, taxes, utility costs, etc.</a:t>
            </a:r>
          </a:p>
          <a:p>
            <a:pPr marL="137160" indent="-137160">
              <a:spcAft>
                <a:spcPts val="1200"/>
              </a:spcAft>
            </a:pPr>
            <a:r>
              <a:rPr lang="en-US" sz="1100" dirty="0"/>
              <a:t>point out strengths and weaknesses of all properties you choose to view </a:t>
            </a:r>
          </a:p>
          <a:p>
            <a:pPr marL="137160" indent="-137160">
              <a:spcAft>
                <a:spcPts val="1200"/>
              </a:spcAft>
            </a:pPr>
            <a:r>
              <a:rPr lang="en-US" sz="1100" dirty="0"/>
              <a:t>explain forms, contracts, escrow and settlement procedures</a:t>
            </a:r>
          </a:p>
          <a:p>
            <a:pPr marL="137160" indent="-137160">
              <a:spcAft>
                <a:spcPts val="1200"/>
              </a:spcAft>
            </a:pPr>
            <a:r>
              <a:rPr lang="en-US" sz="1100" dirty="0"/>
              <a:t>discuss loan qualification and processing</a:t>
            </a:r>
          </a:p>
          <a:p>
            <a:pPr marL="0" indent="0">
              <a:spcAft>
                <a:spcPts val="1200"/>
              </a:spcAft>
              <a:buNone/>
            </a:pPr>
            <a:r>
              <a:rPr lang="en-US" sz="1400" b="1" dirty="0">
                <a:latin typeface="Montserrat SemiBold" pitchFamily="2" charset="77"/>
              </a:rPr>
              <a:t>Because I am committed to helping you save time, I will:</a:t>
            </a:r>
          </a:p>
          <a:p>
            <a:pPr marL="137160" indent="-137160">
              <a:spcAft>
                <a:spcPts val="1200"/>
              </a:spcAft>
            </a:pPr>
            <a:r>
              <a:rPr lang="en-US" sz="1100" dirty="0"/>
              <a:t>provide ready access to all MLS listed properties </a:t>
            </a:r>
          </a:p>
          <a:p>
            <a:pPr marL="137160" indent="-137160">
              <a:spcAft>
                <a:spcPts val="1200"/>
              </a:spcAft>
            </a:pPr>
            <a:r>
              <a:rPr lang="en-US" sz="1100" dirty="0"/>
              <a:t>assist you as needed on all unlisted properties</a:t>
            </a:r>
          </a:p>
          <a:p>
            <a:pPr marL="137160" indent="-137160">
              <a:spcAft>
                <a:spcPts val="1200"/>
              </a:spcAft>
            </a:pPr>
            <a:r>
              <a:rPr lang="en-US" sz="1100" dirty="0"/>
              <a:t>help you select for viewing only those homes that fit your needs </a:t>
            </a:r>
          </a:p>
          <a:p>
            <a:pPr marL="137160" indent="-137160">
              <a:spcAft>
                <a:spcPts val="1200"/>
              </a:spcAft>
            </a:pPr>
            <a:r>
              <a:rPr lang="en-US" sz="1100" dirty="0"/>
              <a:t>show you homes only in the price range most suited to your finances</a:t>
            </a:r>
          </a:p>
          <a:p>
            <a:pPr marL="137160" indent="-137160">
              <a:spcAft>
                <a:spcPts val="1200"/>
              </a:spcAft>
            </a:pPr>
            <a:r>
              <a:rPr lang="en-US" sz="1100" dirty="0"/>
              <a:t>provide you a list of qualified attorneys, home inspectors or other service providers </a:t>
            </a:r>
          </a:p>
          <a:p>
            <a:pPr marL="137160" indent="-137160">
              <a:spcAft>
                <a:spcPts val="1200"/>
              </a:spcAft>
            </a:pPr>
            <a:r>
              <a:rPr lang="en-US" sz="1100" dirty="0"/>
              <a:t>arrange for necessary property inspections</a:t>
            </a:r>
          </a:p>
          <a:p>
            <a:pPr marL="0" indent="0">
              <a:spcAft>
                <a:spcPts val="600"/>
              </a:spcAft>
              <a:buNone/>
            </a:pPr>
            <a:endParaRPr lang="en-US" sz="1400" dirty="0"/>
          </a:p>
        </p:txBody>
      </p:sp>
      <p:sp>
        <p:nvSpPr>
          <p:cNvPr id="8" name="Title 7">
            <a:extLst>
              <a:ext uri="{FF2B5EF4-FFF2-40B4-BE49-F238E27FC236}">
                <a16:creationId xmlns:a16="http://schemas.microsoft.com/office/drawing/2014/main" id="{5BBEA5D3-4041-1FC6-A838-45BF45DC11C4}"/>
              </a:ext>
            </a:extLst>
          </p:cNvPr>
          <p:cNvSpPr>
            <a:spLocks noGrp="1"/>
          </p:cNvSpPr>
          <p:nvPr>
            <p:ph type="title"/>
          </p:nvPr>
        </p:nvSpPr>
        <p:spPr>
          <a:xfrm>
            <a:off x="457200" y="914400"/>
            <a:ext cx="11277600" cy="914400"/>
          </a:xfrm>
        </p:spPr>
        <p:txBody>
          <a:bodyPr/>
          <a:lstStyle/>
          <a:p>
            <a:r>
              <a:rPr lang="en-US" dirty="0"/>
              <a:t>Pledge of Performance</a:t>
            </a:r>
            <a:br>
              <a:rPr lang="en-US" dirty="0"/>
            </a:br>
            <a:endParaRPr lang="en-US" dirty="0"/>
          </a:p>
        </p:txBody>
      </p:sp>
      <p:sp>
        <p:nvSpPr>
          <p:cNvPr id="10" name="Date Placeholder 3">
            <a:extLst>
              <a:ext uri="{FF2B5EF4-FFF2-40B4-BE49-F238E27FC236}">
                <a16:creationId xmlns:a16="http://schemas.microsoft.com/office/drawing/2014/main" id="{34226152-5993-733C-89BE-C500C15DF981}"/>
              </a:ext>
            </a:extLst>
          </p:cNvPr>
          <p:cNvSpPr>
            <a:spLocks noGrp="1"/>
          </p:cNvSpPr>
          <p:nvPr>
            <p:ph type="dt" sz="half" idx="10"/>
          </p:nvPr>
        </p:nvSpPr>
        <p:spPr>
          <a:xfrm>
            <a:off x="457200" y="6356350"/>
            <a:ext cx="3581400" cy="365125"/>
          </a:xfrm>
        </p:spPr>
        <p:txBody>
          <a:bodyPr lIns="0" tIns="0" rIns="0" bIns="0"/>
          <a:lstStyle>
            <a:lvl1pPr>
              <a:defRPr sz="1000" b="0" i="0">
                <a:solidFill>
                  <a:srgbClr val="606060"/>
                </a:solidFill>
                <a:latin typeface="Montserrat" pitchFamily="2" charset="77"/>
              </a:defRPr>
            </a:lvl1pPr>
          </a:lstStyle>
          <a:p>
            <a:r>
              <a:rPr lang="en-US" dirty="0"/>
              <a:t>Center for REALTOR® Development ©2024</a:t>
            </a:r>
          </a:p>
        </p:txBody>
      </p:sp>
      <p:sp>
        <p:nvSpPr>
          <p:cNvPr id="3" name="Date Placeholder 3">
            <a:extLst>
              <a:ext uri="{FF2B5EF4-FFF2-40B4-BE49-F238E27FC236}">
                <a16:creationId xmlns:a16="http://schemas.microsoft.com/office/drawing/2014/main" id="{24ED301F-EBD5-3835-A8F8-88B5FAF05E4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117</a:t>
            </a:fld>
            <a:endParaRPr lang="en-US" b="1" dirty="0">
              <a:solidFill>
                <a:srgbClr val="606060"/>
              </a:solidFill>
            </a:endParaRPr>
          </a:p>
        </p:txBody>
      </p:sp>
    </p:spTree>
    <p:extLst>
      <p:ext uri="{BB962C8B-B14F-4D97-AF65-F5344CB8AC3E}">
        <p14:creationId xmlns:p14="http://schemas.microsoft.com/office/powerpoint/2010/main" val="2172562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4FAF00CC-6983-A5D9-BAA0-EAC6CB7A3AE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6" name="Content Placeholder 5">
            <a:extLst>
              <a:ext uri="{FF2B5EF4-FFF2-40B4-BE49-F238E27FC236}">
                <a16:creationId xmlns:a16="http://schemas.microsoft.com/office/drawing/2014/main" id="{5F82F2FA-D54A-9E9A-98DF-7531A921CFB0}"/>
              </a:ext>
            </a:extLst>
          </p:cNvPr>
          <p:cNvSpPr>
            <a:spLocks noGrp="1"/>
          </p:cNvSpPr>
          <p:nvPr>
            <p:ph idx="1"/>
          </p:nvPr>
        </p:nvSpPr>
        <p:spPr>
          <a:xfrm>
            <a:off x="457200" y="914400"/>
            <a:ext cx="11277600" cy="4351338"/>
          </a:xfrm>
        </p:spPr>
        <p:txBody>
          <a:bodyPr numCol="2"/>
          <a:lstStyle/>
          <a:p>
            <a:pPr marL="0" indent="0">
              <a:spcAft>
                <a:spcPts val="1200"/>
              </a:spcAft>
              <a:buNone/>
            </a:pPr>
            <a:r>
              <a:rPr lang="en-US" sz="2000" b="1" dirty="0">
                <a:latin typeface="Montserrat SemiBold" pitchFamily="2" charset="77"/>
              </a:rPr>
              <a:t>Because I am committed to helping </a:t>
            </a:r>
            <a:br>
              <a:rPr lang="en-US" sz="2000" b="1" dirty="0">
                <a:latin typeface="Montserrat SemiBold" pitchFamily="2" charset="77"/>
              </a:rPr>
            </a:br>
            <a:r>
              <a:rPr lang="en-US" sz="2000" b="1" dirty="0">
                <a:latin typeface="Montserrat SemiBold" pitchFamily="2" charset="77"/>
              </a:rPr>
              <a:t>you find the best value, I will: </a:t>
            </a:r>
          </a:p>
          <a:p>
            <a:pPr>
              <a:spcAft>
                <a:spcPts val="1200"/>
              </a:spcAft>
            </a:pPr>
            <a:r>
              <a:rPr lang="en-US" sz="2000" dirty="0"/>
              <a:t>Prepare studies of property values </a:t>
            </a:r>
            <a:br>
              <a:rPr lang="en-US" sz="2000" dirty="0"/>
            </a:br>
            <a:r>
              <a:rPr lang="en-US" sz="2000" dirty="0"/>
              <a:t>in chosen areas </a:t>
            </a:r>
          </a:p>
          <a:p>
            <a:pPr>
              <a:spcAft>
                <a:spcPts val="1200"/>
              </a:spcAft>
            </a:pPr>
            <a:r>
              <a:rPr lang="en-US" sz="2000" dirty="0"/>
              <a:t>Perform a market analysis on chosen properties </a:t>
            </a:r>
          </a:p>
          <a:p>
            <a:pPr>
              <a:spcAft>
                <a:spcPts val="1200"/>
              </a:spcAft>
            </a:pPr>
            <a:r>
              <a:rPr lang="en-US" sz="2000" dirty="0"/>
              <a:t>See that you get a complete estimate </a:t>
            </a:r>
            <a:br>
              <a:rPr lang="en-US" sz="2000" dirty="0"/>
            </a:br>
            <a:r>
              <a:rPr lang="en-US" sz="2000" dirty="0"/>
              <a:t>of all costs involved </a:t>
            </a:r>
          </a:p>
          <a:p>
            <a:pPr>
              <a:spcAft>
                <a:spcPts val="1200"/>
              </a:spcAft>
            </a:pPr>
            <a:r>
              <a:rPr lang="en-US" sz="2000" dirty="0"/>
              <a:t>Advise on offers on properties </a:t>
            </a:r>
          </a:p>
          <a:p>
            <a:pPr>
              <a:spcAft>
                <a:spcPts val="1200"/>
              </a:spcAft>
            </a:pPr>
            <a:r>
              <a:rPr lang="en-US" sz="2000" dirty="0"/>
              <a:t>Write and present your sales contract </a:t>
            </a:r>
            <a:br>
              <a:rPr lang="en-US" sz="2000" dirty="0"/>
            </a:br>
            <a:r>
              <a:rPr lang="en-US" sz="2000" dirty="0"/>
              <a:t>to the seller </a:t>
            </a:r>
          </a:p>
          <a:p>
            <a:pPr>
              <a:spcAft>
                <a:spcPts val="1200"/>
              </a:spcAft>
            </a:pPr>
            <a:r>
              <a:rPr lang="en-US" sz="2000" dirty="0"/>
              <a:t>Negotiate on your behalf</a:t>
            </a:r>
          </a:p>
          <a:p>
            <a:pPr marL="0" indent="0">
              <a:spcAft>
                <a:spcPts val="1200"/>
              </a:spcAft>
              <a:buNone/>
            </a:pPr>
            <a:r>
              <a:rPr lang="en-US" sz="2000" b="1" dirty="0">
                <a:latin typeface="Montserrat SemiBold" pitchFamily="2" charset="77"/>
              </a:rPr>
              <a:t>Because I am committed to you, </a:t>
            </a:r>
            <a:br>
              <a:rPr lang="en-US" sz="2000" b="1" dirty="0">
                <a:latin typeface="Montserrat SemiBold" pitchFamily="2" charset="77"/>
              </a:rPr>
            </a:br>
            <a:r>
              <a:rPr lang="en-US" sz="2000" b="1" dirty="0">
                <a:latin typeface="Montserrat SemiBold" pitchFamily="2" charset="77"/>
              </a:rPr>
              <a:t>I will do all of this, plus:</a:t>
            </a:r>
          </a:p>
          <a:p>
            <a:pPr>
              <a:spcAft>
                <a:spcPts val="1200"/>
              </a:spcAft>
            </a:pPr>
            <a:r>
              <a:rPr lang="en-US" sz="2000" dirty="0"/>
              <a:t>Keep your personal information confidential at all times </a:t>
            </a:r>
          </a:p>
          <a:p>
            <a:pPr>
              <a:spcAft>
                <a:spcPts val="1200"/>
              </a:spcAft>
            </a:pPr>
            <a:r>
              <a:rPr lang="en-US" sz="2000" dirty="0"/>
              <a:t>Stay in touch with you from the day </a:t>
            </a:r>
            <a:br>
              <a:rPr lang="en-US" sz="2000" dirty="0"/>
            </a:br>
            <a:r>
              <a:rPr lang="en-US" sz="2000" dirty="0"/>
              <a:t>you start your search until the day </a:t>
            </a:r>
            <a:br>
              <a:rPr lang="en-US" sz="2000" dirty="0"/>
            </a:br>
            <a:r>
              <a:rPr lang="en-US" sz="2000" dirty="0"/>
              <a:t>you move in </a:t>
            </a:r>
          </a:p>
          <a:p>
            <a:pPr>
              <a:spcAft>
                <a:spcPts val="1200"/>
              </a:spcAft>
            </a:pPr>
            <a:r>
              <a:rPr lang="en-US" sz="2000" dirty="0"/>
              <a:t>Coordinate all aspects of the sale </a:t>
            </a:r>
            <a:br>
              <a:rPr lang="en-US" sz="2000" dirty="0"/>
            </a:br>
            <a:r>
              <a:rPr lang="en-US" sz="2000" dirty="0"/>
              <a:t>and closing </a:t>
            </a:r>
          </a:p>
          <a:p>
            <a:pPr>
              <a:spcAft>
                <a:spcPts val="1200"/>
              </a:spcAft>
            </a:pPr>
            <a:r>
              <a:rPr lang="en-US" sz="2000" dirty="0"/>
              <a:t>Be compensated when there </a:t>
            </a:r>
            <a:br>
              <a:rPr lang="en-US" sz="2000" dirty="0"/>
            </a:br>
            <a:r>
              <a:rPr lang="en-US" sz="2000" dirty="0"/>
              <a:t>is a successfully closed transaction </a:t>
            </a:r>
          </a:p>
          <a:p>
            <a:pPr>
              <a:spcAft>
                <a:spcPts val="1200"/>
              </a:spcAft>
            </a:pPr>
            <a:endParaRPr lang="en-US" sz="2000" dirty="0"/>
          </a:p>
        </p:txBody>
      </p:sp>
      <p:sp>
        <p:nvSpPr>
          <p:cNvPr id="4" name="Date Placeholder 3">
            <a:extLst>
              <a:ext uri="{FF2B5EF4-FFF2-40B4-BE49-F238E27FC236}">
                <a16:creationId xmlns:a16="http://schemas.microsoft.com/office/drawing/2014/main" id="{C61CE087-3D9B-86E7-361B-E25F56634B9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118</a:t>
            </a:fld>
            <a:endParaRPr lang="en-US" b="1" dirty="0">
              <a:solidFill>
                <a:srgbClr val="606060"/>
              </a:solidFill>
            </a:endParaRPr>
          </a:p>
        </p:txBody>
      </p:sp>
    </p:spTree>
    <p:extLst>
      <p:ext uri="{BB962C8B-B14F-4D97-AF65-F5344CB8AC3E}">
        <p14:creationId xmlns:p14="http://schemas.microsoft.com/office/powerpoint/2010/main" val="15994421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01AC7B-6131-C596-2981-99E85EB93CF6}"/>
              </a:ext>
            </a:extLst>
          </p:cNvPr>
          <p:cNvSpPr>
            <a:spLocks noGrp="1"/>
          </p:cNvSpPr>
          <p:nvPr>
            <p:ph idx="1"/>
          </p:nvPr>
        </p:nvSpPr>
        <p:spPr/>
        <p:txBody>
          <a:bodyPr numCol="1"/>
          <a:lstStyle/>
          <a:p>
            <a:pPr marL="0" indent="0">
              <a:buNone/>
            </a:pPr>
            <a:r>
              <a:rPr lang="en-US" sz="2000" dirty="0"/>
              <a:t>While we’re waiting for *lender* to call back, let’s go over some </a:t>
            </a:r>
            <a:br>
              <a:rPr lang="en-US" sz="2000" dirty="0"/>
            </a:br>
            <a:r>
              <a:rPr lang="en-US" sz="2000" dirty="0"/>
              <a:t>of the guidelines – cautions and best tips, if you will, that I like </a:t>
            </a:r>
            <a:br>
              <a:rPr lang="en-US" sz="2000" dirty="0"/>
            </a:br>
            <a:r>
              <a:rPr lang="en-US" sz="2000" dirty="0"/>
              <a:t>to share with my buyers.</a:t>
            </a:r>
          </a:p>
          <a:p>
            <a:pPr marL="0" indent="0">
              <a:buNone/>
            </a:pPr>
            <a:r>
              <a:rPr lang="en-US" sz="2000" b="1" dirty="0">
                <a:latin typeface="Montserrat SemiBold" pitchFamily="2" charset="77"/>
              </a:rPr>
              <a:t>Note: </a:t>
            </a:r>
            <a:r>
              <a:rPr lang="en-US" sz="2000" dirty="0"/>
              <a:t>you can use this if the lender has not called back – or discuss </a:t>
            </a:r>
            <a:br>
              <a:rPr lang="en-US" sz="2000" dirty="0"/>
            </a:br>
            <a:r>
              <a:rPr lang="en-US" sz="2000" dirty="0"/>
              <a:t>these things with the buyers as you are showing property – it will </a:t>
            </a:r>
            <a:br>
              <a:rPr lang="en-US" sz="2000" dirty="0"/>
            </a:br>
            <a:r>
              <a:rPr lang="en-US" sz="2000" dirty="0"/>
              <a:t>depend on the time you have prior to going out to look at homes.</a:t>
            </a:r>
          </a:p>
        </p:txBody>
      </p:sp>
      <p:pic>
        <p:nvPicPr>
          <p:cNvPr id="7" name="Graphic 6">
            <a:extLst>
              <a:ext uri="{FF2B5EF4-FFF2-40B4-BE49-F238E27FC236}">
                <a16:creationId xmlns:a16="http://schemas.microsoft.com/office/drawing/2014/main" id="{159D7B79-277F-90F7-61DF-85673C33DD6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4400"/>
            <a:ext cx="1828800" cy="1828800"/>
          </a:xfrm>
          <a:prstGeom prst="rect">
            <a:avLst/>
          </a:prstGeom>
        </p:spPr>
      </p:pic>
      <p:sp>
        <p:nvSpPr>
          <p:cNvPr id="2" name="Title 1">
            <a:extLst>
              <a:ext uri="{FF2B5EF4-FFF2-40B4-BE49-F238E27FC236}">
                <a16:creationId xmlns:a16="http://schemas.microsoft.com/office/drawing/2014/main" id="{2A8DBE16-9312-383B-7BD6-F6E09E612C64}"/>
              </a:ext>
            </a:extLst>
          </p:cNvPr>
          <p:cNvSpPr>
            <a:spLocks noGrp="1"/>
          </p:cNvSpPr>
          <p:nvPr>
            <p:ph type="title"/>
          </p:nvPr>
        </p:nvSpPr>
        <p:spPr/>
        <p:txBody>
          <a:bodyPr/>
          <a:lstStyle/>
          <a:p>
            <a:r>
              <a:rPr lang="en-US" dirty="0"/>
              <a:t>Use Home Buying Guidelines</a:t>
            </a:r>
            <a:br>
              <a:rPr lang="en-US" dirty="0"/>
            </a:br>
            <a:endParaRPr lang="en-US" dirty="0"/>
          </a:p>
        </p:txBody>
      </p:sp>
      <p:sp>
        <p:nvSpPr>
          <p:cNvPr id="3" name="Date Placeholder 3">
            <a:extLst>
              <a:ext uri="{FF2B5EF4-FFF2-40B4-BE49-F238E27FC236}">
                <a16:creationId xmlns:a16="http://schemas.microsoft.com/office/drawing/2014/main" id="{389F6E76-7E9F-E4E9-D73C-0864383F077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FD28A9F9-DF83-2783-8B44-92AA04D4D03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119</a:t>
            </a:fld>
            <a:endParaRPr lang="en-US" b="1" dirty="0">
              <a:solidFill>
                <a:srgbClr val="606060"/>
              </a:solidFill>
            </a:endParaRPr>
          </a:p>
        </p:txBody>
      </p:sp>
    </p:spTree>
    <p:extLst>
      <p:ext uri="{BB962C8B-B14F-4D97-AF65-F5344CB8AC3E}">
        <p14:creationId xmlns:p14="http://schemas.microsoft.com/office/powerpoint/2010/main" val="39532177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ext Placeholder 2">
            <a:extLst>
              <a:ext uri="{FF2B5EF4-FFF2-40B4-BE49-F238E27FC236}">
                <a16:creationId xmlns:a16="http://schemas.microsoft.com/office/drawing/2014/main" id="{8108E8CD-C3AF-DDFC-6AA8-C6FAB4763692}"/>
              </a:ext>
            </a:extLst>
          </p:cNvPr>
          <p:cNvGraphicFramePr/>
          <p:nvPr>
            <p:extLst>
              <p:ext uri="{D42A27DB-BD31-4B8C-83A1-F6EECF244321}">
                <p14:modId xmlns:p14="http://schemas.microsoft.com/office/powerpoint/2010/main" val="1922301366"/>
              </p:ext>
            </p:extLst>
          </p:nvPr>
        </p:nvGraphicFramePr>
        <p:xfrm>
          <a:off x="325734" y="2514600"/>
          <a:ext cx="11540532"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7D4AEE0-6193-3B65-1888-DB162FC0B8B0}"/>
              </a:ext>
            </a:extLst>
          </p:cNvPr>
          <p:cNvSpPr>
            <a:spLocks noGrp="1"/>
          </p:cNvSpPr>
          <p:nvPr>
            <p:ph type="title"/>
          </p:nvPr>
        </p:nvSpPr>
        <p:spPr>
          <a:xfrm>
            <a:off x="457200" y="914400"/>
            <a:ext cx="11277600" cy="914400"/>
          </a:xfrm>
        </p:spPr>
        <p:txBody>
          <a:bodyPr/>
          <a:lstStyle/>
          <a:p>
            <a:r>
              <a:rPr lang="en-US" dirty="0"/>
              <a:t>Home Buying Guidelines</a:t>
            </a:r>
            <a:br>
              <a:rPr lang="en-US" dirty="0"/>
            </a:br>
            <a:endParaRPr lang="en-US" dirty="0"/>
          </a:p>
        </p:txBody>
      </p:sp>
      <p:sp>
        <p:nvSpPr>
          <p:cNvPr id="3" name="Date Placeholder 3">
            <a:extLst>
              <a:ext uri="{FF2B5EF4-FFF2-40B4-BE49-F238E27FC236}">
                <a16:creationId xmlns:a16="http://schemas.microsoft.com/office/drawing/2014/main" id="{64AC859C-19DA-84D5-89E3-2195173E18A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A880D016-8AFB-50AC-AD77-D8EF1F61AF9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120</a:t>
            </a:fld>
            <a:endParaRPr lang="en-US" b="1" dirty="0">
              <a:solidFill>
                <a:srgbClr val="606060"/>
              </a:solidFill>
            </a:endParaRPr>
          </a:p>
        </p:txBody>
      </p:sp>
    </p:spTree>
    <p:extLst>
      <p:ext uri="{BB962C8B-B14F-4D97-AF65-F5344CB8AC3E}">
        <p14:creationId xmlns:p14="http://schemas.microsoft.com/office/powerpoint/2010/main" val="1208165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648DA-2E80-44C7-9F00-85A97852C228}"/>
              </a:ext>
            </a:extLst>
          </p:cNvPr>
          <p:cNvSpPr>
            <a:spLocks noGrp="1"/>
          </p:cNvSpPr>
          <p:nvPr>
            <p:ph type="title"/>
          </p:nvPr>
        </p:nvSpPr>
        <p:spPr>
          <a:xfrm>
            <a:off x="454152" y="914400"/>
            <a:ext cx="2743200" cy="1828800"/>
          </a:xfrm>
        </p:spPr>
        <p:txBody>
          <a:bodyPr/>
          <a:lstStyle/>
          <a:p>
            <a:r>
              <a:rPr lang="en-US" sz="3600" dirty="0"/>
              <a:t>Module 1</a:t>
            </a:r>
            <a:br>
              <a:rPr lang="en-US" sz="3600" dirty="0"/>
            </a:br>
            <a:r>
              <a:rPr lang="en-US" sz="3600" dirty="0"/>
              <a:t>Learning </a:t>
            </a:r>
            <a:br>
              <a:rPr lang="en-US" sz="3600" dirty="0"/>
            </a:br>
            <a:r>
              <a:rPr lang="en-US" sz="3600" dirty="0"/>
              <a:t>Objects</a:t>
            </a:r>
          </a:p>
        </p:txBody>
      </p:sp>
      <p:sp>
        <p:nvSpPr>
          <p:cNvPr id="3" name="Content Placeholder 2">
            <a:extLst>
              <a:ext uri="{FF2B5EF4-FFF2-40B4-BE49-F238E27FC236}">
                <a16:creationId xmlns:a16="http://schemas.microsoft.com/office/drawing/2014/main" id="{D60518EC-6628-45BC-B716-DF4AEF0405EF}"/>
              </a:ext>
            </a:extLst>
          </p:cNvPr>
          <p:cNvSpPr>
            <a:spLocks noGrp="1"/>
          </p:cNvSpPr>
          <p:nvPr>
            <p:ph idx="1"/>
          </p:nvPr>
        </p:nvSpPr>
        <p:spPr>
          <a:xfrm>
            <a:off x="3965448" y="914400"/>
            <a:ext cx="7772400" cy="5262563"/>
          </a:xfrm>
        </p:spPr>
        <p:txBody>
          <a:bodyPr numCol="1">
            <a:normAutofit/>
          </a:bodyPr>
          <a:lstStyle/>
          <a:p>
            <a:pPr>
              <a:spcBef>
                <a:spcPts val="0"/>
              </a:spcBef>
              <a:spcAft>
                <a:spcPts val="1800"/>
              </a:spcAft>
            </a:pPr>
            <a:r>
              <a:rPr lang="en-US" dirty="0"/>
              <a:t>Recognize how a buyer–agent relationship is legally formed</a:t>
            </a:r>
          </a:p>
          <a:p>
            <a:pPr>
              <a:spcBef>
                <a:spcPts val="0"/>
              </a:spcBef>
              <a:spcAft>
                <a:spcPts val="1800"/>
              </a:spcAft>
            </a:pPr>
            <a:r>
              <a:rPr lang="en-US" dirty="0"/>
              <a:t>Understand your duties and responsibilities as a buyer’s </a:t>
            </a:r>
            <a:br>
              <a:rPr lang="en-US" dirty="0"/>
            </a:br>
            <a:r>
              <a:rPr lang="en-US" dirty="0"/>
              <a:t>representative</a:t>
            </a:r>
          </a:p>
          <a:p>
            <a:pPr>
              <a:spcBef>
                <a:spcPts val="0"/>
              </a:spcBef>
              <a:spcAft>
                <a:spcPts val="1800"/>
              </a:spcAft>
            </a:pPr>
            <a:endParaRPr lang="en-US" dirty="0"/>
          </a:p>
        </p:txBody>
      </p:sp>
      <p:sp>
        <p:nvSpPr>
          <p:cNvPr id="14" name="Date Placeholder 3">
            <a:extLst>
              <a:ext uri="{FF2B5EF4-FFF2-40B4-BE49-F238E27FC236}">
                <a16:creationId xmlns:a16="http://schemas.microsoft.com/office/drawing/2014/main" id="{020048D0-8F7C-C7D5-77B4-3308AF45167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8" name="Graphic 7">
            <a:extLst>
              <a:ext uri="{FF2B5EF4-FFF2-40B4-BE49-F238E27FC236}">
                <a16:creationId xmlns:a16="http://schemas.microsoft.com/office/drawing/2014/main" id="{968C70D7-3D1B-D7A4-F61C-C06DEF54CC1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971800"/>
            <a:ext cx="1828800" cy="1828800"/>
          </a:xfrm>
          <a:prstGeom prst="rect">
            <a:avLst/>
          </a:prstGeom>
        </p:spPr>
      </p:pic>
      <p:sp>
        <p:nvSpPr>
          <p:cNvPr id="5" name="Date Placeholder 3">
            <a:extLst>
              <a:ext uri="{FF2B5EF4-FFF2-40B4-BE49-F238E27FC236}">
                <a16:creationId xmlns:a16="http://schemas.microsoft.com/office/drawing/2014/main" id="{1FBE854F-0A7B-210A-56B4-2D97EA41CB4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13</a:t>
            </a:fld>
            <a:endParaRPr lang="en-US" sz="1200" b="1" dirty="0">
              <a:solidFill>
                <a:srgbClr val="606060"/>
              </a:solidFill>
            </a:endParaRPr>
          </a:p>
        </p:txBody>
      </p:sp>
    </p:spTree>
    <p:extLst>
      <p:ext uri="{BB962C8B-B14F-4D97-AF65-F5344CB8AC3E}">
        <p14:creationId xmlns:p14="http://schemas.microsoft.com/office/powerpoint/2010/main" val="25070940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ext Placeholder 2">
            <a:extLst>
              <a:ext uri="{FF2B5EF4-FFF2-40B4-BE49-F238E27FC236}">
                <a16:creationId xmlns:a16="http://schemas.microsoft.com/office/drawing/2014/main" id="{D4A86889-3D42-EA9F-A781-728EA8C673AA}"/>
              </a:ext>
            </a:extLst>
          </p:cNvPr>
          <p:cNvGraphicFramePr/>
          <p:nvPr>
            <p:extLst>
              <p:ext uri="{D42A27DB-BD31-4B8C-83A1-F6EECF244321}">
                <p14:modId xmlns:p14="http://schemas.microsoft.com/office/powerpoint/2010/main" val="2436463754"/>
              </p:ext>
            </p:extLst>
          </p:nvPr>
        </p:nvGraphicFramePr>
        <p:xfrm>
          <a:off x="228599" y="2373923"/>
          <a:ext cx="11734801"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3">
            <a:extLst>
              <a:ext uri="{FF2B5EF4-FFF2-40B4-BE49-F238E27FC236}">
                <a16:creationId xmlns:a16="http://schemas.microsoft.com/office/drawing/2014/main" id="{7546B9C0-5DCB-F5A0-62FB-C32C883E1C4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Title 1">
            <a:extLst>
              <a:ext uri="{FF2B5EF4-FFF2-40B4-BE49-F238E27FC236}">
                <a16:creationId xmlns:a16="http://schemas.microsoft.com/office/drawing/2014/main" id="{36C6B582-8EB1-DD2B-BA3A-21797BCED68B}"/>
              </a:ext>
            </a:extLst>
          </p:cNvPr>
          <p:cNvSpPr>
            <a:spLocks noGrp="1"/>
          </p:cNvSpPr>
          <p:nvPr>
            <p:ph type="title"/>
          </p:nvPr>
        </p:nvSpPr>
        <p:spPr>
          <a:xfrm>
            <a:off x="457200" y="914400"/>
            <a:ext cx="11277600" cy="914400"/>
          </a:xfrm>
        </p:spPr>
        <p:txBody>
          <a:bodyPr/>
          <a:lstStyle/>
          <a:p>
            <a:r>
              <a:rPr lang="en-US" dirty="0"/>
              <a:t>Home Buying Guidelines</a:t>
            </a:r>
            <a:br>
              <a:rPr lang="en-US" dirty="0"/>
            </a:br>
            <a:endParaRPr lang="en-US" dirty="0"/>
          </a:p>
        </p:txBody>
      </p:sp>
      <p:sp>
        <p:nvSpPr>
          <p:cNvPr id="4" name="Date Placeholder 3">
            <a:extLst>
              <a:ext uri="{FF2B5EF4-FFF2-40B4-BE49-F238E27FC236}">
                <a16:creationId xmlns:a16="http://schemas.microsoft.com/office/drawing/2014/main" id="{DB9B12BF-26AC-65B0-5380-0261145A1F1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121</a:t>
            </a:fld>
            <a:endParaRPr lang="en-US" b="1" dirty="0">
              <a:solidFill>
                <a:srgbClr val="606060"/>
              </a:solidFill>
            </a:endParaRPr>
          </a:p>
        </p:txBody>
      </p:sp>
    </p:spTree>
    <p:extLst>
      <p:ext uri="{BB962C8B-B14F-4D97-AF65-F5344CB8AC3E}">
        <p14:creationId xmlns:p14="http://schemas.microsoft.com/office/powerpoint/2010/main" val="27904141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ext Placeholder 2">
            <a:extLst>
              <a:ext uri="{FF2B5EF4-FFF2-40B4-BE49-F238E27FC236}">
                <a16:creationId xmlns:a16="http://schemas.microsoft.com/office/drawing/2014/main" id="{D4A86889-3D42-EA9F-A781-728EA8C673AA}"/>
              </a:ext>
            </a:extLst>
          </p:cNvPr>
          <p:cNvGraphicFramePr/>
          <p:nvPr>
            <p:extLst>
              <p:ext uri="{D42A27DB-BD31-4B8C-83A1-F6EECF244321}">
                <p14:modId xmlns:p14="http://schemas.microsoft.com/office/powerpoint/2010/main" val="3801482877"/>
              </p:ext>
            </p:extLst>
          </p:nvPr>
        </p:nvGraphicFramePr>
        <p:xfrm>
          <a:off x="72012" y="2514600"/>
          <a:ext cx="12119987"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3">
            <a:extLst>
              <a:ext uri="{FF2B5EF4-FFF2-40B4-BE49-F238E27FC236}">
                <a16:creationId xmlns:a16="http://schemas.microsoft.com/office/drawing/2014/main" id="{08D6CD3A-6634-C099-6765-3AE76165A34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Title 1">
            <a:extLst>
              <a:ext uri="{FF2B5EF4-FFF2-40B4-BE49-F238E27FC236}">
                <a16:creationId xmlns:a16="http://schemas.microsoft.com/office/drawing/2014/main" id="{65A36C26-A083-783E-3D41-C3B5761547C3}"/>
              </a:ext>
            </a:extLst>
          </p:cNvPr>
          <p:cNvSpPr>
            <a:spLocks noGrp="1"/>
          </p:cNvSpPr>
          <p:nvPr>
            <p:ph type="title"/>
          </p:nvPr>
        </p:nvSpPr>
        <p:spPr>
          <a:xfrm>
            <a:off x="457200" y="914400"/>
            <a:ext cx="11277600" cy="914400"/>
          </a:xfrm>
        </p:spPr>
        <p:txBody>
          <a:bodyPr/>
          <a:lstStyle/>
          <a:p>
            <a:r>
              <a:rPr lang="en-US" dirty="0"/>
              <a:t>Home Buying Guidelines</a:t>
            </a:r>
            <a:br>
              <a:rPr lang="en-US" dirty="0"/>
            </a:br>
            <a:endParaRPr lang="en-US" dirty="0"/>
          </a:p>
        </p:txBody>
      </p:sp>
      <p:sp>
        <p:nvSpPr>
          <p:cNvPr id="4" name="Date Placeholder 3">
            <a:extLst>
              <a:ext uri="{FF2B5EF4-FFF2-40B4-BE49-F238E27FC236}">
                <a16:creationId xmlns:a16="http://schemas.microsoft.com/office/drawing/2014/main" id="{D4F8F3B5-5DDA-998F-D605-7C3073B3492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122</a:t>
            </a:fld>
            <a:endParaRPr lang="en-US" b="1" dirty="0">
              <a:solidFill>
                <a:srgbClr val="606060"/>
              </a:solidFill>
            </a:endParaRPr>
          </a:p>
        </p:txBody>
      </p:sp>
    </p:spTree>
    <p:extLst>
      <p:ext uri="{BB962C8B-B14F-4D97-AF65-F5344CB8AC3E}">
        <p14:creationId xmlns:p14="http://schemas.microsoft.com/office/powerpoint/2010/main" val="22938594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A8EE7-A6EA-3F60-2883-69817A236B1B}"/>
              </a:ext>
            </a:extLst>
          </p:cNvPr>
          <p:cNvSpPr>
            <a:spLocks noGrp="1"/>
          </p:cNvSpPr>
          <p:nvPr>
            <p:ph idx="1"/>
          </p:nvPr>
        </p:nvSpPr>
        <p:spPr>
          <a:xfrm>
            <a:off x="457200" y="914400"/>
            <a:ext cx="11277600" cy="4351338"/>
          </a:xfrm>
        </p:spPr>
        <p:txBody>
          <a:bodyPr numCol="1">
            <a:normAutofit/>
          </a:bodyPr>
          <a:lstStyle/>
          <a:p>
            <a:pPr marL="0" indent="0">
              <a:buNone/>
            </a:pPr>
            <a:r>
              <a:rPr lang="en-US" sz="2000" dirty="0"/>
              <a:t>Everything we do depends on whether it is a buyer or sellers’ market. </a:t>
            </a:r>
            <a:br>
              <a:rPr lang="en-US" sz="2000" dirty="0"/>
            </a:br>
            <a:r>
              <a:rPr lang="en-US" sz="2000" dirty="0"/>
              <a:t>Currently we are in a sellers’ market in our area. Let me share with </a:t>
            </a:r>
            <a:br>
              <a:rPr lang="en-US" sz="2000" dirty="0"/>
            </a:br>
            <a:r>
              <a:rPr lang="en-US" sz="2000" dirty="0"/>
              <a:t>you some information from our MLS that shows us what is currently </a:t>
            </a:r>
            <a:br>
              <a:rPr lang="en-US" sz="2000" dirty="0"/>
            </a:br>
            <a:r>
              <a:rPr lang="en-US" sz="2000" dirty="0"/>
              <a:t>happening in *name of area*.</a:t>
            </a:r>
          </a:p>
          <a:p>
            <a:pPr marL="0" indent="0">
              <a:buNone/>
            </a:pPr>
            <a:r>
              <a:rPr lang="en-US" sz="2000" dirty="0"/>
              <a:t>“Right now, as the data shows, we are in a sellers’ market here </a:t>
            </a:r>
            <a:br>
              <a:rPr lang="en-US" sz="2000" dirty="0"/>
            </a:br>
            <a:r>
              <a:rPr lang="en-US" sz="2000" dirty="0"/>
              <a:t>in ‘</a:t>
            </a:r>
            <a:r>
              <a:rPr lang="en-US" sz="2000" dirty="0" err="1"/>
              <a:t>Blissville</a:t>
            </a:r>
            <a:r>
              <a:rPr lang="en-US" sz="2000" dirty="0"/>
              <a:t>’. We’re going to take a look at the home you first </a:t>
            </a:r>
            <a:br>
              <a:rPr lang="en-US" sz="2000" dirty="0"/>
            </a:br>
            <a:r>
              <a:rPr lang="en-US" sz="2000" dirty="0"/>
              <a:t>asked about and now that I have more info on what you’re looking </a:t>
            </a:r>
            <a:br>
              <a:rPr lang="en-US" sz="2000" dirty="0"/>
            </a:br>
            <a:r>
              <a:rPr lang="en-US" sz="2000" dirty="0"/>
              <a:t>for I have a couple others to show you.”</a:t>
            </a:r>
          </a:p>
        </p:txBody>
      </p:sp>
      <p:pic>
        <p:nvPicPr>
          <p:cNvPr id="2" name="Graphic 1">
            <a:extLst>
              <a:ext uri="{FF2B5EF4-FFF2-40B4-BE49-F238E27FC236}">
                <a16:creationId xmlns:a16="http://schemas.microsoft.com/office/drawing/2014/main" id="{893CAE83-0C3F-0FA1-C5A0-8E7D94E9EB2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4400"/>
            <a:ext cx="1828800" cy="1828800"/>
          </a:xfrm>
          <a:prstGeom prst="rect">
            <a:avLst/>
          </a:prstGeom>
        </p:spPr>
      </p:pic>
      <p:sp>
        <p:nvSpPr>
          <p:cNvPr id="11" name="Date Placeholder 3">
            <a:extLst>
              <a:ext uri="{FF2B5EF4-FFF2-40B4-BE49-F238E27FC236}">
                <a16:creationId xmlns:a16="http://schemas.microsoft.com/office/drawing/2014/main" id="{7708B18A-E687-809A-A436-73AA23C0B9B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4BFB40E8-6CED-598B-103E-040D5C0F04E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123</a:t>
            </a:fld>
            <a:endParaRPr lang="en-US" b="1" dirty="0">
              <a:solidFill>
                <a:srgbClr val="606060"/>
              </a:solidFill>
            </a:endParaRPr>
          </a:p>
        </p:txBody>
      </p:sp>
    </p:spTree>
    <p:extLst>
      <p:ext uri="{BB962C8B-B14F-4D97-AF65-F5344CB8AC3E}">
        <p14:creationId xmlns:p14="http://schemas.microsoft.com/office/powerpoint/2010/main" val="14536083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D8D2A73-8853-3A4B-3056-DA20864D2E63}"/>
              </a:ext>
            </a:extLst>
          </p:cNvPr>
          <p:cNvSpPr>
            <a:spLocks noGrp="1"/>
          </p:cNvSpPr>
          <p:nvPr>
            <p:ph idx="1"/>
          </p:nvPr>
        </p:nvSpPr>
        <p:spPr>
          <a:xfrm>
            <a:off x="457200" y="914400"/>
            <a:ext cx="11277600" cy="4351338"/>
          </a:xfrm>
        </p:spPr>
        <p:txBody>
          <a:bodyPr numCol="1"/>
          <a:lstStyle/>
          <a:p>
            <a:pPr marL="171450" indent="-171450">
              <a:buNone/>
            </a:pPr>
            <a:r>
              <a:rPr lang="en-US" sz="2600" dirty="0"/>
              <a:t>“The lender has said to keep the purchase under </a:t>
            </a:r>
            <a:br>
              <a:rPr lang="en-US" sz="2600" dirty="0"/>
            </a:br>
            <a:r>
              <a:rPr lang="en-US" sz="2600" dirty="0"/>
              <a:t>$300,000. May I suggest we start looking at little </a:t>
            </a:r>
            <a:br>
              <a:rPr lang="en-US" sz="2600" dirty="0"/>
            </a:br>
            <a:r>
              <a:rPr lang="en-US" sz="2600" dirty="0"/>
              <a:t>under that – maybe in the $275 - $280,000 range. </a:t>
            </a:r>
            <a:br>
              <a:rPr lang="en-US" sz="2600" dirty="0"/>
            </a:br>
            <a:r>
              <a:rPr lang="en-US" sz="2600" dirty="0"/>
              <a:t>That way if you find something you really like </a:t>
            </a:r>
            <a:br>
              <a:rPr lang="en-US" sz="2600" dirty="0"/>
            </a:br>
            <a:r>
              <a:rPr lang="en-US" sz="2600" dirty="0"/>
              <a:t>and end up in a bidding war – which is what </a:t>
            </a:r>
            <a:br>
              <a:rPr lang="en-US" sz="2600" dirty="0"/>
            </a:br>
            <a:r>
              <a:rPr lang="en-US" sz="2600" dirty="0"/>
              <a:t>most of the buyers are in almost every time </a:t>
            </a:r>
            <a:br>
              <a:rPr lang="en-US" sz="2600" dirty="0"/>
            </a:br>
            <a:r>
              <a:rPr lang="en-US" sz="2600" dirty="0"/>
              <a:t>in this market – you have the ability to go up. </a:t>
            </a:r>
            <a:br>
              <a:rPr lang="en-US" sz="2600" dirty="0"/>
            </a:br>
            <a:r>
              <a:rPr lang="en-US" sz="2600" dirty="0"/>
              <a:t>Here’s what we have in that range (show them) – </a:t>
            </a:r>
            <a:br>
              <a:rPr lang="en-US" sz="2600" dirty="0"/>
            </a:br>
            <a:r>
              <a:rPr lang="en-US" sz="2600" dirty="0"/>
              <a:t>what do you think? Let’s start there?”</a:t>
            </a:r>
          </a:p>
        </p:txBody>
      </p:sp>
      <p:pic>
        <p:nvPicPr>
          <p:cNvPr id="5" name="Graphic 4">
            <a:extLst>
              <a:ext uri="{FF2B5EF4-FFF2-40B4-BE49-F238E27FC236}">
                <a16:creationId xmlns:a16="http://schemas.microsoft.com/office/drawing/2014/main" id="{BA44FAE3-1E5C-752A-2850-3C899FF2B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4400"/>
            <a:ext cx="1828800" cy="1828800"/>
          </a:xfrm>
          <a:prstGeom prst="rect">
            <a:avLst/>
          </a:prstGeom>
        </p:spPr>
      </p:pic>
      <p:sp>
        <p:nvSpPr>
          <p:cNvPr id="10" name="Date Placeholder 3">
            <a:extLst>
              <a:ext uri="{FF2B5EF4-FFF2-40B4-BE49-F238E27FC236}">
                <a16:creationId xmlns:a16="http://schemas.microsoft.com/office/drawing/2014/main" id="{587203DE-5871-F638-0577-CB4DE11DFA2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E65F5205-33B3-1EEC-D666-F8C5B6C9A54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124</a:t>
            </a:fld>
            <a:endParaRPr lang="en-US" b="1" dirty="0">
              <a:solidFill>
                <a:srgbClr val="606060"/>
              </a:solidFill>
            </a:endParaRPr>
          </a:p>
        </p:txBody>
      </p:sp>
    </p:spTree>
    <p:extLst>
      <p:ext uri="{BB962C8B-B14F-4D97-AF65-F5344CB8AC3E}">
        <p14:creationId xmlns:p14="http://schemas.microsoft.com/office/powerpoint/2010/main" val="37880751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52CE8-14E4-CA27-3720-F1FF66DEAB9C}"/>
              </a:ext>
            </a:extLst>
          </p:cNvPr>
          <p:cNvSpPr>
            <a:spLocks noGrp="1"/>
          </p:cNvSpPr>
          <p:nvPr>
            <p:ph type="title"/>
          </p:nvPr>
        </p:nvSpPr>
        <p:spPr/>
        <p:txBody>
          <a:bodyPr/>
          <a:lstStyle/>
          <a:p>
            <a:r>
              <a:rPr lang="en-US" dirty="0"/>
              <a:t>Manage Expectations</a:t>
            </a:r>
          </a:p>
        </p:txBody>
      </p:sp>
      <p:sp>
        <p:nvSpPr>
          <p:cNvPr id="3" name="Content Placeholder 2">
            <a:extLst>
              <a:ext uri="{FF2B5EF4-FFF2-40B4-BE49-F238E27FC236}">
                <a16:creationId xmlns:a16="http://schemas.microsoft.com/office/drawing/2014/main" id="{E029F37D-8617-1EBD-5BF1-085ADA0A6EDD}"/>
              </a:ext>
            </a:extLst>
          </p:cNvPr>
          <p:cNvSpPr>
            <a:spLocks noGrp="1"/>
          </p:cNvSpPr>
          <p:nvPr>
            <p:ph idx="1"/>
          </p:nvPr>
        </p:nvSpPr>
        <p:spPr/>
        <p:txBody>
          <a:bodyPr numCol="1"/>
          <a:lstStyle/>
          <a:p>
            <a:r>
              <a:rPr lang="en-US" dirty="0"/>
              <a:t>Educate your client on what to reasonably expect</a:t>
            </a:r>
          </a:p>
          <a:p>
            <a:r>
              <a:rPr lang="en-US" dirty="0"/>
              <a:t>Explain negotiating process</a:t>
            </a:r>
          </a:p>
          <a:p>
            <a:r>
              <a:rPr lang="en-US" dirty="0"/>
              <a:t>Probable outcomes</a:t>
            </a:r>
          </a:p>
          <a:p>
            <a:r>
              <a:rPr lang="en-US" dirty="0"/>
              <a:t>Determine their deal-killers</a:t>
            </a:r>
          </a:p>
          <a:p>
            <a:r>
              <a:rPr lang="en-US" dirty="0"/>
              <a:t>Have them set their range of acceptability</a:t>
            </a:r>
          </a:p>
          <a:p>
            <a:endParaRPr lang="en-US" dirty="0"/>
          </a:p>
          <a:p>
            <a:endParaRPr lang="en-US" dirty="0"/>
          </a:p>
          <a:p>
            <a:endParaRPr lang="en-US" dirty="0"/>
          </a:p>
        </p:txBody>
      </p:sp>
      <p:sp>
        <p:nvSpPr>
          <p:cNvPr id="5" name="Date Placeholder 3">
            <a:extLst>
              <a:ext uri="{FF2B5EF4-FFF2-40B4-BE49-F238E27FC236}">
                <a16:creationId xmlns:a16="http://schemas.microsoft.com/office/drawing/2014/main" id="{89F83F95-1BA7-5353-6BAD-4D6EF48BC4C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2F3F4A95-22F5-4F24-C5EE-B11E991EC16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125</a:t>
            </a:fld>
            <a:endParaRPr lang="en-US" b="1" dirty="0">
              <a:solidFill>
                <a:srgbClr val="606060"/>
              </a:solidFill>
            </a:endParaRPr>
          </a:p>
        </p:txBody>
      </p:sp>
    </p:spTree>
    <p:extLst>
      <p:ext uri="{BB962C8B-B14F-4D97-AF65-F5344CB8AC3E}">
        <p14:creationId xmlns:p14="http://schemas.microsoft.com/office/powerpoint/2010/main" val="13302749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547C8D-DE1C-814C-6475-72D8831A013B}"/>
              </a:ext>
            </a:extLst>
          </p:cNvPr>
          <p:cNvSpPr>
            <a:spLocks noGrp="1"/>
          </p:cNvSpPr>
          <p:nvPr>
            <p:ph type="title"/>
          </p:nvPr>
        </p:nvSpPr>
        <p:spPr/>
        <p:txBody>
          <a:bodyPr/>
          <a:lstStyle/>
          <a:p>
            <a:r>
              <a:rPr lang="en-US" dirty="0"/>
              <a:t>The Local Real Estate Market</a:t>
            </a:r>
          </a:p>
        </p:txBody>
      </p:sp>
      <p:graphicFrame>
        <p:nvGraphicFramePr>
          <p:cNvPr id="8" name="Content Placeholder 2">
            <a:extLst>
              <a:ext uri="{FF2B5EF4-FFF2-40B4-BE49-F238E27FC236}">
                <a16:creationId xmlns:a16="http://schemas.microsoft.com/office/drawing/2014/main" id="{DB4960B1-888E-4C8F-962E-45D81993B3BD}"/>
              </a:ext>
            </a:extLst>
          </p:cNvPr>
          <p:cNvGraphicFramePr>
            <a:graphicFrameLocks noGrp="1"/>
          </p:cNvGraphicFramePr>
          <p:nvPr>
            <p:ph idx="1"/>
            <p:extLst>
              <p:ext uri="{D42A27DB-BD31-4B8C-83A1-F6EECF244321}">
                <p14:modId xmlns:p14="http://schemas.microsoft.com/office/powerpoint/2010/main" val="3060296045"/>
              </p:ext>
            </p:extLst>
          </p:nvPr>
        </p:nvGraphicFramePr>
        <p:xfrm>
          <a:off x="457200" y="1719072"/>
          <a:ext cx="11277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ate Placeholder 3">
            <a:extLst>
              <a:ext uri="{FF2B5EF4-FFF2-40B4-BE49-F238E27FC236}">
                <a16:creationId xmlns:a16="http://schemas.microsoft.com/office/drawing/2014/main" id="{55BD53E5-26E0-3754-6E72-AFF3EA34619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2" name="Date Placeholder 3">
            <a:extLst>
              <a:ext uri="{FF2B5EF4-FFF2-40B4-BE49-F238E27FC236}">
                <a16:creationId xmlns:a16="http://schemas.microsoft.com/office/drawing/2014/main" id="{A36BF879-CFB0-C8BC-E8EA-E1A6D6074DA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126</a:t>
            </a:fld>
            <a:endParaRPr lang="en-US" b="1" dirty="0">
              <a:solidFill>
                <a:srgbClr val="606060"/>
              </a:solidFill>
            </a:endParaRPr>
          </a:p>
        </p:txBody>
      </p:sp>
    </p:spTree>
    <p:extLst>
      <p:ext uri="{BB962C8B-B14F-4D97-AF65-F5344CB8AC3E}">
        <p14:creationId xmlns:p14="http://schemas.microsoft.com/office/powerpoint/2010/main" val="19411589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68A6E8-F65F-4E31-A4F2-91FA83C374D8}"/>
              </a:ext>
            </a:extLst>
          </p:cNvPr>
          <p:cNvSpPr>
            <a:spLocks noGrp="1"/>
          </p:cNvSpPr>
          <p:nvPr>
            <p:ph type="title"/>
          </p:nvPr>
        </p:nvSpPr>
        <p:spPr>
          <a:xfrm>
            <a:off x="457200" y="914400"/>
            <a:ext cx="11277600" cy="914400"/>
          </a:xfrm>
        </p:spPr>
        <p:txBody>
          <a:bodyPr vert="horz" lIns="0" tIns="0" rIns="0" bIns="0" rtlCol="0" anchor="t" anchorCtr="0">
            <a:normAutofit/>
          </a:bodyPr>
          <a:lstStyle/>
          <a:p>
            <a:r>
              <a:rPr lang="en-US" dirty="0"/>
              <a:t>Local Median Sales Price</a:t>
            </a:r>
          </a:p>
        </p:txBody>
      </p:sp>
      <p:sp>
        <p:nvSpPr>
          <p:cNvPr id="3" name="Slide Number Placeholder 2">
            <a:extLst>
              <a:ext uri="{FF2B5EF4-FFF2-40B4-BE49-F238E27FC236}">
                <a16:creationId xmlns:a16="http://schemas.microsoft.com/office/drawing/2014/main" id="{30BBBB0B-412A-4158-8E74-A5058310230D}"/>
              </a:ext>
            </a:extLst>
          </p:cNvPr>
          <p:cNvSpPr>
            <a:spLocks noGrp="1"/>
          </p:cNvSpPr>
          <p:nvPr>
            <p:ph type="sldNum" sz="quarter" idx="4294967295"/>
          </p:nvPr>
        </p:nvSpPr>
        <p:spPr>
          <a:xfrm>
            <a:off x="9448800" y="73564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C712-036C-46CB-A328-B1D4BABAFA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170AEE6-5152-206F-E185-02182FF7CB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770"/>
          <a:stretch/>
        </p:blipFill>
        <p:spPr>
          <a:xfrm>
            <a:off x="2101080" y="1720781"/>
            <a:ext cx="7989840" cy="4114800"/>
          </a:xfrm>
          <a:prstGeom prst="rect">
            <a:avLst/>
          </a:prstGeom>
          <a:ln w="76200">
            <a:solidFill>
              <a:schemeClr val="bg1">
                <a:lumMod val="50000"/>
              </a:schemeClr>
            </a:solidFill>
          </a:ln>
        </p:spPr>
      </p:pic>
      <p:sp>
        <p:nvSpPr>
          <p:cNvPr id="15" name="Date Placeholder 3">
            <a:extLst>
              <a:ext uri="{FF2B5EF4-FFF2-40B4-BE49-F238E27FC236}">
                <a16:creationId xmlns:a16="http://schemas.microsoft.com/office/drawing/2014/main" id="{F1066565-6D6C-15ED-7552-E5E5478F3BF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42A13ADD-70F4-D2B4-2F24-8565BC01A71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127</a:t>
            </a:fld>
            <a:endParaRPr lang="en-US" sz="1200" b="1" dirty="0">
              <a:solidFill>
                <a:srgbClr val="606060"/>
              </a:solidFill>
            </a:endParaRPr>
          </a:p>
        </p:txBody>
      </p:sp>
      <p:sp>
        <p:nvSpPr>
          <p:cNvPr id="2" name="TextBox 1">
            <a:extLst>
              <a:ext uri="{FF2B5EF4-FFF2-40B4-BE49-F238E27FC236}">
                <a16:creationId xmlns:a16="http://schemas.microsoft.com/office/drawing/2014/main" id="{506CBB25-55FC-0FF0-244F-57478A6FC842}"/>
              </a:ext>
            </a:extLst>
          </p:cNvPr>
          <p:cNvSpPr txBox="1"/>
          <p:nvPr/>
        </p:nvSpPr>
        <p:spPr>
          <a:xfrm>
            <a:off x="4038600" y="5918861"/>
            <a:ext cx="4233798" cy="261610"/>
          </a:xfrm>
          <a:prstGeom prst="rect">
            <a:avLst/>
          </a:prstGeom>
          <a:noFill/>
        </p:spPr>
        <p:txBody>
          <a:bodyPr wrap="square" rtlCol="0">
            <a:spAutoFit/>
          </a:bodyPr>
          <a:lstStyle/>
          <a:p>
            <a:r>
              <a:rPr lang="en-US" sz="1050" dirty="0">
                <a:latin typeface="Montserrat" pitchFamily="2" charset="0"/>
              </a:rPr>
              <a:t>Source: </a:t>
            </a:r>
            <a:r>
              <a:rPr lang="en-US" sz="1050" dirty="0" err="1">
                <a:latin typeface="Montserrat" pitchFamily="2" charset="0"/>
              </a:rPr>
              <a:t>InfoSparks</a:t>
            </a:r>
            <a:r>
              <a:rPr lang="en-US" sz="1050" dirty="0">
                <a:latin typeface="Montserrat" pitchFamily="2" charset="0"/>
              </a:rPr>
              <a:t>, Chicagoland PMSA, August 2023</a:t>
            </a:r>
          </a:p>
        </p:txBody>
      </p:sp>
    </p:spTree>
    <p:extLst>
      <p:ext uri="{BB962C8B-B14F-4D97-AF65-F5344CB8AC3E}">
        <p14:creationId xmlns:p14="http://schemas.microsoft.com/office/powerpoint/2010/main" val="22782311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68A6E8-F65F-4E31-A4F2-91FA83C374D8}"/>
              </a:ext>
            </a:extLst>
          </p:cNvPr>
          <p:cNvSpPr>
            <a:spLocks noGrp="1"/>
          </p:cNvSpPr>
          <p:nvPr>
            <p:ph type="title"/>
          </p:nvPr>
        </p:nvSpPr>
        <p:spPr>
          <a:xfrm>
            <a:off x="457200" y="914400"/>
            <a:ext cx="11277600" cy="914400"/>
          </a:xfrm>
        </p:spPr>
        <p:txBody>
          <a:bodyPr vert="horz" lIns="0" tIns="0" rIns="0" bIns="0" rtlCol="0" anchor="t" anchorCtr="0">
            <a:normAutofit/>
          </a:bodyPr>
          <a:lstStyle/>
          <a:p>
            <a:r>
              <a:rPr lang="en-US" dirty="0"/>
              <a:t>Homes for Sale </a:t>
            </a:r>
          </a:p>
        </p:txBody>
      </p:sp>
      <p:sp>
        <p:nvSpPr>
          <p:cNvPr id="3" name="Slide Number Placeholder 2">
            <a:extLst>
              <a:ext uri="{FF2B5EF4-FFF2-40B4-BE49-F238E27FC236}">
                <a16:creationId xmlns:a16="http://schemas.microsoft.com/office/drawing/2014/main" id="{30BBBB0B-412A-4158-8E74-A5058310230D}"/>
              </a:ext>
            </a:extLst>
          </p:cNvPr>
          <p:cNvSpPr>
            <a:spLocks noGrp="1"/>
          </p:cNvSpPr>
          <p:nvPr>
            <p:ph type="sldNum" sz="quarter" idx="4294967295"/>
          </p:nvPr>
        </p:nvSpPr>
        <p:spPr>
          <a:xfrm>
            <a:off x="9448800" y="73564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C712-036C-46CB-A328-B1D4BABAFA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0F588B5-46FC-F119-7041-32DCC65DDC81}"/>
              </a:ext>
            </a:extLst>
          </p:cNvPr>
          <p:cNvPicPr>
            <a:picLocks noChangeAspect="1"/>
          </p:cNvPicPr>
          <p:nvPr/>
        </p:nvPicPr>
        <p:blipFill>
          <a:blip r:embed="rId2"/>
          <a:stretch>
            <a:fillRect/>
          </a:stretch>
        </p:blipFill>
        <p:spPr>
          <a:xfrm>
            <a:off x="460248" y="2286000"/>
            <a:ext cx="11274552" cy="3262518"/>
          </a:xfrm>
          <a:prstGeom prst="rect">
            <a:avLst/>
          </a:prstGeom>
          <a:ln w="76200">
            <a:solidFill>
              <a:schemeClr val="bg1">
                <a:lumMod val="50000"/>
              </a:schemeClr>
            </a:solidFill>
          </a:ln>
        </p:spPr>
      </p:pic>
      <p:sp>
        <p:nvSpPr>
          <p:cNvPr id="4" name="Date Placeholder 3">
            <a:extLst>
              <a:ext uri="{FF2B5EF4-FFF2-40B4-BE49-F238E27FC236}">
                <a16:creationId xmlns:a16="http://schemas.microsoft.com/office/drawing/2014/main" id="{F9F079FD-671B-88C0-7B5C-03371218B98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79DB00F0-7F66-DA57-CBE2-933C0AF6762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128</a:t>
            </a:fld>
            <a:endParaRPr lang="en-US" sz="1200" b="1" dirty="0">
              <a:solidFill>
                <a:srgbClr val="606060"/>
              </a:solidFill>
            </a:endParaRPr>
          </a:p>
        </p:txBody>
      </p:sp>
      <p:sp>
        <p:nvSpPr>
          <p:cNvPr id="2" name="TextBox 1">
            <a:extLst>
              <a:ext uri="{FF2B5EF4-FFF2-40B4-BE49-F238E27FC236}">
                <a16:creationId xmlns:a16="http://schemas.microsoft.com/office/drawing/2014/main" id="{792022CE-A237-7D0B-EEB2-296D1FE3112D}"/>
              </a:ext>
            </a:extLst>
          </p:cNvPr>
          <p:cNvSpPr txBox="1"/>
          <p:nvPr/>
        </p:nvSpPr>
        <p:spPr>
          <a:xfrm>
            <a:off x="4151376" y="5690824"/>
            <a:ext cx="4233798" cy="261610"/>
          </a:xfrm>
          <a:prstGeom prst="rect">
            <a:avLst/>
          </a:prstGeom>
          <a:noFill/>
        </p:spPr>
        <p:txBody>
          <a:bodyPr wrap="square" rtlCol="0">
            <a:spAutoFit/>
          </a:bodyPr>
          <a:lstStyle/>
          <a:p>
            <a:r>
              <a:rPr lang="en-US" sz="1050" dirty="0">
                <a:latin typeface="Montserrat" pitchFamily="2" charset="0"/>
              </a:rPr>
              <a:t>Source: </a:t>
            </a:r>
            <a:r>
              <a:rPr lang="en-US" sz="1050" dirty="0" err="1">
                <a:latin typeface="Montserrat" pitchFamily="2" charset="0"/>
              </a:rPr>
              <a:t>InfoSparks</a:t>
            </a:r>
            <a:r>
              <a:rPr lang="en-US" sz="1050" dirty="0">
                <a:latin typeface="Montserrat" pitchFamily="2" charset="0"/>
              </a:rPr>
              <a:t>, Chicagoland PMSA, August 2023</a:t>
            </a:r>
          </a:p>
        </p:txBody>
      </p:sp>
    </p:spTree>
    <p:extLst>
      <p:ext uri="{BB962C8B-B14F-4D97-AF65-F5344CB8AC3E}">
        <p14:creationId xmlns:p14="http://schemas.microsoft.com/office/powerpoint/2010/main" val="41425413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68A6E8-F65F-4E31-A4F2-91FA83C374D8}"/>
              </a:ext>
            </a:extLst>
          </p:cNvPr>
          <p:cNvSpPr>
            <a:spLocks noGrp="1"/>
          </p:cNvSpPr>
          <p:nvPr>
            <p:ph type="title"/>
          </p:nvPr>
        </p:nvSpPr>
        <p:spPr>
          <a:xfrm>
            <a:off x="457200" y="914400"/>
            <a:ext cx="11277600" cy="914400"/>
          </a:xfrm>
        </p:spPr>
        <p:txBody>
          <a:bodyPr vert="horz" lIns="0" tIns="0" rIns="0" bIns="0" rtlCol="0" anchor="t" anchorCtr="0">
            <a:normAutofit/>
          </a:bodyPr>
          <a:lstStyle/>
          <a:p>
            <a:r>
              <a:rPr lang="en-US" dirty="0"/>
              <a:t>New Listings</a:t>
            </a:r>
          </a:p>
        </p:txBody>
      </p:sp>
      <p:sp>
        <p:nvSpPr>
          <p:cNvPr id="3" name="Slide Number Placeholder 2">
            <a:extLst>
              <a:ext uri="{FF2B5EF4-FFF2-40B4-BE49-F238E27FC236}">
                <a16:creationId xmlns:a16="http://schemas.microsoft.com/office/drawing/2014/main" id="{30BBBB0B-412A-4158-8E74-A5058310230D}"/>
              </a:ext>
            </a:extLst>
          </p:cNvPr>
          <p:cNvSpPr>
            <a:spLocks noGrp="1"/>
          </p:cNvSpPr>
          <p:nvPr>
            <p:ph type="sldNum" sz="quarter" idx="4294967295"/>
          </p:nvPr>
        </p:nvSpPr>
        <p:spPr>
          <a:xfrm>
            <a:off x="9448800" y="73564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C712-036C-46CB-A328-B1D4BABAFA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788241-E4EC-3C07-DEE0-96B162C2E4CD}"/>
              </a:ext>
            </a:extLst>
          </p:cNvPr>
          <p:cNvPicPr>
            <a:picLocks noChangeAspect="1"/>
          </p:cNvPicPr>
          <p:nvPr/>
        </p:nvPicPr>
        <p:blipFill>
          <a:blip r:embed="rId2"/>
          <a:stretch>
            <a:fillRect/>
          </a:stretch>
        </p:blipFill>
        <p:spPr>
          <a:xfrm>
            <a:off x="457200" y="2286000"/>
            <a:ext cx="11274552" cy="3249263"/>
          </a:xfrm>
          <a:prstGeom prst="rect">
            <a:avLst/>
          </a:prstGeom>
          <a:ln w="76200">
            <a:solidFill>
              <a:schemeClr val="bg1">
                <a:lumMod val="50000"/>
              </a:schemeClr>
            </a:solidFill>
          </a:ln>
        </p:spPr>
      </p:pic>
      <p:sp>
        <p:nvSpPr>
          <p:cNvPr id="8" name="Date Placeholder 3">
            <a:extLst>
              <a:ext uri="{FF2B5EF4-FFF2-40B4-BE49-F238E27FC236}">
                <a16:creationId xmlns:a16="http://schemas.microsoft.com/office/drawing/2014/main" id="{9E7C6CA9-1C89-F258-28A2-94A16693DB8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144B008F-3361-2C29-7877-6A7955726C0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129</a:t>
            </a:fld>
            <a:endParaRPr lang="en-US" sz="1200" b="1" dirty="0">
              <a:solidFill>
                <a:srgbClr val="606060"/>
              </a:solidFill>
            </a:endParaRPr>
          </a:p>
        </p:txBody>
      </p:sp>
      <p:sp>
        <p:nvSpPr>
          <p:cNvPr id="2" name="TextBox 1">
            <a:extLst>
              <a:ext uri="{FF2B5EF4-FFF2-40B4-BE49-F238E27FC236}">
                <a16:creationId xmlns:a16="http://schemas.microsoft.com/office/drawing/2014/main" id="{F7B897CB-FED6-A9C7-215F-41D7DC575DEE}"/>
              </a:ext>
            </a:extLst>
          </p:cNvPr>
          <p:cNvSpPr txBox="1"/>
          <p:nvPr/>
        </p:nvSpPr>
        <p:spPr>
          <a:xfrm>
            <a:off x="4151376" y="5690824"/>
            <a:ext cx="4233798" cy="261610"/>
          </a:xfrm>
          <a:prstGeom prst="rect">
            <a:avLst/>
          </a:prstGeom>
          <a:noFill/>
        </p:spPr>
        <p:txBody>
          <a:bodyPr wrap="square" rtlCol="0">
            <a:spAutoFit/>
          </a:bodyPr>
          <a:lstStyle/>
          <a:p>
            <a:r>
              <a:rPr lang="en-US" sz="1050" dirty="0">
                <a:latin typeface="Montserrat" pitchFamily="2" charset="0"/>
              </a:rPr>
              <a:t>Source: </a:t>
            </a:r>
            <a:r>
              <a:rPr lang="en-US" sz="1050" dirty="0" err="1">
                <a:latin typeface="Montserrat" pitchFamily="2" charset="0"/>
              </a:rPr>
              <a:t>InfoSparks</a:t>
            </a:r>
            <a:r>
              <a:rPr lang="en-US" sz="1050" dirty="0">
                <a:latin typeface="Montserrat" pitchFamily="2" charset="0"/>
              </a:rPr>
              <a:t>, Chicagoland PMSA, August 2023</a:t>
            </a:r>
          </a:p>
        </p:txBody>
      </p:sp>
    </p:spTree>
    <p:extLst>
      <p:ext uri="{BB962C8B-B14F-4D97-AF65-F5344CB8AC3E}">
        <p14:creationId xmlns:p14="http://schemas.microsoft.com/office/powerpoint/2010/main" val="13479330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68A6E8-F65F-4E31-A4F2-91FA83C374D8}"/>
              </a:ext>
            </a:extLst>
          </p:cNvPr>
          <p:cNvSpPr>
            <a:spLocks noGrp="1"/>
          </p:cNvSpPr>
          <p:nvPr>
            <p:ph type="title"/>
          </p:nvPr>
        </p:nvSpPr>
        <p:spPr>
          <a:xfrm>
            <a:off x="457200" y="914400"/>
            <a:ext cx="11277600" cy="914400"/>
          </a:xfrm>
        </p:spPr>
        <p:txBody>
          <a:bodyPr vert="horz" lIns="0" tIns="0" rIns="0" bIns="0" rtlCol="0" anchor="t" anchorCtr="0">
            <a:normAutofit/>
          </a:bodyPr>
          <a:lstStyle/>
          <a:p>
            <a:r>
              <a:rPr lang="en-US" dirty="0"/>
              <a:t>Market Time</a:t>
            </a:r>
          </a:p>
        </p:txBody>
      </p:sp>
      <p:sp>
        <p:nvSpPr>
          <p:cNvPr id="3" name="Slide Number Placeholder 2">
            <a:extLst>
              <a:ext uri="{FF2B5EF4-FFF2-40B4-BE49-F238E27FC236}">
                <a16:creationId xmlns:a16="http://schemas.microsoft.com/office/drawing/2014/main" id="{30BBBB0B-412A-4158-8E74-A5058310230D}"/>
              </a:ext>
            </a:extLst>
          </p:cNvPr>
          <p:cNvSpPr>
            <a:spLocks noGrp="1"/>
          </p:cNvSpPr>
          <p:nvPr>
            <p:ph type="sldNum" sz="quarter" idx="4294967295"/>
          </p:nvPr>
        </p:nvSpPr>
        <p:spPr>
          <a:xfrm>
            <a:off x="9448800" y="73564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C712-036C-46CB-A328-B1D4BABAFA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2F4F05A-8FF1-95D4-EE7B-2E948483B5EA}"/>
              </a:ext>
            </a:extLst>
          </p:cNvPr>
          <p:cNvPicPr>
            <a:picLocks noChangeAspect="1"/>
          </p:cNvPicPr>
          <p:nvPr/>
        </p:nvPicPr>
        <p:blipFill>
          <a:blip r:embed="rId2"/>
          <a:stretch>
            <a:fillRect/>
          </a:stretch>
        </p:blipFill>
        <p:spPr>
          <a:xfrm>
            <a:off x="457200" y="2286000"/>
            <a:ext cx="11274552" cy="3239587"/>
          </a:xfrm>
          <a:prstGeom prst="rect">
            <a:avLst/>
          </a:prstGeom>
          <a:ln w="76200">
            <a:solidFill>
              <a:schemeClr val="bg1">
                <a:lumMod val="50000"/>
              </a:schemeClr>
            </a:solidFill>
          </a:ln>
        </p:spPr>
      </p:pic>
      <p:sp>
        <p:nvSpPr>
          <p:cNvPr id="8" name="Date Placeholder 3">
            <a:extLst>
              <a:ext uri="{FF2B5EF4-FFF2-40B4-BE49-F238E27FC236}">
                <a16:creationId xmlns:a16="http://schemas.microsoft.com/office/drawing/2014/main" id="{FA04CFE3-4CFC-5169-F1A2-CD0112B7A88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66C347AD-5C6C-8B08-B1FE-D6D6BCE2F49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130</a:t>
            </a:fld>
            <a:endParaRPr lang="en-US" sz="1200" b="1" dirty="0">
              <a:solidFill>
                <a:srgbClr val="606060"/>
              </a:solidFill>
            </a:endParaRPr>
          </a:p>
        </p:txBody>
      </p:sp>
      <p:sp>
        <p:nvSpPr>
          <p:cNvPr id="2" name="TextBox 1">
            <a:extLst>
              <a:ext uri="{FF2B5EF4-FFF2-40B4-BE49-F238E27FC236}">
                <a16:creationId xmlns:a16="http://schemas.microsoft.com/office/drawing/2014/main" id="{7D55F3A1-9B94-F0E0-978E-6E25933C894B}"/>
              </a:ext>
            </a:extLst>
          </p:cNvPr>
          <p:cNvSpPr txBox="1"/>
          <p:nvPr/>
        </p:nvSpPr>
        <p:spPr>
          <a:xfrm>
            <a:off x="4151376" y="5690824"/>
            <a:ext cx="4233798" cy="261610"/>
          </a:xfrm>
          <a:prstGeom prst="rect">
            <a:avLst/>
          </a:prstGeom>
          <a:noFill/>
        </p:spPr>
        <p:txBody>
          <a:bodyPr wrap="square" rtlCol="0">
            <a:spAutoFit/>
          </a:bodyPr>
          <a:lstStyle/>
          <a:p>
            <a:r>
              <a:rPr lang="en-US" sz="1050" dirty="0">
                <a:latin typeface="Montserrat" pitchFamily="2" charset="0"/>
              </a:rPr>
              <a:t>Source: </a:t>
            </a:r>
            <a:r>
              <a:rPr lang="en-US" sz="1050" dirty="0" err="1">
                <a:latin typeface="Montserrat" pitchFamily="2" charset="0"/>
              </a:rPr>
              <a:t>InfoSparks</a:t>
            </a:r>
            <a:r>
              <a:rPr lang="en-US" sz="1050" dirty="0">
                <a:latin typeface="Montserrat" pitchFamily="2" charset="0"/>
              </a:rPr>
              <a:t>, Chicagoland PMSA, August 2023</a:t>
            </a:r>
          </a:p>
        </p:txBody>
      </p:sp>
    </p:spTree>
    <p:extLst>
      <p:ext uri="{BB962C8B-B14F-4D97-AF65-F5344CB8AC3E}">
        <p14:creationId xmlns:p14="http://schemas.microsoft.com/office/powerpoint/2010/main" val="2088273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C4EE-24F6-4E90-AC09-CA4CCB5867BA}"/>
              </a:ext>
            </a:extLst>
          </p:cNvPr>
          <p:cNvSpPr>
            <a:spLocks noGrp="1"/>
          </p:cNvSpPr>
          <p:nvPr>
            <p:ph type="title"/>
          </p:nvPr>
        </p:nvSpPr>
        <p:spPr/>
        <p:txBody>
          <a:bodyPr anchor="ctr">
            <a:normAutofit/>
          </a:bodyPr>
          <a:lstStyle/>
          <a:p>
            <a:r>
              <a:rPr lang="en-US"/>
              <a:t>You Are the </a:t>
            </a:r>
            <a:br>
              <a:rPr lang="en-US"/>
            </a:br>
            <a:r>
              <a:rPr lang="en-US"/>
              <a:t>Buyer’s Advocate</a:t>
            </a:r>
            <a:endParaRPr lang="en-US" dirty="0"/>
          </a:p>
        </p:txBody>
      </p:sp>
      <p:sp>
        <p:nvSpPr>
          <p:cNvPr id="3" name="Content Placeholder 2">
            <a:extLst>
              <a:ext uri="{FF2B5EF4-FFF2-40B4-BE49-F238E27FC236}">
                <a16:creationId xmlns:a16="http://schemas.microsoft.com/office/drawing/2014/main" id="{D774B9AD-5F81-423E-9571-743DB56F0A99}"/>
              </a:ext>
            </a:extLst>
          </p:cNvPr>
          <p:cNvSpPr>
            <a:spLocks noGrp="1"/>
          </p:cNvSpPr>
          <p:nvPr>
            <p:ph idx="1"/>
          </p:nvPr>
        </p:nvSpPr>
        <p:spPr/>
        <p:txBody>
          <a:bodyPr numCol="1" anchor="t" anchorCtr="0">
            <a:normAutofit/>
          </a:bodyPr>
          <a:lstStyle/>
          <a:p>
            <a:pPr marL="0" indent="0">
              <a:spcBef>
                <a:spcPts val="0"/>
              </a:spcBef>
              <a:spcAft>
                <a:spcPts val="1200"/>
              </a:spcAft>
              <a:buNone/>
            </a:pPr>
            <a:r>
              <a:rPr lang="en-US" sz="2000" b="1" dirty="0"/>
              <a:t>You are on the buyer’s side</a:t>
            </a:r>
          </a:p>
          <a:p>
            <a:pPr>
              <a:spcBef>
                <a:spcPts val="0"/>
              </a:spcBef>
              <a:spcAft>
                <a:spcPts val="1200"/>
              </a:spcAft>
            </a:pPr>
            <a:r>
              <a:rPr lang="en-US" sz="2000" dirty="0"/>
              <a:t>Find client the right </a:t>
            </a:r>
            <a:br>
              <a:rPr lang="en-US" sz="2000" dirty="0"/>
            </a:br>
            <a:r>
              <a:rPr lang="en-US" sz="2000" dirty="0"/>
              <a:t>home at the best price </a:t>
            </a:r>
            <a:br>
              <a:rPr lang="en-US" sz="2000" dirty="0"/>
            </a:br>
            <a:r>
              <a:rPr lang="en-US" sz="2000" dirty="0"/>
              <a:t>and terms</a:t>
            </a:r>
          </a:p>
          <a:p>
            <a:pPr>
              <a:spcBef>
                <a:spcPts val="0"/>
              </a:spcBef>
              <a:spcAft>
                <a:spcPts val="1200"/>
              </a:spcAft>
            </a:pPr>
            <a:r>
              <a:rPr lang="en-US" sz="2000" dirty="0"/>
              <a:t>Serve as a trusted guide </a:t>
            </a:r>
            <a:br>
              <a:rPr lang="en-US" sz="2000" dirty="0"/>
            </a:br>
            <a:r>
              <a:rPr lang="en-US" sz="2000" dirty="0"/>
              <a:t>throughout the process</a:t>
            </a:r>
          </a:p>
          <a:p>
            <a:pPr>
              <a:spcBef>
                <a:spcPts val="0"/>
              </a:spcBef>
              <a:spcAft>
                <a:spcPts val="1200"/>
              </a:spcAft>
            </a:pPr>
            <a:r>
              <a:rPr lang="en-US" sz="2000" dirty="0"/>
              <a:t>Protect client’s interests</a:t>
            </a:r>
          </a:p>
          <a:p>
            <a:pPr>
              <a:spcBef>
                <a:spcPts val="0"/>
              </a:spcBef>
              <a:spcAft>
                <a:spcPts val="1200"/>
              </a:spcAft>
            </a:pPr>
            <a:r>
              <a:rPr lang="en-US" sz="2000" dirty="0"/>
              <a:t>Safeguard confidential </a:t>
            </a:r>
            <a:br>
              <a:rPr lang="en-US" sz="2000" dirty="0"/>
            </a:br>
            <a:r>
              <a:rPr lang="en-US" sz="2000" dirty="0"/>
              <a:t>information</a:t>
            </a:r>
          </a:p>
        </p:txBody>
      </p:sp>
      <p:sp>
        <p:nvSpPr>
          <p:cNvPr id="15" name="Date Placeholder 3">
            <a:extLst>
              <a:ext uri="{FF2B5EF4-FFF2-40B4-BE49-F238E27FC236}">
                <a16:creationId xmlns:a16="http://schemas.microsoft.com/office/drawing/2014/main" id="{01DCAFD1-5186-7A60-7630-B6F752EF494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5" name="Picture 4" descr="A person and a child standing outside&#10;&#10;Description automatically generated">
            <a:extLst>
              <a:ext uri="{FF2B5EF4-FFF2-40B4-BE49-F238E27FC236}">
                <a16:creationId xmlns:a16="http://schemas.microsoft.com/office/drawing/2014/main" id="{13A76BA7-72B3-356D-32CC-6E8616F287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1143000"/>
            <a:ext cx="5524500" cy="4572000"/>
          </a:xfrm>
          <a:prstGeom prst="rect">
            <a:avLst/>
          </a:prstGeom>
        </p:spPr>
      </p:pic>
      <p:sp>
        <p:nvSpPr>
          <p:cNvPr id="4" name="Date Placeholder 3">
            <a:extLst>
              <a:ext uri="{FF2B5EF4-FFF2-40B4-BE49-F238E27FC236}">
                <a16:creationId xmlns:a16="http://schemas.microsoft.com/office/drawing/2014/main" id="{EF3BF291-EB7A-2609-92C9-F3BA869493E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14</a:t>
            </a:fld>
            <a:endParaRPr lang="en-US" sz="1200" b="1" dirty="0">
              <a:solidFill>
                <a:srgbClr val="606060"/>
              </a:solidFill>
            </a:endParaRPr>
          </a:p>
        </p:txBody>
      </p:sp>
    </p:spTree>
    <p:extLst>
      <p:ext uri="{BB962C8B-B14F-4D97-AF65-F5344CB8AC3E}">
        <p14:creationId xmlns:p14="http://schemas.microsoft.com/office/powerpoint/2010/main" val="982724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68A6E8-F65F-4E31-A4F2-91FA83C374D8}"/>
              </a:ext>
            </a:extLst>
          </p:cNvPr>
          <p:cNvSpPr>
            <a:spLocks noGrp="1"/>
          </p:cNvSpPr>
          <p:nvPr>
            <p:ph type="title"/>
          </p:nvPr>
        </p:nvSpPr>
        <p:spPr>
          <a:xfrm>
            <a:off x="457200" y="914400"/>
            <a:ext cx="11277600" cy="914400"/>
          </a:xfrm>
        </p:spPr>
        <p:txBody>
          <a:bodyPr vert="horz" lIns="0" tIns="0" rIns="0" bIns="0" rtlCol="0" anchor="t" anchorCtr="0">
            <a:normAutofit/>
          </a:bodyPr>
          <a:lstStyle/>
          <a:p>
            <a:r>
              <a:rPr lang="en-US" dirty="0"/>
              <a:t>Percentage of List Price Received</a:t>
            </a:r>
          </a:p>
        </p:txBody>
      </p:sp>
      <p:sp>
        <p:nvSpPr>
          <p:cNvPr id="3" name="Slide Number Placeholder 2">
            <a:extLst>
              <a:ext uri="{FF2B5EF4-FFF2-40B4-BE49-F238E27FC236}">
                <a16:creationId xmlns:a16="http://schemas.microsoft.com/office/drawing/2014/main" id="{30BBBB0B-412A-4158-8E74-A5058310230D}"/>
              </a:ext>
            </a:extLst>
          </p:cNvPr>
          <p:cNvSpPr>
            <a:spLocks noGrp="1"/>
          </p:cNvSpPr>
          <p:nvPr>
            <p:ph type="sldNum" sz="quarter" idx="4294967295"/>
          </p:nvPr>
        </p:nvSpPr>
        <p:spPr>
          <a:xfrm>
            <a:off x="9448800" y="73564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C712-036C-46CB-A328-B1D4BABAFA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B6A99BF-AEA0-29B6-70C1-EAB9F116A3C2}"/>
              </a:ext>
            </a:extLst>
          </p:cNvPr>
          <p:cNvPicPr>
            <a:picLocks noChangeAspect="1"/>
          </p:cNvPicPr>
          <p:nvPr/>
        </p:nvPicPr>
        <p:blipFill>
          <a:blip r:embed="rId2"/>
          <a:stretch>
            <a:fillRect/>
          </a:stretch>
        </p:blipFill>
        <p:spPr>
          <a:xfrm>
            <a:off x="457200" y="2286000"/>
            <a:ext cx="11274552" cy="3250585"/>
          </a:xfrm>
          <a:prstGeom prst="rect">
            <a:avLst/>
          </a:prstGeom>
          <a:ln w="76200">
            <a:solidFill>
              <a:schemeClr val="bg1">
                <a:lumMod val="50000"/>
              </a:schemeClr>
            </a:solidFill>
          </a:ln>
        </p:spPr>
      </p:pic>
      <p:sp>
        <p:nvSpPr>
          <p:cNvPr id="8" name="Date Placeholder 3">
            <a:extLst>
              <a:ext uri="{FF2B5EF4-FFF2-40B4-BE49-F238E27FC236}">
                <a16:creationId xmlns:a16="http://schemas.microsoft.com/office/drawing/2014/main" id="{90D68B5D-EB6D-973B-802F-36386DA419E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F1A20ABE-6B3B-11E3-D211-A16E60CABE0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131</a:t>
            </a:fld>
            <a:endParaRPr lang="en-US" sz="1200" b="1" dirty="0">
              <a:solidFill>
                <a:srgbClr val="606060"/>
              </a:solidFill>
            </a:endParaRPr>
          </a:p>
        </p:txBody>
      </p:sp>
      <p:sp>
        <p:nvSpPr>
          <p:cNvPr id="2" name="TextBox 1">
            <a:extLst>
              <a:ext uri="{FF2B5EF4-FFF2-40B4-BE49-F238E27FC236}">
                <a16:creationId xmlns:a16="http://schemas.microsoft.com/office/drawing/2014/main" id="{DB104935-6063-C5D8-35F9-29F9B74C5497}"/>
              </a:ext>
            </a:extLst>
          </p:cNvPr>
          <p:cNvSpPr txBox="1"/>
          <p:nvPr/>
        </p:nvSpPr>
        <p:spPr>
          <a:xfrm>
            <a:off x="4151376" y="5690824"/>
            <a:ext cx="4233798" cy="261610"/>
          </a:xfrm>
          <a:prstGeom prst="rect">
            <a:avLst/>
          </a:prstGeom>
          <a:noFill/>
        </p:spPr>
        <p:txBody>
          <a:bodyPr wrap="square" rtlCol="0">
            <a:spAutoFit/>
          </a:bodyPr>
          <a:lstStyle/>
          <a:p>
            <a:r>
              <a:rPr lang="en-US" sz="1050" dirty="0">
                <a:latin typeface="Montserrat" pitchFamily="2" charset="0"/>
              </a:rPr>
              <a:t>Source: </a:t>
            </a:r>
            <a:r>
              <a:rPr lang="en-US" sz="1050" dirty="0" err="1">
                <a:latin typeface="Montserrat" pitchFamily="2" charset="0"/>
              </a:rPr>
              <a:t>InfoSparks</a:t>
            </a:r>
            <a:r>
              <a:rPr lang="en-US" sz="1050" dirty="0">
                <a:latin typeface="Montserrat" pitchFamily="2" charset="0"/>
              </a:rPr>
              <a:t>, Chicagoland PMSA, August 2023</a:t>
            </a:r>
          </a:p>
        </p:txBody>
      </p:sp>
    </p:spTree>
    <p:extLst>
      <p:ext uri="{BB962C8B-B14F-4D97-AF65-F5344CB8AC3E}">
        <p14:creationId xmlns:p14="http://schemas.microsoft.com/office/powerpoint/2010/main" val="10836674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271C44-9F6E-4194-859E-77460BE58F92}"/>
              </a:ext>
            </a:extLst>
          </p:cNvPr>
          <p:cNvSpPr>
            <a:spLocks noGrp="1"/>
          </p:cNvSpPr>
          <p:nvPr>
            <p:ph type="title"/>
          </p:nvPr>
        </p:nvSpPr>
        <p:spPr>
          <a:xfrm>
            <a:off x="457200" y="914400"/>
            <a:ext cx="11277600" cy="914400"/>
          </a:xfrm>
        </p:spPr>
        <p:txBody>
          <a:bodyPr>
            <a:normAutofit/>
          </a:bodyPr>
          <a:lstStyle/>
          <a:p>
            <a:r>
              <a:rPr lang="en-US"/>
              <a:t>Absorption Rate – MSI </a:t>
            </a:r>
          </a:p>
        </p:txBody>
      </p:sp>
      <p:graphicFrame>
        <p:nvGraphicFramePr>
          <p:cNvPr id="3" name="Diagram 2">
            <a:extLst>
              <a:ext uri="{FF2B5EF4-FFF2-40B4-BE49-F238E27FC236}">
                <a16:creationId xmlns:a16="http://schemas.microsoft.com/office/drawing/2014/main" id="{BD4B19A3-992F-4673-9AFB-5A2F59DF42DE}"/>
              </a:ext>
            </a:extLst>
          </p:cNvPr>
          <p:cNvGraphicFramePr/>
          <p:nvPr>
            <p:extLst>
              <p:ext uri="{D42A27DB-BD31-4B8C-83A1-F6EECF244321}">
                <p14:modId xmlns:p14="http://schemas.microsoft.com/office/powerpoint/2010/main" val="3282621163"/>
              </p:ext>
            </p:extLst>
          </p:nvPr>
        </p:nvGraphicFramePr>
        <p:xfrm>
          <a:off x="877094" y="2057400"/>
          <a:ext cx="10437812" cy="39115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3">
            <a:extLst>
              <a:ext uri="{FF2B5EF4-FFF2-40B4-BE49-F238E27FC236}">
                <a16:creationId xmlns:a16="http://schemas.microsoft.com/office/drawing/2014/main" id="{979652E0-2F18-C04A-959A-5BC34BC107A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6C586586-CAC2-5096-522A-00A7B713F53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132</a:t>
            </a:fld>
            <a:endParaRPr lang="en-US" sz="1200" b="1" dirty="0">
              <a:solidFill>
                <a:srgbClr val="606060"/>
              </a:solidFill>
            </a:endParaRPr>
          </a:p>
        </p:txBody>
      </p:sp>
    </p:spTree>
    <p:extLst>
      <p:ext uri="{BB962C8B-B14F-4D97-AF65-F5344CB8AC3E}">
        <p14:creationId xmlns:p14="http://schemas.microsoft.com/office/powerpoint/2010/main" val="18023845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DE77F8-0DAD-4506-AF76-54470349D122}"/>
              </a:ext>
            </a:extLst>
          </p:cNvPr>
          <p:cNvSpPr>
            <a:spLocks noGrp="1"/>
          </p:cNvSpPr>
          <p:nvPr>
            <p:ph type="title"/>
          </p:nvPr>
        </p:nvSpPr>
        <p:spPr>
          <a:xfrm>
            <a:off x="457200" y="914400"/>
            <a:ext cx="11277600" cy="914400"/>
          </a:xfrm>
        </p:spPr>
        <p:txBody>
          <a:bodyPr vert="horz" lIns="91440" tIns="45720" rIns="91440" bIns="45720" rtlCol="0" anchor="ctr">
            <a:normAutofit/>
          </a:bodyPr>
          <a:lstStyle/>
          <a:p>
            <a:r>
              <a:rPr lang="en-US"/>
              <a:t>Absorption Rate – Months Supply </a:t>
            </a:r>
          </a:p>
        </p:txBody>
      </p:sp>
      <p:sp>
        <p:nvSpPr>
          <p:cNvPr id="3" name="Slide Number Placeholder 2">
            <a:extLst>
              <a:ext uri="{FF2B5EF4-FFF2-40B4-BE49-F238E27FC236}">
                <a16:creationId xmlns:a16="http://schemas.microsoft.com/office/drawing/2014/main" id="{892F2932-1841-4242-803B-E6940A9E8DD1}"/>
              </a:ext>
            </a:extLst>
          </p:cNvPr>
          <p:cNvSpPr>
            <a:spLocks noGrp="1"/>
          </p:cNvSpPr>
          <p:nvPr>
            <p:ph type="sldNum" sz="quarter" idx="4294967295"/>
          </p:nvPr>
        </p:nvSpPr>
        <p:spPr>
          <a:xfrm>
            <a:off x="9448800" y="73564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B36C712-036C-46CB-A328-B1D4BABAFA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D56AA94-3334-70AA-B2DC-54B84D9B7C59}"/>
              </a:ext>
            </a:extLst>
          </p:cNvPr>
          <p:cNvPicPr>
            <a:picLocks noChangeAspect="1"/>
          </p:cNvPicPr>
          <p:nvPr/>
        </p:nvPicPr>
        <p:blipFill>
          <a:blip r:embed="rId2"/>
          <a:stretch>
            <a:fillRect/>
          </a:stretch>
        </p:blipFill>
        <p:spPr>
          <a:xfrm>
            <a:off x="460248" y="2286000"/>
            <a:ext cx="11274552" cy="3349901"/>
          </a:xfrm>
          <a:prstGeom prst="rect">
            <a:avLst/>
          </a:prstGeom>
          <a:ln w="76200">
            <a:solidFill>
              <a:schemeClr val="bg1">
                <a:lumMod val="50000"/>
              </a:schemeClr>
            </a:solidFill>
          </a:ln>
        </p:spPr>
      </p:pic>
      <p:sp>
        <p:nvSpPr>
          <p:cNvPr id="10" name="Date Placeholder 3">
            <a:extLst>
              <a:ext uri="{FF2B5EF4-FFF2-40B4-BE49-F238E27FC236}">
                <a16:creationId xmlns:a16="http://schemas.microsoft.com/office/drawing/2014/main" id="{BDBCB586-C92D-95D2-CB39-B017864C089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33F771DD-B56F-9EC4-D080-0379AAC0209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133</a:t>
            </a:fld>
            <a:endParaRPr lang="en-US" sz="1200" b="1" dirty="0">
              <a:solidFill>
                <a:srgbClr val="606060"/>
              </a:solidFill>
            </a:endParaRPr>
          </a:p>
        </p:txBody>
      </p:sp>
      <p:sp>
        <p:nvSpPr>
          <p:cNvPr id="2" name="TextBox 1">
            <a:extLst>
              <a:ext uri="{FF2B5EF4-FFF2-40B4-BE49-F238E27FC236}">
                <a16:creationId xmlns:a16="http://schemas.microsoft.com/office/drawing/2014/main" id="{9FD05E93-AE67-1FF8-6671-791DEBCE4EA8}"/>
              </a:ext>
            </a:extLst>
          </p:cNvPr>
          <p:cNvSpPr txBox="1"/>
          <p:nvPr/>
        </p:nvSpPr>
        <p:spPr>
          <a:xfrm>
            <a:off x="4151376" y="5703350"/>
            <a:ext cx="4233798" cy="261610"/>
          </a:xfrm>
          <a:prstGeom prst="rect">
            <a:avLst/>
          </a:prstGeom>
          <a:noFill/>
        </p:spPr>
        <p:txBody>
          <a:bodyPr wrap="square" rtlCol="0">
            <a:spAutoFit/>
          </a:bodyPr>
          <a:lstStyle/>
          <a:p>
            <a:r>
              <a:rPr lang="en-US" sz="1050" dirty="0">
                <a:latin typeface="Montserrat" pitchFamily="2" charset="0"/>
              </a:rPr>
              <a:t>Source: </a:t>
            </a:r>
            <a:r>
              <a:rPr lang="en-US" sz="1050" dirty="0" err="1">
                <a:latin typeface="Montserrat" pitchFamily="2" charset="0"/>
              </a:rPr>
              <a:t>InfoSparks</a:t>
            </a:r>
            <a:r>
              <a:rPr lang="en-US" sz="1050" dirty="0">
                <a:latin typeface="Montserrat" pitchFamily="2" charset="0"/>
              </a:rPr>
              <a:t>, Chicagoland PMSA, August 2023</a:t>
            </a:r>
          </a:p>
        </p:txBody>
      </p:sp>
    </p:spTree>
    <p:extLst>
      <p:ext uri="{BB962C8B-B14F-4D97-AF65-F5344CB8AC3E}">
        <p14:creationId xmlns:p14="http://schemas.microsoft.com/office/powerpoint/2010/main" val="26459826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8D75F517-565A-485F-6F20-DC4453AA0AB0}"/>
              </a:ext>
            </a:extLst>
          </p:cNvPr>
          <p:cNvSpPr>
            <a:spLocks noGrp="1"/>
          </p:cNvSpPr>
          <p:nvPr>
            <p:ph type="title"/>
          </p:nvPr>
        </p:nvSpPr>
        <p:spPr>
          <a:xfrm>
            <a:off x="457200" y="914400"/>
            <a:ext cx="11277600" cy="914400"/>
          </a:xfrm>
        </p:spPr>
        <p:txBody>
          <a:bodyPr vert="horz" lIns="91440" tIns="45720" rIns="91440" bIns="45720" rtlCol="0" anchor="ctr">
            <a:normAutofit fontScale="90000"/>
          </a:bodyPr>
          <a:lstStyle/>
          <a:p>
            <a:r>
              <a:rPr lang="en-US"/>
              <a:t>What Type of Market?</a:t>
            </a:r>
            <a:br>
              <a:rPr lang="en-US"/>
            </a:br>
            <a:endParaRPr lang="en-US"/>
          </a:p>
        </p:txBody>
      </p:sp>
      <p:sp>
        <p:nvSpPr>
          <p:cNvPr id="8" name="Date Placeholder 3">
            <a:extLst>
              <a:ext uri="{FF2B5EF4-FFF2-40B4-BE49-F238E27FC236}">
                <a16:creationId xmlns:a16="http://schemas.microsoft.com/office/drawing/2014/main" id="{3CEC0F49-1B2A-D396-38B6-ECDA16D8BFA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2" name="Date Placeholder 3">
            <a:extLst>
              <a:ext uri="{FF2B5EF4-FFF2-40B4-BE49-F238E27FC236}">
                <a16:creationId xmlns:a16="http://schemas.microsoft.com/office/drawing/2014/main" id="{E893AD30-9CBF-5274-96C1-05F39651160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134</a:t>
            </a:fld>
            <a:endParaRPr lang="en-US" b="1" dirty="0">
              <a:solidFill>
                <a:srgbClr val="606060"/>
              </a:solidFill>
            </a:endParaRPr>
          </a:p>
        </p:txBody>
      </p:sp>
      <p:grpSp>
        <p:nvGrpSpPr>
          <p:cNvPr id="6" name="Group 5">
            <a:extLst>
              <a:ext uri="{FF2B5EF4-FFF2-40B4-BE49-F238E27FC236}">
                <a16:creationId xmlns:a16="http://schemas.microsoft.com/office/drawing/2014/main" id="{5C5C6563-AAB7-F78A-FDAF-9A0A6840F375}"/>
              </a:ext>
            </a:extLst>
          </p:cNvPr>
          <p:cNvGrpSpPr/>
          <p:nvPr/>
        </p:nvGrpSpPr>
        <p:grpSpPr>
          <a:xfrm>
            <a:off x="2608729" y="1828800"/>
            <a:ext cx="7459433" cy="3701109"/>
            <a:chOff x="2608729" y="2242491"/>
            <a:chExt cx="7459433" cy="3701109"/>
          </a:xfrm>
        </p:grpSpPr>
        <p:sp>
          <p:nvSpPr>
            <p:cNvPr id="7" name="TextBox 6">
              <a:extLst>
                <a:ext uri="{FF2B5EF4-FFF2-40B4-BE49-F238E27FC236}">
                  <a16:creationId xmlns:a16="http://schemas.microsoft.com/office/drawing/2014/main" id="{6A92BB8D-3A1D-5673-6F58-0923B35C3BF6}"/>
                </a:ext>
              </a:extLst>
            </p:cNvPr>
            <p:cNvSpPr txBox="1"/>
            <p:nvPr/>
          </p:nvSpPr>
          <p:spPr>
            <a:xfrm>
              <a:off x="2608729" y="2514600"/>
              <a:ext cx="2497800" cy="461665"/>
            </a:xfrm>
            <a:prstGeom prst="rect">
              <a:avLst/>
            </a:prstGeom>
            <a:noFill/>
          </p:spPr>
          <p:txBody>
            <a:bodyPr wrap="none" lIns="0" tIns="0" rIns="0" bIns="0" rtlCol="0">
              <a:noAutofit/>
            </a:bodyPr>
            <a:lstStyle/>
            <a:p>
              <a:pPr algn="ctr"/>
              <a:r>
                <a:rPr lang="en-US" sz="2400" b="1" dirty="0">
                  <a:solidFill>
                    <a:schemeClr val="accent1"/>
                  </a:solidFill>
                  <a:latin typeface="Montserrat SemiBold" pitchFamily="2" charset="77"/>
                </a:rPr>
                <a:t>Buyers Market</a:t>
              </a:r>
            </a:p>
          </p:txBody>
        </p:sp>
        <p:sp>
          <p:nvSpPr>
            <p:cNvPr id="9" name="TextBox 8">
              <a:extLst>
                <a:ext uri="{FF2B5EF4-FFF2-40B4-BE49-F238E27FC236}">
                  <a16:creationId xmlns:a16="http://schemas.microsoft.com/office/drawing/2014/main" id="{EE40E319-119B-51B0-A450-B9DF5C56EDC1}"/>
                </a:ext>
              </a:extLst>
            </p:cNvPr>
            <p:cNvSpPr txBox="1"/>
            <p:nvPr/>
          </p:nvSpPr>
          <p:spPr>
            <a:xfrm>
              <a:off x="7094654" y="2514600"/>
              <a:ext cx="2436886" cy="461665"/>
            </a:xfrm>
            <a:prstGeom prst="rect">
              <a:avLst/>
            </a:prstGeom>
            <a:noFill/>
          </p:spPr>
          <p:txBody>
            <a:bodyPr wrap="none" lIns="0" tIns="0" rIns="0" bIns="0" rtlCol="0">
              <a:noAutofit/>
            </a:bodyPr>
            <a:lstStyle/>
            <a:p>
              <a:pPr algn="ctr"/>
              <a:r>
                <a:rPr lang="en-US" sz="2400" b="1" dirty="0">
                  <a:solidFill>
                    <a:schemeClr val="accent1"/>
                  </a:solidFill>
                  <a:latin typeface="Montserrat SemiBold" pitchFamily="2" charset="77"/>
                </a:rPr>
                <a:t>Sellers Market</a:t>
              </a:r>
            </a:p>
          </p:txBody>
        </p:sp>
        <p:cxnSp>
          <p:nvCxnSpPr>
            <p:cNvPr id="10" name="Straight Connector 9">
              <a:extLst>
                <a:ext uri="{FF2B5EF4-FFF2-40B4-BE49-F238E27FC236}">
                  <a16:creationId xmlns:a16="http://schemas.microsoft.com/office/drawing/2014/main" id="{678A9F8B-206A-2D59-B22F-2D0E447AFE53}"/>
                </a:ext>
              </a:extLst>
            </p:cNvPr>
            <p:cNvCxnSpPr/>
            <p:nvPr/>
          </p:nvCxnSpPr>
          <p:spPr>
            <a:xfrm>
              <a:off x="6096000" y="2242491"/>
              <a:ext cx="0" cy="3701109"/>
            </a:xfrm>
            <a:prstGeom prst="line">
              <a:avLst/>
            </a:prstGeom>
            <a:ln>
              <a:solidFill>
                <a:schemeClr val="bg1">
                  <a:lumMod val="85000"/>
                </a:schemeClr>
              </a:solidFill>
              <a:prstDash val="lgDash"/>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8F877D1-B622-90CD-D91C-DBC11689664A}"/>
                </a:ext>
              </a:extLst>
            </p:cNvPr>
            <p:cNvSpPr txBox="1"/>
            <p:nvPr/>
          </p:nvSpPr>
          <p:spPr>
            <a:xfrm>
              <a:off x="2608729" y="5478115"/>
              <a:ext cx="2497800" cy="461665"/>
            </a:xfrm>
            <a:prstGeom prst="rect">
              <a:avLst/>
            </a:prstGeom>
            <a:noFill/>
          </p:spPr>
          <p:txBody>
            <a:bodyPr wrap="none" lIns="0" tIns="0" rIns="0" bIns="0" rtlCol="0">
              <a:noAutofit/>
            </a:bodyPr>
            <a:lstStyle/>
            <a:p>
              <a:pPr algn="ctr"/>
              <a:r>
                <a:rPr lang="en-US" b="1" dirty="0">
                  <a:latin typeface="Montserrat SemiBold" pitchFamily="2" charset="77"/>
                </a:rPr>
                <a:t>New Home Price $</a:t>
              </a:r>
            </a:p>
          </p:txBody>
        </p:sp>
        <p:sp>
          <p:nvSpPr>
            <p:cNvPr id="12" name="TextBox 11">
              <a:extLst>
                <a:ext uri="{FF2B5EF4-FFF2-40B4-BE49-F238E27FC236}">
                  <a16:creationId xmlns:a16="http://schemas.microsoft.com/office/drawing/2014/main" id="{ADF2B06B-C528-FB8F-0518-29277C5F1373}"/>
                </a:ext>
              </a:extLst>
            </p:cNvPr>
            <p:cNvSpPr txBox="1"/>
            <p:nvPr/>
          </p:nvSpPr>
          <p:spPr>
            <a:xfrm>
              <a:off x="7094654" y="5478115"/>
              <a:ext cx="2436886" cy="461665"/>
            </a:xfrm>
            <a:prstGeom prst="rect">
              <a:avLst/>
            </a:prstGeom>
            <a:noFill/>
          </p:spPr>
          <p:txBody>
            <a:bodyPr wrap="none" lIns="0" tIns="0" rIns="0" bIns="0" rtlCol="0">
              <a:noAutofit/>
            </a:bodyPr>
            <a:lstStyle/>
            <a:p>
              <a:pPr algn="ctr"/>
              <a:r>
                <a:rPr lang="en-US" b="1" dirty="0">
                  <a:latin typeface="Montserrat SemiBold" pitchFamily="2" charset="77"/>
                </a:rPr>
                <a:t>New Home Price $$$</a:t>
              </a:r>
            </a:p>
          </p:txBody>
        </p:sp>
        <p:pic>
          <p:nvPicPr>
            <p:cNvPr id="14" name="Graphic 13">
              <a:extLst>
                <a:ext uri="{FF2B5EF4-FFF2-40B4-BE49-F238E27FC236}">
                  <a16:creationId xmlns:a16="http://schemas.microsoft.com/office/drawing/2014/main" id="{7490F7FA-2894-F15D-A435-0D619B0CFC3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39789" y="3502152"/>
              <a:ext cx="1257300" cy="1231900"/>
            </a:xfrm>
            <a:prstGeom prst="rect">
              <a:avLst/>
            </a:prstGeom>
          </p:spPr>
        </p:pic>
        <p:pic>
          <p:nvPicPr>
            <p:cNvPr id="15" name="Graphic 14">
              <a:extLst>
                <a:ext uri="{FF2B5EF4-FFF2-40B4-BE49-F238E27FC236}">
                  <a16:creationId xmlns:a16="http://schemas.microsoft.com/office/drawing/2014/main" id="{C09177BE-6698-7190-7333-64F1B3596C3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12072" y="3503084"/>
              <a:ext cx="1257300" cy="1231900"/>
            </a:xfrm>
            <a:prstGeom prst="rect">
              <a:avLst/>
            </a:prstGeom>
          </p:spPr>
        </p:pic>
        <p:pic>
          <p:nvPicPr>
            <p:cNvPr id="16" name="Graphic 15">
              <a:extLst>
                <a:ext uri="{FF2B5EF4-FFF2-40B4-BE49-F238E27FC236}">
                  <a16:creationId xmlns:a16="http://schemas.microsoft.com/office/drawing/2014/main" id="{5E7FDC9D-73AA-714C-D641-03422D4B314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048376" y="3655895"/>
              <a:ext cx="1219200" cy="1295400"/>
            </a:xfrm>
            <a:prstGeom prst="rect">
              <a:avLst/>
            </a:prstGeom>
          </p:spPr>
        </p:pic>
        <p:grpSp>
          <p:nvGrpSpPr>
            <p:cNvPr id="17" name="Group 16">
              <a:extLst>
                <a:ext uri="{FF2B5EF4-FFF2-40B4-BE49-F238E27FC236}">
                  <a16:creationId xmlns:a16="http://schemas.microsoft.com/office/drawing/2014/main" id="{B77F80D2-BB27-0427-2D96-14B86683921B}"/>
                </a:ext>
              </a:extLst>
            </p:cNvPr>
            <p:cNvGrpSpPr>
              <a:grpSpLocks noChangeAspect="1"/>
            </p:cNvGrpSpPr>
            <p:nvPr/>
          </p:nvGrpSpPr>
          <p:grpSpPr>
            <a:xfrm>
              <a:off x="8577072" y="3200400"/>
              <a:ext cx="1491090" cy="1828800"/>
              <a:chOff x="8503920" y="3044952"/>
              <a:chExt cx="1796527" cy="2198134"/>
            </a:xfrm>
          </p:grpSpPr>
          <p:pic>
            <p:nvPicPr>
              <p:cNvPr id="18" name="Graphic 17">
                <a:extLst>
                  <a:ext uri="{FF2B5EF4-FFF2-40B4-BE49-F238E27FC236}">
                    <a16:creationId xmlns:a16="http://schemas.microsoft.com/office/drawing/2014/main" id="{8768ACA2-56EA-168B-3BF7-8B99975CC63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503920" y="3044952"/>
                <a:ext cx="516367" cy="548640"/>
              </a:xfrm>
              <a:prstGeom prst="rect">
                <a:avLst/>
              </a:prstGeom>
            </p:spPr>
          </p:pic>
          <p:pic>
            <p:nvPicPr>
              <p:cNvPr id="19" name="Graphic 18">
                <a:extLst>
                  <a:ext uri="{FF2B5EF4-FFF2-40B4-BE49-F238E27FC236}">
                    <a16:creationId xmlns:a16="http://schemas.microsoft.com/office/drawing/2014/main" id="{22CB57B8-1CF2-B3F9-0FB4-E4EB44C91B8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144000" y="3044952"/>
                <a:ext cx="516367" cy="548640"/>
              </a:xfrm>
              <a:prstGeom prst="rect">
                <a:avLst/>
              </a:prstGeom>
            </p:spPr>
          </p:pic>
          <p:pic>
            <p:nvPicPr>
              <p:cNvPr id="20" name="Graphic 19">
                <a:extLst>
                  <a:ext uri="{FF2B5EF4-FFF2-40B4-BE49-F238E27FC236}">
                    <a16:creationId xmlns:a16="http://schemas.microsoft.com/office/drawing/2014/main" id="{9D8474B5-7B3D-82F9-8AAD-978B518A2DD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503920" y="3591887"/>
                <a:ext cx="516367" cy="548640"/>
              </a:xfrm>
              <a:prstGeom prst="rect">
                <a:avLst/>
              </a:prstGeom>
            </p:spPr>
          </p:pic>
          <p:pic>
            <p:nvPicPr>
              <p:cNvPr id="21" name="Graphic 20">
                <a:extLst>
                  <a:ext uri="{FF2B5EF4-FFF2-40B4-BE49-F238E27FC236}">
                    <a16:creationId xmlns:a16="http://schemas.microsoft.com/office/drawing/2014/main" id="{82487CD9-3BE2-8EA6-92F4-C6E3D1D729C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144000" y="3591887"/>
                <a:ext cx="516367" cy="548640"/>
              </a:xfrm>
              <a:prstGeom prst="rect">
                <a:avLst/>
              </a:prstGeom>
            </p:spPr>
          </p:pic>
          <p:pic>
            <p:nvPicPr>
              <p:cNvPr id="22" name="Graphic 21">
                <a:extLst>
                  <a:ext uri="{FF2B5EF4-FFF2-40B4-BE49-F238E27FC236}">
                    <a16:creationId xmlns:a16="http://schemas.microsoft.com/office/drawing/2014/main" id="{C07C21F4-FB42-BB25-7395-592A85DA5B4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503920" y="4147511"/>
                <a:ext cx="516367" cy="548640"/>
              </a:xfrm>
              <a:prstGeom prst="rect">
                <a:avLst/>
              </a:prstGeom>
            </p:spPr>
          </p:pic>
          <p:pic>
            <p:nvPicPr>
              <p:cNvPr id="23" name="Graphic 22">
                <a:extLst>
                  <a:ext uri="{FF2B5EF4-FFF2-40B4-BE49-F238E27FC236}">
                    <a16:creationId xmlns:a16="http://schemas.microsoft.com/office/drawing/2014/main" id="{37186759-1968-BE77-03CD-5542340B3D5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144000" y="4147511"/>
                <a:ext cx="516367" cy="548640"/>
              </a:xfrm>
              <a:prstGeom prst="rect">
                <a:avLst/>
              </a:prstGeom>
            </p:spPr>
          </p:pic>
          <p:pic>
            <p:nvPicPr>
              <p:cNvPr id="24" name="Graphic 23">
                <a:extLst>
                  <a:ext uri="{FF2B5EF4-FFF2-40B4-BE49-F238E27FC236}">
                    <a16:creationId xmlns:a16="http://schemas.microsoft.com/office/drawing/2014/main" id="{2D94063E-C8D4-0166-A934-40057ED64C3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503920" y="4694446"/>
                <a:ext cx="516367" cy="548640"/>
              </a:xfrm>
              <a:prstGeom prst="rect">
                <a:avLst/>
              </a:prstGeom>
            </p:spPr>
          </p:pic>
          <p:pic>
            <p:nvPicPr>
              <p:cNvPr id="25" name="Graphic 24">
                <a:extLst>
                  <a:ext uri="{FF2B5EF4-FFF2-40B4-BE49-F238E27FC236}">
                    <a16:creationId xmlns:a16="http://schemas.microsoft.com/office/drawing/2014/main" id="{2FBB48B6-1C27-836B-E434-851803F6CD0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144000" y="4694446"/>
                <a:ext cx="516367" cy="548640"/>
              </a:xfrm>
              <a:prstGeom prst="rect">
                <a:avLst/>
              </a:prstGeom>
            </p:spPr>
          </p:pic>
          <p:pic>
            <p:nvPicPr>
              <p:cNvPr id="26" name="Graphic 25">
                <a:extLst>
                  <a:ext uri="{FF2B5EF4-FFF2-40B4-BE49-F238E27FC236}">
                    <a16:creationId xmlns:a16="http://schemas.microsoft.com/office/drawing/2014/main" id="{C5EE6991-7169-0D4B-C2F7-90FC1D0A9FA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784080" y="3044952"/>
                <a:ext cx="516367" cy="548640"/>
              </a:xfrm>
              <a:prstGeom prst="rect">
                <a:avLst/>
              </a:prstGeom>
            </p:spPr>
          </p:pic>
          <p:pic>
            <p:nvPicPr>
              <p:cNvPr id="27" name="Graphic 26">
                <a:extLst>
                  <a:ext uri="{FF2B5EF4-FFF2-40B4-BE49-F238E27FC236}">
                    <a16:creationId xmlns:a16="http://schemas.microsoft.com/office/drawing/2014/main" id="{0A9E1FF1-6327-F662-D180-AA0894FC648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784080" y="3591887"/>
                <a:ext cx="516367" cy="548640"/>
              </a:xfrm>
              <a:prstGeom prst="rect">
                <a:avLst/>
              </a:prstGeom>
            </p:spPr>
          </p:pic>
          <p:pic>
            <p:nvPicPr>
              <p:cNvPr id="28" name="Graphic 27">
                <a:extLst>
                  <a:ext uri="{FF2B5EF4-FFF2-40B4-BE49-F238E27FC236}">
                    <a16:creationId xmlns:a16="http://schemas.microsoft.com/office/drawing/2014/main" id="{91CE5C53-3B30-974F-065A-E450857E088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784080" y="4147511"/>
                <a:ext cx="516367" cy="548640"/>
              </a:xfrm>
              <a:prstGeom prst="rect">
                <a:avLst/>
              </a:prstGeom>
            </p:spPr>
          </p:pic>
          <p:pic>
            <p:nvPicPr>
              <p:cNvPr id="29" name="Graphic 28">
                <a:extLst>
                  <a:ext uri="{FF2B5EF4-FFF2-40B4-BE49-F238E27FC236}">
                    <a16:creationId xmlns:a16="http://schemas.microsoft.com/office/drawing/2014/main" id="{6414AD9D-EAE2-1C8C-4812-A6C1C9F33F9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784080" y="4694446"/>
                <a:ext cx="516367" cy="548640"/>
              </a:xfrm>
              <a:prstGeom prst="rect">
                <a:avLst/>
              </a:prstGeom>
            </p:spPr>
          </p:pic>
        </p:grpSp>
      </p:grpSp>
    </p:spTree>
    <p:extLst>
      <p:ext uri="{BB962C8B-B14F-4D97-AF65-F5344CB8AC3E}">
        <p14:creationId xmlns:p14="http://schemas.microsoft.com/office/powerpoint/2010/main" val="24677145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39405-BA0E-4A85-9717-CD53CCFAD35F}"/>
              </a:ext>
            </a:extLst>
          </p:cNvPr>
          <p:cNvSpPr>
            <a:spLocks noGrp="1"/>
          </p:cNvSpPr>
          <p:nvPr>
            <p:ph type="title"/>
          </p:nvPr>
        </p:nvSpPr>
        <p:spPr>
          <a:xfrm>
            <a:off x="457200" y="914400"/>
            <a:ext cx="11277600" cy="914400"/>
          </a:xfrm>
        </p:spPr>
        <p:txBody>
          <a:bodyPr>
            <a:normAutofit/>
          </a:bodyPr>
          <a:lstStyle/>
          <a:p>
            <a:r>
              <a:rPr lang="en-US"/>
              <a:t>Buyers Market</a:t>
            </a:r>
          </a:p>
        </p:txBody>
      </p:sp>
      <p:sp>
        <p:nvSpPr>
          <p:cNvPr id="4" name="Content Placeholder 3">
            <a:extLst>
              <a:ext uri="{FF2B5EF4-FFF2-40B4-BE49-F238E27FC236}">
                <a16:creationId xmlns:a16="http://schemas.microsoft.com/office/drawing/2014/main" id="{862DA8E4-708C-40F0-8CFA-DB2B77ABA04F}"/>
              </a:ext>
            </a:extLst>
          </p:cNvPr>
          <p:cNvSpPr>
            <a:spLocks noGrp="1"/>
          </p:cNvSpPr>
          <p:nvPr>
            <p:ph idx="1"/>
          </p:nvPr>
        </p:nvSpPr>
        <p:spPr>
          <a:xfrm>
            <a:off x="457200" y="1825625"/>
            <a:ext cx="11277600" cy="4351338"/>
          </a:xfrm>
        </p:spPr>
        <p:txBody>
          <a:bodyPr numCol="1">
            <a:noAutofit/>
          </a:bodyPr>
          <a:lstStyle/>
          <a:p>
            <a:pPr marL="0" indent="0">
              <a:buNone/>
            </a:pPr>
            <a:r>
              <a:rPr lang="en-US" sz="2600" dirty="0"/>
              <a:t>Buyers are in control and, </a:t>
            </a:r>
            <a:br>
              <a:rPr lang="en-US" sz="2600" dirty="0"/>
            </a:br>
            <a:r>
              <a:rPr lang="en-US" sz="2600" dirty="0"/>
              <a:t>if anything, we need to help </a:t>
            </a:r>
            <a:br>
              <a:rPr lang="en-US" sz="2600" dirty="0"/>
            </a:br>
            <a:r>
              <a:rPr lang="en-US" sz="2600" dirty="0"/>
              <a:t>them not insult the seller </a:t>
            </a:r>
            <a:br>
              <a:rPr lang="en-US" sz="2600" dirty="0"/>
            </a:br>
            <a:r>
              <a:rPr lang="en-US" sz="2600" dirty="0"/>
              <a:t>with a ridiculously low offer.</a:t>
            </a:r>
          </a:p>
        </p:txBody>
      </p:sp>
      <p:sp>
        <p:nvSpPr>
          <p:cNvPr id="8" name="Date Placeholder 3">
            <a:extLst>
              <a:ext uri="{FF2B5EF4-FFF2-40B4-BE49-F238E27FC236}">
                <a16:creationId xmlns:a16="http://schemas.microsoft.com/office/drawing/2014/main" id="{B8717218-F9E4-D843-E1BB-B316BC40379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2" name="Date Placeholder 3">
            <a:extLst>
              <a:ext uri="{FF2B5EF4-FFF2-40B4-BE49-F238E27FC236}">
                <a16:creationId xmlns:a16="http://schemas.microsoft.com/office/drawing/2014/main" id="{BDC95A2D-EBF7-A3D0-FC41-C4AE54ADD08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135</a:t>
            </a:fld>
            <a:endParaRPr lang="en-US" b="1" dirty="0">
              <a:solidFill>
                <a:srgbClr val="606060"/>
              </a:solidFill>
            </a:endParaRPr>
          </a:p>
        </p:txBody>
      </p:sp>
      <p:pic>
        <p:nvPicPr>
          <p:cNvPr id="6" name="Picture 5" descr="A group of people standing in a hallway&#10;&#10;Description automatically generated">
            <a:extLst>
              <a:ext uri="{FF2B5EF4-FFF2-40B4-BE49-F238E27FC236}">
                <a16:creationId xmlns:a16="http://schemas.microsoft.com/office/drawing/2014/main" id="{E969461A-97AF-CDA1-16BE-0C0E5F6085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
          <a:stretch/>
        </p:blipFill>
        <p:spPr>
          <a:xfrm>
            <a:off x="5882640" y="1143000"/>
            <a:ext cx="5852160" cy="4572000"/>
          </a:xfrm>
          <a:prstGeom prst="rect">
            <a:avLst/>
          </a:prstGeom>
        </p:spPr>
      </p:pic>
    </p:spTree>
    <p:extLst>
      <p:ext uri="{BB962C8B-B14F-4D97-AF65-F5344CB8AC3E}">
        <p14:creationId xmlns:p14="http://schemas.microsoft.com/office/powerpoint/2010/main" val="17734020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892812C-2430-BC3F-9A99-A06987CDCEE2}"/>
              </a:ext>
            </a:extLst>
          </p:cNvPr>
          <p:cNvSpPr>
            <a:spLocks noGrp="1"/>
          </p:cNvSpPr>
          <p:nvPr>
            <p:ph type="title"/>
          </p:nvPr>
        </p:nvSpPr>
        <p:spPr>
          <a:xfrm>
            <a:off x="457200" y="914400"/>
            <a:ext cx="7772400" cy="914400"/>
          </a:xfrm>
        </p:spPr>
        <p:txBody>
          <a:bodyPr/>
          <a:lstStyle/>
          <a:p>
            <a:r>
              <a:rPr lang="en-US" dirty="0"/>
              <a:t>Sellers Market</a:t>
            </a:r>
          </a:p>
        </p:txBody>
      </p:sp>
      <p:sp>
        <p:nvSpPr>
          <p:cNvPr id="10" name="Content Placeholder 2">
            <a:extLst>
              <a:ext uri="{FF2B5EF4-FFF2-40B4-BE49-F238E27FC236}">
                <a16:creationId xmlns:a16="http://schemas.microsoft.com/office/drawing/2014/main" id="{FE3636BD-C655-40E6-845A-370C1DB2CD3C}"/>
              </a:ext>
            </a:extLst>
          </p:cNvPr>
          <p:cNvSpPr>
            <a:spLocks noGrp="1"/>
          </p:cNvSpPr>
          <p:nvPr>
            <p:ph idx="1"/>
          </p:nvPr>
        </p:nvSpPr>
        <p:spPr>
          <a:xfrm>
            <a:off x="457200" y="1825625"/>
            <a:ext cx="7772400" cy="4351338"/>
          </a:xfrm>
        </p:spPr>
        <p:txBody>
          <a:bodyPr vert="horz" lIns="0" tIns="0" rIns="0" bIns="0" numCol="1" rtlCol="0">
            <a:normAutofit/>
          </a:bodyPr>
          <a:lstStyle/>
          <a:p>
            <a:pPr>
              <a:spcBef>
                <a:spcPts val="0"/>
              </a:spcBef>
              <a:spcAft>
                <a:spcPts val="2400"/>
              </a:spcAft>
            </a:pPr>
            <a:r>
              <a:rPr lang="en-US" sz="2600" dirty="0"/>
              <a:t>In a sellers’ market the </a:t>
            </a:r>
            <a:br>
              <a:rPr lang="en-US" sz="2600" dirty="0"/>
            </a:br>
            <a:r>
              <a:rPr lang="en-US" sz="2600" dirty="0"/>
              <a:t>‘win’ is not on the price</a:t>
            </a:r>
          </a:p>
          <a:p>
            <a:pPr>
              <a:spcBef>
                <a:spcPts val="0"/>
              </a:spcBef>
              <a:spcAft>
                <a:spcPts val="2400"/>
              </a:spcAft>
            </a:pPr>
            <a:r>
              <a:rPr lang="en-US" sz="2600" dirty="0"/>
              <a:t>The ‘win’ for the buyers </a:t>
            </a:r>
            <a:br>
              <a:rPr lang="en-US" sz="2600" dirty="0"/>
            </a:br>
            <a:r>
              <a:rPr lang="en-US" sz="2600" dirty="0"/>
              <a:t>is getting the house</a:t>
            </a:r>
          </a:p>
          <a:p>
            <a:pPr>
              <a:spcBef>
                <a:spcPts val="0"/>
              </a:spcBef>
              <a:spcAft>
                <a:spcPts val="2400"/>
              </a:spcAft>
            </a:pPr>
            <a:r>
              <a:rPr lang="en-US" sz="2600" dirty="0"/>
              <a:t>You can’t wait until you’re </a:t>
            </a:r>
            <a:br>
              <a:rPr lang="en-US" sz="2600" dirty="0"/>
            </a:br>
            <a:r>
              <a:rPr lang="en-US" sz="2600" dirty="0"/>
              <a:t>ready to write an offer </a:t>
            </a:r>
            <a:br>
              <a:rPr lang="en-US" sz="2600" dirty="0"/>
            </a:br>
            <a:r>
              <a:rPr lang="en-US" sz="2600" dirty="0"/>
              <a:t>to have this discussion</a:t>
            </a:r>
          </a:p>
        </p:txBody>
      </p:sp>
      <p:sp>
        <p:nvSpPr>
          <p:cNvPr id="17" name="Date Placeholder 3">
            <a:extLst>
              <a:ext uri="{FF2B5EF4-FFF2-40B4-BE49-F238E27FC236}">
                <a16:creationId xmlns:a16="http://schemas.microsoft.com/office/drawing/2014/main" id="{333B2D74-A20F-6125-637E-FCEDED181B0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2" name="Date Placeholder 3">
            <a:extLst>
              <a:ext uri="{FF2B5EF4-FFF2-40B4-BE49-F238E27FC236}">
                <a16:creationId xmlns:a16="http://schemas.microsoft.com/office/drawing/2014/main" id="{BF8A1E65-271D-4973-675B-287F1A0406D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136</a:t>
            </a:fld>
            <a:endParaRPr lang="en-US" b="1" dirty="0">
              <a:solidFill>
                <a:srgbClr val="606060"/>
              </a:solidFill>
            </a:endParaRPr>
          </a:p>
        </p:txBody>
      </p:sp>
      <p:pic>
        <p:nvPicPr>
          <p:cNvPr id="5" name="Picture 4" descr="A group of people standing in a bathroom&#10;&#10;Description automatically generated">
            <a:extLst>
              <a:ext uri="{FF2B5EF4-FFF2-40B4-BE49-F238E27FC236}">
                <a16:creationId xmlns:a16="http://schemas.microsoft.com/office/drawing/2014/main" id="{26DD3DEF-8C2C-8161-D48C-26012BB052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23045" y="1143000"/>
            <a:ext cx="5411755" cy="4572000"/>
          </a:xfrm>
          <a:prstGeom prst="rect">
            <a:avLst/>
          </a:prstGeom>
        </p:spPr>
      </p:pic>
    </p:spTree>
    <p:extLst>
      <p:ext uri="{BB962C8B-B14F-4D97-AF65-F5344CB8AC3E}">
        <p14:creationId xmlns:p14="http://schemas.microsoft.com/office/powerpoint/2010/main" val="20282935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D5D48DF-A438-6133-BAB5-E8304879B08A}"/>
              </a:ext>
            </a:extLst>
          </p:cNvPr>
          <p:cNvSpPr>
            <a:spLocks noGrp="1"/>
          </p:cNvSpPr>
          <p:nvPr>
            <p:ph type="title"/>
          </p:nvPr>
        </p:nvSpPr>
        <p:spPr/>
        <p:txBody>
          <a:bodyPr/>
          <a:lstStyle/>
          <a:p>
            <a:r>
              <a:rPr lang="en-US" dirty="0"/>
              <a:t>Sellers Market</a:t>
            </a:r>
          </a:p>
        </p:txBody>
      </p:sp>
      <p:sp>
        <p:nvSpPr>
          <p:cNvPr id="10" name="Content Placeholder 9">
            <a:extLst>
              <a:ext uri="{FF2B5EF4-FFF2-40B4-BE49-F238E27FC236}">
                <a16:creationId xmlns:a16="http://schemas.microsoft.com/office/drawing/2014/main" id="{A50F0CAB-98F8-88DE-5821-925288EB07F7}"/>
              </a:ext>
            </a:extLst>
          </p:cNvPr>
          <p:cNvSpPr>
            <a:spLocks noGrp="1"/>
          </p:cNvSpPr>
          <p:nvPr>
            <p:ph idx="1"/>
          </p:nvPr>
        </p:nvSpPr>
        <p:spPr/>
        <p:txBody>
          <a:bodyPr/>
          <a:lstStyle/>
          <a:p>
            <a:pPr>
              <a:spcBef>
                <a:spcPts val="0"/>
              </a:spcBef>
              <a:spcAft>
                <a:spcPts val="2400"/>
              </a:spcAft>
            </a:pPr>
            <a:r>
              <a:rPr lang="en-US" sz="2600" dirty="0"/>
              <a:t>If they can only go to $300,000 – </a:t>
            </a:r>
            <a:br>
              <a:rPr lang="en-US" sz="2600" dirty="0"/>
            </a:br>
            <a:r>
              <a:rPr lang="en-US" sz="2600" dirty="0"/>
              <a:t>showing listings at $325,000 sets </a:t>
            </a:r>
            <a:br>
              <a:rPr lang="en-US" sz="2600" dirty="0"/>
            </a:br>
            <a:r>
              <a:rPr lang="en-US" sz="2600" dirty="0"/>
              <a:t>the wrong expectations</a:t>
            </a:r>
          </a:p>
          <a:p>
            <a:pPr>
              <a:spcBef>
                <a:spcPts val="0"/>
              </a:spcBef>
              <a:spcAft>
                <a:spcPts val="2400"/>
              </a:spcAft>
            </a:pPr>
            <a:r>
              <a:rPr lang="en-US" sz="2600" dirty="0"/>
              <a:t>You might consider starting </a:t>
            </a:r>
            <a:br>
              <a:rPr lang="en-US" sz="2600" dirty="0"/>
            </a:br>
            <a:r>
              <a:rPr lang="en-US" sz="2600" dirty="0"/>
              <a:t>with $280,00 - $290,000 to give </a:t>
            </a:r>
            <a:br>
              <a:rPr lang="en-US" sz="2600" dirty="0"/>
            </a:br>
            <a:r>
              <a:rPr lang="en-US" sz="2600" dirty="0"/>
              <a:t>them room to go up</a:t>
            </a:r>
          </a:p>
          <a:p>
            <a:pPr>
              <a:spcBef>
                <a:spcPts val="0"/>
              </a:spcBef>
              <a:spcAft>
                <a:spcPts val="2400"/>
              </a:spcAft>
            </a:pPr>
            <a:r>
              <a:rPr lang="en-US" sz="2600" dirty="0"/>
              <a:t>You need to be aggressive with </a:t>
            </a:r>
            <a:br>
              <a:rPr lang="en-US" sz="2600" dirty="0"/>
            </a:br>
            <a:r>
              <a:rPr lang="en-US" sz="2600" dirty="0"/>
              <a:t>offers and go for the ‘win’</a:t>
            </a:r>
          </a:p>
        </p:txBody>
      </p:sp>
      <p:sp>
        <p:nvSpPr>
          <p:cNvPr id="15" name="Date Placeholder 3">
            <a:extLst>
              <a:ext uri="{FF2B5EF4-FFF2-40B4-BE49-F238E27FC236}">
                <a16:creationId xmlns:a16="http://schemas.microsoft.com/office/drawing/2014/main" id="{6CFADEE1-7D2A-3AFA-2A38-1EF0B9555C6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D3DDFAF2-8F5B-2FE3-8417-EF147E54BA9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137</a:t>
            </a:fld>
            <a:endParaRPr lang="en-US" b="1" dirty="0">
              <a:solidFill>
                <a:srgbClr val="606060"/>
              </a:solidFill>
            </a:endParaRPr>
          </a:p>
        </p:txBody>
      </p:sp>
      <p:pic>
        <p:nvPicPr>
          <p:cNvPr id="5" name="Picture 4" descr="A group of people standing outside&#10;&#10;Description automatically generated">
            <a:extLst>
              <a:ext uri="{FF2B5EF4-FFF2-40B4-BE49-F238E27FC236}">
                <a16:creationId xmlns:a16="http://schemas.microsoft.com/office/drawing/2014/main" id="{A7B15E32-AF55-7B5B-147D-F91588691F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59880" y="1576449"/>
            <a:ext cx="5074920" cy="3705101"/>
          </a:xfrm>
          <a:prstGeom prst="rect">
            <a:avLst/>
          </a:prstGeom>
        </p:spPr>
      </p:pic>
    </p:spTree>
    <p:extLst>
      <p:ext uri="{BB962C8B-B14F-4D97-AF65-F5344CB8AC3E}">
        <p14:creationId xmlns:p14="http://schemas.microsoft.com/office/powerpoint/2010/main" val="6525816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9C8DE-9AC8-41D1-9E57-601FED100DF1}"/>
              </a:ext>
            </a:extLst>
          </p:cNvPr>
          <p:cNvSpPr>
            <a:spLocks noGrp="1"/>
          </p:cNvSpPr>
          <p:nvPr>
            <p:ph type="title"/>
          </p:nvPr>
        </p:nvSpPr>
        <p:spPr>
          <a:xfrm>
            <a:off x="457200" y="914400"/>
            <a:ext cx="11277600" cy="914400"/>
          </a:xfrm>
        </p:spPr>
        <p:txBody>
          <a:bodyPr/>
          <a:lstStyle/>
          <a:p>
            <a:r>
              <a:rPr lang="en-US" dirty="0"/>
              <a:t>Educate the Buyer – The A-A-I Consultation Session</a:t>
            </a:r>
          </a:p>
        </p:txBody>
      </p:sp>
      <p:sp>
        <p:nvSpPr>
          <p:cNvPr id="5" name="Content Placeholder 4">
            <a:extLst>
              <a:ext uri="{FF2B5EF4-FFF2-40B4-BE49-F238E27FC236}">
                <a16:creationId xmlns:a16="http://schemas.microsoft.com/office/drawing/2014/main" id="{5F28C17E-3C7E-94D0-8EFF-28601C827621}"/>
              </a:ext>
            </a:extLst>
          </p:cNvPr>
          <p:cNvSpPr>
            <a:spLocks noGrp="1"/>
          </p:cNvSpPr>
          <p:nvPr>
            <p:ph idx="1"/>
          </p:nvPr>
        </p:nvSpPr>
        <p:spPr>
          <a:xfrm>
            <a:off x="457200" y="1719072"/>
            <a:ext cx="11277600" cy="4351338"/>
          </a:xfrm>
        </p:spPr>
        <p:txBody>
          <a:bodyPr/>
          <a:lstStyle/>
          <a:p>
            <a:pPr marL="137160" indent="-137160">
              <a:spcAft>
                <a:spcPts val="500"/>
              </a:spcAft>
              <a:buNone/>
            </a:pPr>
            <a:r>
              <a:rPr lang="en-US" sz="1000" b="1" dirty="0">
                <a:effectLst/>
              </a:rPr>
              <a:t>Ask the buyer questions:</a:t>
            </a:r>
          </a:p>
          <a:p>
            <a:pPr marL="137160" indent="-137160">
              <a:spcAft>
                <a:spcPts val="500"/>
              </a:spcAft>
            </a:pPr>
            <a:r>
              <a:rPr lang="en-US" sz="1000" dirty="0">
                <a:effectLst/>
              </a:rPr>
              <a:t>Working with other agents?</a:t>
            </a:r>
          </a:p>
          <a:p>
            <a:pPr marL="137160" indent="-137160">
              <a:spcAft>
                <a:spcPts val="500"/>
              </a:spcAft>
            </a:pPr>
            <a:r>
              <a:rPr lang="en-US" sz="1000" dirty="0">
                <a:effectLst/>
              </a:rPr>
              <a:t>Buyer's motivations?</a:t>
            </a:r>
          </a:p>
          <a:p>
            <a:pPr marL="137160" indent="-137160">
              <a:spcAft>
                <a:spcPts val="500"/>
              </a:spcAft>
            </a:pPr>
            <a:r>
              <a:rPr lang="en-US" sz="1000" dirty="0">
                <a:effectLst/>
              </a:rPr>
              <a:t>Currently renters or owners?</a:t>
            </a:r>
          </a:p>
          <a:p>
            <a:pPr marL="137160" indent="-137160">
              <a:spcAft>
                <a:spcPts val="500"/>
              </a:spcAft>
            </a:pPr>
            <a:r>
              <a:rPr lang="en-US" sz="1000" dirty="0">
                <a:effectLst/>
              </a:rPr>
              <a:t>Home to sell before buying?</a:t>
            </a:r>
          </a:p>
          <a:p>
            <a:pPr marL="137160" indent="-137160">
              <a:spcAft>
                <a:spcPts val="500"/>
              </a:spcAft>
            </a:pPr>
            <a:r>
              <a:rPr lang="en-US" sz="1000" dirty="0">
                <a:effectLst/>
              </a:rPr>
              <a:t>Interview other buyer representatives?</a:t>
            </a:r>
          </a:p>
          <a:p>
            <a:pPr marL="137160" indent="-137160">
              <a:spcAft>
                <a:spcPts val="500"/>
              </a:spcAft>
            </a:pPr>
            <a:r>
              <a:rPr lang="en-US" sz="1000" dirty="0">
                <a:effectLst/>
              </a:rPr>
              <a:t>Search efforts to date?</a:t>
            </a:r>
          </a:p>
          <a:p>
            <a:pPr marL="137160" indent="-137160">
              <a:spcAft>
                <a:spcPts val="500"/>
              </a:spcAft>
            </a:pPr>
            <a:r>
              <a:rPr lang="en-US" sz="1000" dirty="0">
                <a:effectLst/>
              </a:rPr>
              <a:t>Length of search so far?</a:t>
            </a:r>
          </a:p>
          <a:p>
            <a:pPr marL="137160" indent="-137160">
              <a:spcAft>
                <a:spcPts val="500"/>
              </a:spcAft>
            </a:pPr>
            <a:r>
              <a:rPr lang="en-US" sz="1000" dirty="0">
                <a:effectLst/>
              </a:rPr>
              <a:t>Which websites have been the most helpful?</a:t>
            </a:r>
          </a:p>
          <a:p>
            <a:pPr marL="137160" indent="-137160">
              <a:spcAft>
                <a:spcPts val="500"/>
              </a:spcAft>
            </a:pPr>
            <a:r>
              <a:rPr lang="en-US" sz="1000" dirty="0">
                <a:effectLst/>
              </a:rPr>
              <a:t>Properties seen and liked?</a:t>
            </a:r>
          </a:p>
          <a:p>
            <a:pPr marL="137160" indent="-137160">
              <a:spcAft>
                <a:spcPts val="500"/>
              </a:spcAft>
            </a:pPr>
            <a:r>
              <a:rPr lang="en-US" sz="1000" dirty="0">
                <a:effectLst/>
              </a:rPr>
              <a:t>What kept you from buying?</a:t>
            </a:r>
          </a:p>
          <a:p>
            <a:pPr marL="137160" indent="-137160">
              <a:spcAft>
                <a:spcPts val="500"/>
              </a:spcAft>
            </a:pPr>
            <a:r>
              <a:rPr lang="en-US" sz="1000" dirty="0">
                <a:effectLst/>
              </a:rPr>
              <a:t>Property needs, wants, locations, </a:t>
            </a:r>
            <a:br>
              <a:rPr lang="en-US" sz="1000" dirty="0">
                <a:effectLst/>
              </a:rPr>
            </a:br>
            <a:r>
              <a:rPr lang="en-US" sz="1000" dirty="0">
                <a:effectLst/>
              </a:rPr>
              <a:t>price parameters?</a:t>
            </a:r>
          </a:p>
          <a:p>
            <a:pPr marL="137160" indent="-137160">
              <a:spcAft>
                <a:spcPts val="500"/>
              </a:spcAft>
            </a:pPr>
            <a:r>
              <a:rPr lang="en-US" sz="1000" dirty="0">
                <a:effectLst/>
              </a:rPr>
              <a:t>Time frame, critical dates?</a:t>
            </a:r>
          </a:p>
          <a:p>
            <a:pPr marL="137160" indent="-137160">
              <a:spcAft>
                <a:spcPts val="500"/>
              </a:spcAft>
            </a:pPr>
            <a:r>
              <a:rPr lang="en-US" sz="1000" dirty="0">
                <a:effectLst/>
              </a:rPr>
              <a:t>Down payment and financing plans?</a:t>
            </a:r>
          </a:p>
          <a:p>
            <a:pPr marL="137160" indent="-137160">
              <a:spcAft>
                <a:spcPts val="500"/>
              </a:spcAft>
            </a:pPr>
            <a:r>
              <a:rPr lang="en-US" sz="1000" dirty="0">
                <a:effectLst/>
              </a:rPr>
              <a:t>Budget for mortgage</a:t>
            </a:r>
            <a:r>
              <a:rPr lang="en-US" sz="1000" dirty="0"/>
              <a:t> payments?</a:t>
            </a:r>
          </a:p>
          <a:p>
            <a:pPr marL="137160" indent="-137160">
              <a:spcAft>
                <a:spcPts val="500"/>
              </a:spcAft>
            </a:pPr>
            <a:r>
              <a:rPr lang="en-US" sz="1000" dirty="0">
                <a:effectLst/>
              </a:rPr>
              <a:t>Potential financing issues, credit problems?</a:t>
            </a:r>
          </a:p>
          <a:p>
            <a:pPr marL="137160" indent="-137160">
              <a:spcAft>
                <a:spcPts val="500"/>
              </a:spcAft>
            </a:pPr>
            <a:r>
              <a:rPr lang="en-US" sz="1000" dirty="0">
                <a:effectLst/>
              </a:rPr>
              <a:t>Mortgage preapproval?</a:t>
            </a:r>
          </a:p>
          <a:p>
            <a:pPr marL="137160" indent="-137160">
              <a:spcAft>
                <a:spcPts val="500"/>
              </a:spcAft>
            </a:pPr>
            <a:r>
              <a:rPr lang="en-US" sz="1000" dirty="0">
                <a:effectLst/>
              </a:rPr>
              <a:t>Eligibility for VA financing of other </a:t>
            </a:r>
            <a:br>
              <a:rPr lang="en-US" sz="1000" dirty="0">
                <a:effectLst/>
              </a:rPr>
            </a:br>
            <a:r>
              <a:rPr lang="en-US" sz="1000" dirty="0">
                <a:effectLst/>
              </a:rPr>
              <a:t>mortgage programs?</a:t>
            </a:r>
          </a:p>
          <a:p>
            <a:pPr marL="137160" indent="-137160">
              <a:spcAft>
                <a:spcPts val="500"/>
              </a:spcAft>
            </a:pPr>
            <a:r>
              <a:rPr lang="en-US" sz="1000" dirty="0">
                <a:effectLst/>
              </a:rPr>
              <a:t>Concerns about the process or market?</a:t>
            </a:r>
            <a:endParaRPr lang="en-US" sz="1000" dirty="0"/>
          </a:p>
          <a:p>
            <a:pPr marL="0" indent="0">
              <a:spcAft>
                <a:spcPts val="500"/>
              </a:spcAft>
              <a:buNone/>
            </a:pPr>
            <a:r>
              <a:rPr lang="en-US" sz="1000" b="1" dirty="0">
                <a:effectLst/>
              </a:rPr>
              <a:t>Answer buyer's questions:</a:t>
            </a:r>
            <a:endParaRPr lang="en-US" sz="1000" dirty="0">
              <a:effectLst/>
            </a:endParaRPr>
          </a:p>
          <a:p>
            <a:pPr marL="137160" indent="-137160">
              <a:spcAft>
                <a:spcPts val="500"/>
              </a:spcAft>
            </a:pPr>
            <a:r>
              <a:rPr lang="en-US" sz="1000" dirty="0">
                <a:effectLst/>
              </a:rPr>
              <a:t>How will we communicate?</a:t>
            </a:r>
          </a:p>
          <a:p>
            <a:pPr marL="137160" indent="-137160">
              <a:spcAft>
                <a:spcPts val="500"/>
              </a:spcAft>
            </a:pPr>
            <a:r>
              <a:rPr lang="en-US" sz="1000" dirty="0">
                <a:effectLst/>
              </a:rPr>
              <a:t>How </a:t>
            </a:r>
            <a:r>
              <a:rPr lang="en-US" sz="1000" dirty="0"/>
              <a:t>will you</a:t>
            </a:r>
            <a:r>
              <a:rPr lang="en-US" sz="1000" dirty="0">
                <a:effectLst/>
              </a:rPr>
              <a:t> help find the right property?</a:t>
            </a:r>
          </a:p>
          <a:p>
            <a:pPr marL="137160" indent="-137160">
              <a:spcAft>
                <a:spcPts val="500"/>
              </a:spcAft>
            </a:pPr>
            <a:r>
              <a:rPr lang="en-US" sz="1000" dirty="0">
                <a:effectLst/>
              </a:rPr>
              <a:t>Sources you use to find properties?</a:t>
            </a:r>
          </a:p>
          <a:p>
            <a:pPr marL="137160" indent="-137160">
              <a:spcAft>
                <a:spcPts val="500"/>
              </a:spcAft>
            </a:pPr>
            <a:r>
              <a:rPr lang="en-US" sz="1000" dirty="0">
                <a:effectLst/>
              </a:rPr>
              <a:t>How will you identify “new on the </a:t>
            </a:r>
            <a:br>
              <a:rPr lang="en-US" sz="1000" dirty="0">
                <a:effectLst/>
              </a:rPr>
            </a:br>
            <a:r>
              <a:rPr lang="en-US" sz="1000" dirty="0">
                <a:effectLst/>
              </a:rPr>
              <a:t>market” properties?</a:t>
            </a:r>
          </a:p>
          <a:p>
            <a:pPr marL="137160" indent="-137160">
              <a:spcAft>
                <a:spcPts val="500"/>
              </a:spcAft>
            </a:pPr>
            <a:r>
              <a:rPr lang="en-US" sz="1000" dirty="0">
                <a:effectLst/>
              </a:rPr>
              <a:t>Will you help me find out about </a:t>
            </a:r>
            <a:br>
              <a:rPr lang="en-US" sz="1000" dirty="0">
                <a:effectLst/>
              </a:rPr>
            </a:br>
            <a:r>
              <a:rPr lang="en-US" sz="1000" dirty="0">
                <a:effectLst/>
              </a:rPr>
              <a:t>a property’s condition?</a:t>
            </a:r>
          </a:p>
          <a:p>
            <a:pPr marL="137160" indent="-137160">
              <a:spcAft>
                <a:spcPts val="500"/>
              </a:spcAft>
            </a:pPr>
            <a:r>
              <a:rPr lang="en-US" sz="1000" dirty="0">
                <a:effectLst/>
              </a:rPr>
              <a:t>How </a:t>
            </a:r>
            <a:r>
              <a:rPr lang="en-US" sz="1000" dirty="0"/>
              <a:t>are you</a:t>
            </a:r>
            <a:r>
              <a:rPr lang="en-US" sz="1000" dirty="0">
                <a:effectLst/>
              </a:rPr>
              <a:t> compensated?</a:t>
            </a:r>
          </a:p>
          <a:p>
            <a:pPr marL="137160" indent="-137160">
              <a:spcAft>
                <a:spcPts val="500"/>
              </a:spcAft>
            </a:pPr>
            <a:r>
              <a:rPr lang="en-US" sz="1000" dirty="0">
                <a:effectLst/>
              </a:rPr>
              <a:t>Do you represent the sellers?</a:t>
            </a:r>
          </a:p>
          <a:p>
            <a:pPr marL="137160" indent="-137160">
              <a:spcAft>
                <a:spcPts val="500"/>
              </a:spcAft>
              <a:buFont typeface="Arial" panose="020B0604020202020204" pitchFamily="34" charset="0"/>
              <a:buChar char="•"/>
            </a:pPr>
            <a:r>
              <a:rPr lang="en-US" sz="1000" dirty="0">
                <a:effectLst/>
              </a:rPr>
              <a:t>﻿﻿﻿﻿What if I find a home on my own?</a:t>
            </a:r>
          </a:p>
          <a:p>
            <a:pPr marL="137160" indent="-137160">
              <a:spcAft>
                <a:spcPts val="500"/>
              </a:spcAft>
            </a:pPr>
            <a:r>
              <a:rPr lang="en-US" sz="1000" dirty="0">
                <a:effectLst/>
              </a:rPr>
              <a:t>How can I be sure you’ll get me the best deal?</a:t>
            </a:r>
          </a:p>
          <a:p>
            <a:pPr marL="137160" indent="-137160">
              <a:spcAft>
                <a:spcPts val="500"/>
              </a:spcAft>
            </a:pPr>
            <a:r>
              <a:rPr lang="en-US" sz="1000" dirty="0">
                <a:effectLst/>
              </a:rPr>
              <a:t>If your commission depends on the price </a:t>
            </a:r>
            <a:br>
              <a:rPr lang="en-US" sz="1000" dirty="0">
                <a:effectLst/>
              </a:rPr>
            </a:br>
            <a:r>
              <a:rPr lang="en-US" sz="1000" dirty="0">
                <a:effectLst/>
              </a:rPr>
              <a:t>of the property?</a:t>
            </a:r>
          </a:p>
          <a:p>
            <a:pPr marL="137160" indent="-137160">
              <a:spcAft>
                <a:spcPts val="500"/>
              </a:spcAft>
            </a:pPr>
            <a:r>
              <a:rPr lang="en-US" sz="1000" dirty="0">
                <a:effectLst/>
              </a:rPr>
              <a:t>What are the steps in the purchase process?</a:t>
            </a:r>
          </a:p>
          <a:p>
            <a:pPr marL="137160" indent="-137160">
              <a:spcAft>
                <a:spcPts val="500"/>
              </a:spcAft>
            </a:pPr>
            <a:r>
              <a:rPr lang="en-US" sz="1000" dirty="0">
                <a:effectLst/>
              </a:rPr>
              <a:t>Will you help me compare prices?</a:t>
            </a:r>
          </a:p>
          <a:p>
            <a:pPr marL="137160" indent="-137160">
              <a:spcAft>
                <a:spcPts val="500"/>
              </a:spcAft>
            </a:pPr>
            <a:r>
              <a:rPr lang="en-US" sz="1000" dirty="0">
                <a:effectLst/>
              </a:rPr>
              <a:t>Market conditions — buyers</a:t>
            </a:r>
            <a:r>
              <a:rPr lang="en-US" sz="1000" dirty="0"/>
              <a:t>’</a:t>
            </a:r>
            <a:r>
              <a:rPr lang="en-US" sz="1000" dirty="0">
                <a:effectLst/>
              </a:rPr>
              <a:t> or sellers’ market?</a:t>
            </a:r>
          </a:p>
          <a:p>
            <a:pPr marL="137160" indent="-137160">
              <a:spcAft>
                <a:spcPts val="500"/>
              </a:spcAft>
            </a:pPr>
            <a:r>
              <a:rPr lang="en-US" sz="1000" dirty="0">
                <a:effectLst/>
              </a:rPr>
              <a:t>Can you provide a list of lenders, repair </a:t>
            </a:r>
            <a:br>
              <a:rPr lang="en-US" sz="1000" dirty="0">
                <a:effectLst/>
              </a:rPr>
            </a:br>
            <a:r>
              <a:rPr lang="en-US" sz="1000" dirty="0">
                <a:effectLst/>
              </a:rPr>
              <a:t>contractors, other services?</a:t>
            </a:r>
          </a:p>
          <a:p>
            <a:pPr marL="137160" indent="-137160">
              <a:spcAft>
                <a:spcPts val="500"/>
              </a:spcAft>
            </a:pPr>
            <a:r>
              <a:rPr lang="en-US" sz="1000" dirty="0">
                <a:effectLst/>
              </a:rPr>
              <a:t>Can you help me estimate how much </a:t>
            </a:r>
            <a:br>
              <a:rPr lang="en-US" sz="1000" dirty="0">
                <a:effectLst/>
              </a:rPr>
            </a:br>
            <a:r>
              <a:rPr lang="en-US" sz="1000" dirty="0">
                <a:effectLst/>
              </a:rPr>
              <a:t>I can afford?</a:t>
            </a:r>
          </a:p>
          <a:p>
            <a:pPr marL="137160" indent="-137160">
              <a:spcAft>
                <a:spcPts val="500"/>
              </a:spcAft>
              <a:buNone/>
            </a:pPr>
            <a:r>
              <a:rPr lang="en-US" sz="1000" b="1" dirty="0">
                <a:effectLst/>
              </a:rPr>
              <a:t>Inform buyer about process</a:t>
            </a:r>
          </a:p>
          <a:p>
            <a:pPr marL="137160" indent="-137160">
              <a:spcAft>
                <a:spcPts val="500"/>
              </a:spcAft>
              <a:buFont typeface="Arial" panose="020B0604020202020204" pitchFamily="34" charset="0"/>
              <a:buChar char="•"/>
            </a:pPr>
            <a:r>
              <a:rPr lang="en-US" sz="1000" dirty="0">
                <a:effectLst/>
              </a:rPr>
              <a:t>﻿﻿Agency disclosure</a:t>
            </a:r>
          </a:p>
          <a:p>
            <a:pPr marL="137160" indent="-137160">
              <a:spcAft>
                <a:spcPts val="500"/>
              </a:spcAft>
              <a:buFont typeface="Arial" panose="020B0604020202020204" pitchFamily="34" charset="0"/>
              <a:buChar char="•"/>
            </a:pPr>
            <a:r>
              <a:rPr lang="en-US" sz="1000" dirty="0">
                <a:effectLst/>
              </a:rPr>
              <a:t>﻿﻿What to do if another agent approaches </a:t>
            </a:r>
            <a:br>
              <a:rPr lang="en-US" sz="1000" dirty="0">
                <a:effectLst/>
              </a:rPr>
            </a:br>
            <a:r>
              <a:rPr lang="en-US" sz="1000" dirty="0">
                <a:effectLst/>
              </a:rPr>
              <a:t>the buyer</a:t>
            </a:r>
          </a:p>
          <a:p>
            <a:pPr marL="137160" indent="-137160">
              <a:spcAft>
                <a:spcPts val="500"/>
              </a:spcAft>
              <a:buFont typeface="Arial" panose="020B0604020202020204" pitchFamily="34" charset="0"/>
              <a:buChar char="•"/>
            </a:pPr>
            <a:r>
              <a:rPr lang="en-US" sz="1000" dirty="0">
                <a:effectLst/>
              </a:rPr>
              <a:t>﻿﻿Caution not to share confidential information </a:t>
            </a:r>
            <a:br>
              <a:rPr lang="en-US" sz="1000" dirty="0">
                <a:effectLst/>
              </a:rPr>
            </a:br>
            <a:r>
              <a:rPr lang="en-US" sz="1000" dirty="0">
                <a:effectLst/>
              </a:rPr>
              <a:t>before agreeing to work together</a:t>
            </a:r>
          </a:p>
          <a:p>
            <a:pPr marL="137160" indent="-137160">
              <a:spcAft>
                <a:spcPts val="500"/>
              </a:spcAft>
              <a:buFont typeface="Arial" panose="020B0604020202020204" pitchFamily="34" charset="0"/>
              <a:buChar char="•"/>
            </a:pPr>
            <a:r>
              <a:rPr lang="en-US" sz="1000" dirty="0">
                <a:effectLst/>
              </a:rPr>
              <a:t>﻿﻿Market conditions and realities</a:t>
            </a:r>
          </a:p>
          <a:p>
            <a:pPr marL="137160" indent="-137160">
              <a:spcAft>
                <a:spcPts val="500"/>
              </a:spcAft>
              <a:buFont typeface="Arial" panose="020B0604020202020204" pitchFamily="34" charset="0"/>
              <a:buChar char="•"/>
            </a:pPr>
            <a:r>
              <a:rPr lang="en-US" sz="1000" dirty="0">
                <a:effectLst/>
              </a:rPr>
              <a:t>﻿﻿Realistic expectations for property search</a:t>
            </a:r>
          </a:p>
          <a:p>
            <a:pPr marL="137160" indent="-137160">
              <a:spcAft>
                <a:spcPts val="500"/>
              </a:spcAft>
              <a:buFont typeface="Arial" panose="020B0604020202020204" pitchFamily="34" charset="0"/>
              <a:buChar char="•"/>
            </a:pPr>
            <a:r>
              <a:rPr lang="en-US" sz="1000" dirty="0">
                <a:effectLst/>
              </a:rPr>
              <a:t>﻿﻿Advantages of buyer representation</a:t>
            </a:r>
          </a:p>
          <a:p>
            <a:pPr marL="137160" indent="-137160">
              <a:spcAft>
                <a:spcPts val="500"/>
              </a:spcAft>
              <a:buFont typeface="Arial" panose="020B0604020202020204" pitchFamily="34" charset="0"/>
              <a:buChar char="•"/>
            </a:pPr>
            <a:r>
              <a:rPr lang="en-US" sz="1000" dirty="0">
                <a:effectLst/>
              </a:rPr>
              <a:t>﻿﻿Your credentials, experience, specialties, </a:t>
            </a:r>
            <a:br>
              <a:rPr lang="en-US" sz="1000" dirty="0">
                <a:effectLst/>
              </a:rPr>
            </a:br>
            <a:r>
              <a:rPr lang="en-US" sz="1000" dirty="0">
                <a:effectLst/>
              </a:rPr>
              <a:t>and services</a:t>
            </a:r>
          </a:p>
          <a:p>
            <a:pPr marL="137160" indent="-137160">
              <a:spcAft>
                <a:spcPts val="500"/>
              </a:spcAft>
              <a:buFont typeface="Arial" panose="020B0604020202020204" pitchFamily="34" charset="0"/>
              <a:buChar char="•"/>
            </a:pPr>
            <a:r>
              <a:rPr lang="en-US" sz="1000" dirty="0">
                <a:effectLst/>
              </a:rPr>
              <a:t>﻿﻿Your performance guarantee, if offered</a:t>
            </a:r>
          </a:p>
          <a:p>
            <a:pPr marL="137160" indent="-137160">
              <a:spcAft>
                <a:spcPts val="500"/>
              </a:spcAft>
              <a:buFont typeface="Arial" panose="020B0604020202020204" pitchFamily="34" charset="0"/>
              <a:buChar char="•"/>
            </a:pPr>
            <a:r>
              <a:rPr lang="en-US" sz="1000" dirty="0">
                <a:effectLst/>
              </a:rPr>
              <a:t>﻿﻿Strategy for finding the right property</a:t>
            </a:r>
          </a:p>
          <a:p>
            <a:pPr marL="137160" indent="-137160">
              <a:spcAft>
                <a:spcPts val="500"/>
              </a:spcAft>
              <a:buFont typeface="Arial" panose="020B0604020202020204" pitchFamily="34" charset="0"/>
              <a:buChar char="•"/>
            </a:pPr>
            <a:r>
              <a:rPr lang="en-US" sz="1000" dirty="0">
                <a:effectLst/>
              </a:rPr>
              <a:t>﻿﻿Importance of punctuality for </a:t>
            </a:r>
            <a:br>
              <a:rPr lang="en-US" sz="1000" dirty="0">
                <a:effectLst/>
              </a:rPr>
            </a:br>
            <a:r>
              <a:rPr lang="en-US" sz="1000" dirty="0">
                <a:effectLst/>
              </a:rPr>
              <a:t>showing appointments</a:t>
            </a:r>
          </a:p>
          <a:p>
            <a:pPr marL="137160" indent="-137160">
              <a:spcAft>
                <a:spcPts val="500"/>
              </a:spcAft>
              <a:buFont typeface="Arial" panose="020B0604020202020204" pitchFamily="34" charset="0"/>
              <a:buChar char="•"/>
            </a:pPr>
            <a:r>
              <a:rPr lang="en-US" sz="1000" dirty="0">
                <a:effectLst/>
              </a:rPr>
              <a:t>﻿﻿Property viewing protocol</a:t>
            </a:r>
          </a:p>
          <a:p>
            <a:pPr marL="137160" indent="-137160">
              <a:spcAft>
                <a:spcPts val="500"/>
              </a:spcAft>
              <a:buFont typeface="Arial" panose="020B0604020202020204" pitchFamily="34" charset="0"/>
              <a:buChar char="•"/>
            </a:pPr>
            <a:r>
              <a:rPr lang="en-US" sz="1000" dirty="0">
                <a:effectLst/>
              </a:rPr>
              <a:t>﻿﻿Community information sources</a:t>
            </a:r>
          </a:p>
          <a:p>
            <a:pPr marL="137160" indent="-137160">
              <a:spcAft>
                <a:spcPts val="600"/>
              </a:spcAft>
            </a:pPr>
            <a:endParaRPr lang="en-US" sz="1000" dirty="0"/>
          </a:p>
        </p:txBody>
      </p:sp>
      <p:sp>
        <p:nvSpPr>
          <p:cNvPr id="10" name="Date Placeholder 3">
            <a:extLst>
              <a:ext uri="{FF2B5EF4-FFF2-40B4-BE49-F238E27FC236}">
                <a16:creationId xmlns:a16="http://schemas.microsoft.com/office/drawing/2014/main" id="{35D58809-B0E4-0236-6C73-6A9883C97CD8}"/>
              </a:ext>
            </a:extLst>
          </p:cNvPr>
          <p:cNvSpPr>
            <a:spLocks noGrp="1"/>
          </p:cNvSpPr>
          <p:nvPr>
            <p:ph type="dt" sz="half" idx="10"/>
          </p:nvPr>
        </p:nvSpPr>
        <p:spPr>
          <a:xfrm>
            <a:off x="457200" y="6356350"/>
            <a:ext cx="3581400" cy="365125"/>
          </a:xfrm>
        </p:spPr>
        <p:txBody>
          <a:bodyPr lIns="0" tIns="0" rIns="0" bIns="0"/>
          <a:lstStyle>
            <a:lvl1pPr>
              <a:defRPr sz="1000" b="0" i="0">
                <a:solidFill>
                  <a:srgbClr val="606060"/>
                </a:solidFill>
                <a:latin typeface="Montserrat" pitchFamily="2" charset="77"/>
              </a:defRPr>
            </a:lvl1pPr>
          </a:lstStyle>
          <a:p>
            <a:r>
              <a:rPr lang="en-US" dirty="0"/>
              <a:t>Center for REALTOR® Development ©2024</a:t>
            </a:r>
          </a:p>
        </p:txBody>
      </p:sp>
      <p:sp>
        <p:nvSpPr>
          <p:cNvPr id="3" name="Date Placeholder 3">
            <a:extLst>
              <a:ext uri="{FF2B5EF4-FFF2-40B4-BE49-F238E27FC236}">
                <a16:creationId xmlns:a16="http://schemas.microsoft.com/office/drawing/2014/main" id="{DB78A8BA-BFE8-F159-4A28-1A91E01E4E6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138</a:t>
            </a:fld>
            <a:endParaRPr lang="en-US" b="1" dirty="0">
              <a:solidFill>
                <a:srgbClr val="606060"/>
              </a:solidFill>
            </a:endParaRPr>
          </a:p>
        </p:txBody>
      </p:sp>
    </p:spTree>
    <p:extLst>
      <p:ext uri="{BB962C8B-B14F-4D97-AF65-F5344CB8AC3E}">
        <p14:creationId xmlns:p14="http://schemas.microsoft.com/office/powerpoint/2010/main" val="22902485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F18E60-7569-56DF-D34F-8D6861C080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49" t="2728" r="1227"/>
          <a:stretch/>
        </p:blipFill>
        <p:spPr>
          <a:xfrm>
            <a:off x="1341120" y="982980"/>
            <a:ext cx="9509760" cy="4892040"/>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4" name="Date Placeholder 3">
            <a:extLst>
              <a:ext uri="{FF2B5EF4-FFF2-40B4-BE49-F238E27FC236}">
                <a16:creationId xmlns:a16="http://schemas.microsoft.com/office/drawing/2014/main" id="{C58B00BB-CA5C-8DF7-8A70-B285FD514B19}"/>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6" name="Date Placeholder 3">
            <a:extLst>
              <a:ext uri="{FF2B5EF4-FFF2-40B4-BE49-F238E27FC236}">
                <a16:creationId xmlns:a16="http://schemas.microsoft.com/office/drawing/2014/main" id="{0E5B1247-F00A-97DC-2D80-FA17BDFB949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139</a:t>
            </a:fld>
            <a:endParaRPr lang="en-US" sz="1200" b="1" dirty="0">
              <a:solidFill>
                <a:srgbClr val="606060"/>
              </a:solidFill>
            </a:endParaRPr>
          </a:p>
        </p:txBody>
      </p:sp>
    </p:spTree>
    <p:extLst>
      <p:ext uri="{BB962C8B-B14F-4D97-AF65-F5344CB8AC3E}">
        <p14:creationId xmlns:p14="http://schemas.microsoft.com/office/powerpoint/2010/main" val="34227565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EB1A37-ACAC-6D8A-970A-530BCD355F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88" r="-141"/>
          <a:stretch/>
        </p:blipFill>
        <p:spPr>
          <a:xfrm>
            <a:off x="458724" y="1415687"/>
            <a:ext cx="11274552" cy="4026626"/>
          </a:xfrm>
          <a:prstGeom prst="rect">
            <a:avLst/>
          </a:prstGeom>
        </p:spPr>
      </p:pic>
      <p:sp>
        <p:nvSpPr>
          <p:cNvPr id="3" name="Date Placeholder 3">
            <a:extLst>
              <a:ext uri="{FF2B5EF4-FFF2-40B4-BE49-F238E27FC236}">
                <a16:creationId xmlns:a16="http://schemas.microsoft.com/office/drawing/2014/main" id="{9E1ABB81-8847-FA82-DA49-8939CEFD55C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6" name="Date Placeholder 3">
            <a:extLst>
              <a:ext uri="{FF2B5EF4-FFF2-40B4-BE49-F238E27FC236}">
                <a16:creationId xmlns:a16="http://schemas.microsoft.com/office/drawing/2014/main" id="{DF066A7D-A91B-7144-6CFD-4D9B0A5ABDE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140</a:t>
            </a:fld>
            <a:endParaRPr lang="en-US" sz="1200" b="1" dirty="0">
              <a:solidFill>
                <a:srgbClr val="606060"/>
              </a:solidFill>
            </a:endParaRPr>
          </a:p>
        </p:txBody>
      </p:sp>
    </p:spTree>
    <p:extLst>
      <p:ext uri="{BB962C8B-B14F-4D97-AF65-F5344CB8AC3E}">
        <p14:creationId xmlns:p14="http://schemas.microsoft.com/office/powerpoint/2010/main" val="1629072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4B71-74F4-4DBC-B173-6761D6682ECA}"/>
              </a:ext>
            </a:extLst>
          </p:cNvPr>
          <p:cNvSpPr>
            <a:spLocks noGrp="1"/>
          </p:cNvSpPr>
          <p:nvPr>
            <p:ph type="title"/>
          </p:nvPr>
        </p:nvSpPr>
        <p:spPr/>
        <p:txBody>
          <a:bodyPr vert="horz" lIns="91440" tIns="45720" rIns="91440" bIns="45720" rtlCol="0" anchor="t" anchorCtr="0">
            <a:normAutofit/>
          </a:bodyPr>
          <a:lstStyle/>
          <a:p>
            <a:r>
              <a:rPr lang="en-US" dirty="0"/>
              <a:t>What Do </a:t>
            </a:r>
            <a:br>
              <a:rPr lang="en-US" dirty="0"/>
            </a:br>
            <a:r>
              <a:rPr lang="en-US" dirty="0"/>
              <a:t>Buyers Value?</a:t>
            </a:r>
          </a:p>
        </p:txBody>
      </p:sp>
      <p:sp>
        <p:nvSpPr>
          <p:cNvPr id="6" name="Content Placeholder 5">
            <a:extLst>
              <a:ext uri="{FF2B5EF4-FFF2-40B4-BE49-F238E27FC236}">
                <a16:creationId xmlns:a16="http://schemas.microsoft.com/office/drawing/2014/main" id="{2473542A-730B-4F1A-81C4-328141965CB6}"/>
              </a:ext>
            </a:extLst>
          </p:cNvPr>
          <p:cNvSpPr>
            <a:spLocks noGrp="1"/>
          </p:cNvSpPr>
          <p:nvPr>
            <p:ph idx="1"/>
          </p:nvPr>
        </p:nvSpPr>
        <p:spPr>
          <a:xfrm>
            <a:off x="457200" y="2286000"/>
            <a:ext cx="3931920" cy="3895344"/>
          </a:xfrm>
        </p:spPr>
        <p:txBody>
          <a:bodyPr vert="horz" lIns="91440" tIns="45720" rIns="91440" bIns="45720" rtlCol="0">
            <a:normAutofit/>
          </a:bodyPr>
          <a:lstStyle/>
          <a:p>
            <a:pPr marL="0" indent="0">
              <a:buNone/>
            </a:pPr>
            <a:r>
              <a:rPr lang="en-US" sz="2400" b="1" dirty="0"/>
              <a:t>You are the expert they are seeking</a:t>
            </a:r>
          </a:p>
          <a:p>
            <a:r>
              <a:rPr lang="en-US" sz="2400" dirty="0"/>
              <a:t>Services</a:t>
            </a:r>
          </a:p>
          <a:p>
            <a:r>
              <a:rPr lang="en-US" sz="2400" dirty="0"/>
              <a:t>Information</a:t>
            </a:r>
          </a:p>
          <a:p>
            <a:r>
              <a:rPr lang="en-US" sz="2400" dirty="0"/>
              <a:t>Guidance</a:t>
            </a:r>
          </a:p>
        </p:txBody>
      </p:sp>
      <p:sp>
        <p:nvSpPr>
          <p:cNvPr id="13" name="Date Placeholder 3">
            <a:extLst>
              <a:ext uri="{FF2B5EF4-FFF2-40B4-BE49-F238E27FC236}">
                <a16:creationId xmlns:a16="http://schemas.microsoft.com/office/drawing/2014/main" id="{45552066-8852-B001-0764-AA5244346CE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pic>
        <p:nvPicPr>
          <p:cNvPr id="5" name="Picture 4" descr="A couple of men looking at a computer&#10;&#10;Description automatically generated">
            <a:extLst>
              <a:ext uri="{FF2B5EF4-FFF2-40B4-BE49-F238E27FC236}">
                <a16:creationId xmlns:a16="http://schemas.microsoft.com/office/drawing/2014/main" id="{3D977007-6290-FF90-4A43-89F4FB109D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39713" y="1143000"/>
            <a:ext cx="4895087" cy="4572000"/>
          </a:xfrm>
          <a:prstGeom prst="rect">
            <a:avLst/>
          </a:prstGeom>
        </p:spPr>
      </p:pic>
      <p:sp>
        <p:nvSpPr>
          <p:cNvPr id="3" name="Date Placeholder 3">
            <a:extLst>
              <a:ext uri="{FF2B5EF4-FFF2-40B4-BE49-F238E27FC236}">
                <a16:creationId xmlns:a16="http://schemas.microsoft.com/office/drawing/2014/main" id="{2F9CB6F3-CDAB-DFEF-440F-6D4C7E7703B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15</a:t>
            </a:fld>
            <a:endParaRPr lang="en-US" sz="1200" b="1" dirty="0">
              <a:solidFill>
                <a:srgbClr val="606060"/>
              </a:solidFill>
            </a:endParaRPr>
          </a:p>
        </p:txBody>
      </p:sp>
    </p:spTree>
    <p:extLst>
      <p:ext uri="{BB962C8B-B14F-4D97-AF65-F5344CB8AC3E}">
        <p14:creationId xmlns:p14="http://schemas.microsoft.com/office/powerpoint/2010/main" val="1290382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CFA929-AFD0-97E4-9229-25D2AC3B60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8724" y="1286567"/>
            <a:ext cx="11274552" cy="4284865"/>
          </a:xfrm>
          <a:prstGeom prst="rect">
            <a:avLst/>
          </a:prstGeom>
        </p:spPr>
      </p:pic>
      <p:sp>
        <p:nvSpPr>
          <p:cNvPr id="3" name="Date Placeholder 3">
            <a:extLst>
              <a:ext uri="{FF2B5EF4-FFF2-40B4-BE49-F238E27FC236}">
                <a16:creationId xmlns:a16="http://schemas.microsoft.com/office/drawing/2014/main" id="{A3208965-0DDA-4DB6-39B9-3BB8D6DD151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6" name="Date Placeholder 3">
            <a:extLst>
              <a:ext uri="{FF2B5EF4-FFF2-40B4-BE49-F238E27FC236}">
                <a16:creationId xmlns:a16="http://schemas.microsoft.com/office/drawing/2014/main" id="{CDE12C32-34E8-F80D-3C57-37F9B11FF61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141</a:t>
            </a:fld>
            <a:endParaRPr lang="en-US" sz="1200" b="1" dirty="0">
              <a:solidFill>
                <a:srgbClr val="606060"/>
              </a:solidFill>
            </a:endParaRPr>
          </a:p>
        </p:txBody>
      </p:sp>
    </p:spTree>
    <p:extLst>
      <p:ext uri="{BB962C8B-B14F-4D97-AF65-F5344CB8AC3E}">
        <p14:creationId xmlns:p14="http://schemas.microsoft.com/office/powerpoint/2010/main" val="1550754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2FCD-ACF5-48CB-8466-0488939BC4E9}"/>
              </a:ext>
            </a:extLst>
          </p:cNvPr>
          <p:cNvSpPr>
            <a:spLocks noGrp="1"/>
          </p:cNvSpPr>
          <p:nvPr>
            <p:ph type="title"/>
          </p:nvPr>
        </p:nvSpPr>
        <p:spPr>
          <a:xfrm>
            <a:off x="454152" y="914400"/>
            <a:ext cx="2743200" cy="1828800"/>
          </a:xfrm>
        </p:spPr>
        <p:txBody>
          <a:bodyPr>
            <a:normAutofit fontScale="90000"/>
          </a:bodyPr>
          <a:lstStyle/>
          <a:p>
            <a:r>
              <a:rPr lang="en-US"/>
              <a:t>Do You Want To Represent This Buyer?</a:t>
            </a:r>
          </a:p>
        </p:txBody>
      </p:sp>
      <p:sp>
        <p:nvSpPr>
          <p:cNvPr id="3" name="Content Placeholder 2">
            <a:extLst>
              <a:ext uri="{FF2B5EF4-FFF2-40B4-BE49-F238E27FC236}">
                <a16:creationId xmlns:a16="http://schemas.microsoft.com/office/drawing/2014/main" id="{0A1B397B-15FE-4A0D-9823-58DEAB4851CB}"/>
              </a:ext>
            </a:extLst>
          </p:cNvPr>
          <p:cNvSpPr>
            <a:spLocks noGrp="1"/>
          </p:cNvSpPr>
          <p:nvPr>
            <p:ph idx="1"/>
          </p:nvPr>
        </p:nvSpPr>
        <p:spPr>
          <a:xfrm>
            <a:off x="3965448" y="914400"/>
            <a:ext cx="7772400" cy="5262563"/>
          </a:xfrm>
        </p:spPr>
        <p:txBody>
          <a:bodyPr vert="horz" lIns="0" tIns="0" rIns="0" bIns="0" numCol="1" rtlCol="0" anchor="t">
            <a:normAutofit/>
          </a:bodyPr>
          <a:lstStyle/>
          <a:p>
            <a:pPr marL="0" indent="0">
              <a:buNone/>
            </a:pPr>
            <a:r>
              <a:rPr lang="en-US" b="1" dirty="0">
                <a:solidFill>
                  <a:schemeClr val="accent1"/>
                </a:solidFill>
                <a:latin typeface="Montserrat SemiBold" pitchFamily="2" charset="77"/>
              </a:rPr>
              <a:t>Certain Clients Drain </a:t>
            </a:r>
            <a:br>
              <a:rPr lang="en-US" b="1" dirty="0">
                <a:solidFill>
                  <a:schemeClr val="accent1"/>
                </a:solidFill>
                <a:latin typeface="Montserrat SemiBold" pitchFamily="2" charset="77"/>
              </a:rPr>
            </a:br>
            <a:r>
              <a:rPr lang="en-US" b="1" dirty="0">
                <a:solidFill>
                  <a:schemeClr val="accent1"/>
                </a:solidFill>
                <a:latin typeface="Montserrat SemiBold" pitchFamily="2" charset="77"/>
              </a:rPr>
              <a:t>Your Time and Resources</a:t>
            </a:r>
          </a:p>
          <a:p>
            <a:r>
              <a:rPr lang="en-US" sz="2400" dirty="0"/>
              <a:t>Unmotivated </a:t>
            </a:r>
          </a:p>
          <a:p>
            <a:r>
              <a:rPr lang="en-US" sz="2400" dirty="0"/>
              <a:t>Potentially unqualified </a:t>
            </a:r>
          </a:p>
          <a:p>
            <a:r>
              <a:rPr lang="en-US" sz="2400" dirty="0"/>
              <a:t>Unrealistic </a:t>
            </a:r>
          </a:p>
          <a:p>
            <a:r>
              <a:rPr lang="en-US" sz="2400" dirty="0"/>
              <a:t>Inconsiderate </a:t>
            </a:r>
          </a:p>
          <a:p>
            <a:r>
              <a:rPr lang="en-US" sz="2400" dirty="0"/>
              <a:t>Questionable loyalty</a:t>
            </a:r>
          </a:p>
          <a:p>
            <a:r>
              <a:rPr lang="en-US" sz="2400" dirty="0"/>
              <a:t>Asks you to perform unlawful acts</a:t>
            </a:r>
            <a:endParaRPr lang="en-US" dirty="0"/>
          </a:p>
          <a:p>
            <a:endParaRPr lang="en-US" dirty="0"/>
          </a:p>
        </p:txBody>
      </p:sp>
      <p:pic>
        <p:nvPicPr>
          <p:cNvPr id="9" name="Graphic 8">
            <a:extLst>
              <a:ext uri="{FF2B5EF4-FFF2-40B4-BE49-F238E27FC236}">
                <a16:creationId xmlns:a16="http://schemas.microsoft.com/office/drawing/2014/main" id="{EAF728B5-8C2F-0B25-F422-A43C4ED7FBA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631281"/>
            <a:ext cx="1828800" cy="1828800"/>
          </a:xfrm>
          <a:prstGeom prst="rect">
            <a:avLst/>
          </a:prstGeom>
        </p:spPr>
      </p:pic>
      <p:sp>
        <p:nvSpPr>
          <p:cNvPr id="10" name="Date Placeholder 3">
            <a:extLst>
              <a:ext uri="{FF2B5EF4-FFF2-40B4-BE49-F238E27FC236}">
                <a16:creationId xmlns:a16="http://schemas.microsoft.com/office/drawing/2014/main" id="{DB9AE358-6FEE-FD58-F57A-799DFB360D13}"/>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2CAAAC48-57BB-5CC2-3115-74102F630A7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142</a:t>
            </a:fld>
            <a:endParaRPr lang="en-US" b="1" dirty="0">
              <a:solidFill>
                <a:srgbClr val="606060"/>
              </a:solidFill>
            </a:endParaRPr>
          </a:p>
        </p:txBody>
      </p:sp>
    </p:spTree>
    <p:extLst>
      <p:ext uri="{BB962C8B-B14F-4D97-AF65-F5344CB8AC3E}">
        <p14:creationId xmlns:p14="http://schemas.microsoft.com/office/powerpoint/2010/main" val="5052304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8EC0-0170-4F26-A51A-327F6AE57E8D}"/>
              </a:ext>
            </a:extLst>
          </p:cNvPr>
          <p:cNvSpPr>
            <a:spLocks noGrp="1"/>
          </p:cNvSpPr>
          <p:nvPr>
            <p:ph type="title"/>
          </p:nvPr>
        </p:nvSpPr>
        <p:spPr>
          <a:xfrm>
            <a:off x="454152" y="914400"/>
            <a:ext cx="2743200" cy="1828800"/>
          </a:xfrm>
        </p:spPr>
        <p:txBody>
          <a:bodyPr>
            <a:noAutofit/>
          </a:bodyPr>
          <a:lstStyle/>
          <a:p>
            <a:r>
              <a:rPr lang="en-US" sz="2800" dirty="0"/>
              <a:t>Ending Client  </a:t>
            </a:r>
            <a:br>
              <a:rPr lang="en-US" sz="2800" dirty="0"/>
            </a:br>
            <a:r>
              <a:rPr lang="en-US" sz="2800" dirty="0"/>
              <a:t>Relationships</a:t>
            </a:r>
          </a:p>
        </p:txBody>
      </p:sp>
      <p:sp>
        <p:nvSpPr>
          <p:cNvPr id="3" name="Content Placeholder 2">
            <a:extLst>
              <a:ext uri="{FF2B5EF4-FFF2-40B4-BE49-F238E27FC236}">
                <a16:creationId xmlns:a16="http://schemas.microsoft.com/office/drawing/2014/main" id="{A594F587-ADA5-4FF0-8BED-18EFAD46879F}"/>
              </a:ext>
            </a:extLst>
          </p:cNvPr>
          <p:cNvSpPr>
            <a:spLocks noGrp="1"/>
          </p:cNvSpPr>
          <p:nvPr>
            <p:ph idx="1"/>
          </p:nvPr>
        </p:nvSpPr>
        <p:spPr>
          <a:xfrm>
            <a:off x="3965448" y="914400"/>
            <a:ext cx="7772400" cy="5262563"/>
          </a:xfrm>
        </p:spPr>
        <p:txBody>
          <a:bodyPr vert="horz" lIns="0" tIns="0" rIns="0" bIns="0" numCol="1" rtlCol="0" anchor="t">
            <a:normAutofit/>
          </a:bodyPr>
          <a:lstStyle/>
          <a:p>
            <a:r>
              <a:rPr lang="en-US" dirty="0"/>
              <a:t>Sometimes you have to end </a:t>
            </a:r>
            <a:br>
              <a:rPr lang="en-US" dirty="0"/>
            </a:br>
            <a:r>
              <a:rPr lang="en-US" dirty="0"/>
              <a:t>a client relationship</a:t>
            </a:r>
          </a:p>
          <a:p>
            <a:r>
              <a:rPr lang="en-US" dirty="0"/>
              <a:t>Be professional. Have a plan</a:t>
            </a:r>
          </a:p>
          <a:p>
            <a:r>
              <a:rPr lang="en-US" dirty="0"/>
              <a:t>“It looks like you need more time </a:t>
            </a:r>
            <a:br>
              <a:rPr lang="en-US" dirty="0"/>
            </a:br>
            <a:r>
              <a:rPr lang="en-US" dirty="0"/>
              <a:t>to think through your decision. </a:t>
            </a:r>
            <a:br>
              <a:rPr lang="en-US" dirty="0"/>
            </a:br>
            <a:r>
              <a:rPr lang="en-US" dirty="0"/>
              <a:t>Let’s put things on hold for a while”</a:t>
            </a:r>
          </a:p>
          <a:p>
            <a:r>
              <a:rPr lang="en-US" dirty="0"/>
              <a:t>“I am sorry that our time searching </a:t>
            </a:r>
            <a:br>
              <a:rPr lang="en-US" dirty="0"/>
            </a:br>
            <a:r>
              <a:rPr lang="en-US" dirty="0"/>
              <a:t>did not yield your desired results”</a:t>
            </a:r>
          </a:p>
        </p:txBody>
      </p:sp>
      <p:pic>
        <p:nvPicPr>
          <p:cNvPr id="10" name="Graphic 9">
            <a:extLst>
              <a:ext uri="{FF2B5EF4-FFF2-40B4-BE49-F238E27FC236}">
                <a16:creationId xmlns:a16="http://schemas.microsoft.com/office/drawing/2014/main" id="{5255EEE2-5189-A012-F59D-B9894BB0CF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631281"/>
            <a:ext cx="1828800" cy="1828800"/>
          </a:xfrm>
          <a:prstGeom prst="rect">
            <a:avLst/>
          </a:prstGeom>
        </p:spPr>
      </p:pic>
      <p:sp>
        <p:nvSpPr>
          <p:cNvPr id="11" name="Date Placeholder 3">
            <a:extLst>
              <a:ext uri="{FF2B5EF4-FFF2-40B4-BE49-F238E27FC236}">
                <a16:creationId xmlns:a16="http://schemas.microsoft.com/office/drawing/2014/main" id="{69619F61-A52C-F16B-EF53-B1B25AD3630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BB4BDC3F-CA9A-FF7E-2C36-D29DDA284A5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143</a:t>
            </a:fld>
            <a:endParaRPr lang="en-US" b="1" dirty="0">
              <a:solidFill>
                <a:srgbClr val="606060"/>
              </a:solidFill>
            </a:endParaRPr>
          </a:p>
        </p:txBody>
      </p:sp>
    </p:spTree>
    <p:extLst>
      <p:ext uri="{BB962C8B-B14F-4D97-AF65-F5344CB8AC3E}">
        <p14:creationId xmlns:p14="http://schemas.microsoft.com/office/powerpoint/2010/main" val="2541098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2373-989A-48CD-BD05-B8A5F6A508A6}"/>
              </a:ext>
            </a:extLst>
          </p:cNvPr>
          <p:cNvSpPr>
            <a:spLocks noGrp="1"/>
          </p:cNvSpPr>
          <p:nvPr>
            <p:ph type="title"/>
          </p:nvPr>
        </p:nvSpPr>
        <p:spPr>
          <a:xfrm>
            <a:off x="454152" y="914400"/>
            <a:ext cx="2743200" cy="1828800"/>
          </a:xfrm>
        </p:spPr>
        <p:txBody>
          <a:bodyPr vert="horz" lIns="91440" tIns="45720" rIns="91440" bIns="45720" rtlCol="0" anchor="t" anchorCtr="0">
            <a:normAutofit/>
          </a:bodyPr>
          <a:lstStyle/>
          <a:p>
            <a:r>
              <a:rPr lang="en-US" dirty="0"/>
              <a:t>Key Point Review —Module 2</a:t>
            </a:r>
          </a:p>
        </p:txBody>
      </p:sp>
      <p:sp>
        <p:nvSpPr>
          <p:cNvPr id="3" name="Content Placeholder 2">
            <a:extLst>
              <a:ext uri="{FF2B5EF4-FFF2-40B4-BE49-F238E27FC236}">
                <a16:creationId xmlns:a16="http://schemas.microsoft.com/office/drawing/2014/main" id="{EA484073-9639-46ED-A03B-4823F7D9FE3D}"/>
              </a:ext>
            </a:extLst>
          </p:cNvPr>
          <p:cNvSpPr>
            <a:spLocks noGrp="1"/>
          </p:cNvSpPr>
          <p:nvPr>
            <p:ph idx="1"/>
          </p:nvPr>
        </p:nvSpPr>
        <p:spPr>
          <a:xfrm>
            <a:off x="3965448" y="914400"/>
            <a:ext cx="7772400" cy="5262563"/>
          </a:xfrm>
        </p:spPr>
        <p:txBody>
          <a:bodyPr vert="horz" lIns="91440" tIns="45720" rIns="91440" bIns="45720" numCol="1" rtlCol="0">
            <a:noAutofit/>
          </a:bodyPr>
          <a:lstStyle/>
          <a:p>
            <a:pPr>
              <a:spcBef>
                <a:spcPts val="0"/>
              </a:spcBef>
              <a:spcAft>
                <a:spcPts val="2400"/>
              </a:spcAft>
            </a:pPr>
            <a:r>
              <a:rPr lang="en-US" sz="2400" dirty="0"/>
              <a:t>Both the agent and the buyer seek the right relationship to facilitate a home purchase</a:t>
            </a:r>
          </a:p>
          <a:p>
            <a:pPr>
              <a:spcBef>
                <a:spcPts val="0"/>
              </a:spcBef>
              <a:spcAft>
                <a:spcPts val="2400"/>
              </a:spcAft>
            </a:pPr>
            <a:r>
              <a:rPr lang="en-US" sz="2400" dirty="0"/>
              <a:t>A buyer consultation involves asking questions, answering questions, and informing the buyer about the process</a:t>
            </a:r>
          </a:p>
          <a:p>
            <a:pPr>
              <a:spcBef>
                <a:spcPts val="0"/>
              </a:spcBef>
              <a:spcAft>
                <a:spcPts val="2400"/>
              </a:spcAft>
            </a:pPr>
            <a:r>
              <a:rPr lang="en-US" sz="2400" dirty="0"/>
              <a:t>For the buyer to choose you as their agent – </a:t>
            </a:r>
            <a:br>
              <a:rPr lang="en-US" sz="2400" dirty="0"/>
            </a:br>
            <a:r>
              <a:rPr lang="en-US" sz="2400" dirty="0"/>
              <a:t>you will need to communicate your unique value proposition</a:t>
            </a:r>
          </a:p>
        </p:txBody>
      </p:sp>
      <p:pic>
        <p:nvPicPr>
          <p:cNvPr id="7" name="Graphic 6">
            <a:extLst>
              <a:ext uri="{FF2B5EF4-FFF2-40B4-BE49-F238E27FC236}">
                <a16:creationId xmlns:a16="http://schemas.microsoft.com/office/drawing/2014/main" id="{41C0AF33-F757-5911-772C-64EE78E306D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0"/>
            <a:ext cx="1817783" cy="1828800"/>
          </a:xfrm>
          <a:prstGeom prst="rect">
            <a:avLst/>
          </a:prstGeom>
        </p:spPr>
      </p:pic>
      <p:sp>
        <p:nvSpPr>
          <p:cNvPr id="4" name="Date Placeholder 3">
            <a:extLst>
              <a:ext uri="{FF2B5EF4-FFF2-40B4-BE49-F238E27FC236}">
                <a16:creationId xmlns:a16="http://schemas.microsoft.com/office/drawing/2014/main" id="{E03E9F7A-598A-D6EC-FE3E-8C62111C76C7}"/>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E0CB8603-8A9C-D0AB-8D6A-DE6301BBE51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144</a:t>
            </a:fld>
            <a:endParaRPr lang="en-US" b="1" dirty="0">
              <a:solidFill>
                <a:srgbClr val="606060"/>
              </a:solidFill>
            </a:endParaRPr>
          </a:p>
        </p:txBody>
      </p:sp>
    </p:spTree>
    <p:extLst>
      <p:ext uri="{BB962C8B-B14F-4D97-AF65-F5344CB8AC3E}">
        <p14:creationId xmlns:p14="http://schemas.microsoft.com/office/powerpoint/2010/main" val="18937211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E419EC-79FB-A058-09FB-9FD9E10F12EB}"/>
              </a:ext>
            </a:extLst>
          </p:cNvPr>
          <p:cNvSpPr>
            <a:spLocks noGrp="1"/>
          </p:cNvSpPr>
          <p:nvPr>
            <p:ph type="title"/>
          </p:nvPr>
        </p:nvSpPr>
        <p:spPr>
          <a:xfrm>
            <a:off x="457200" y="914400"/>
            <a:ext cx="7272528" cy="1371600"/>
          </a:xfrm>
        </p:spPr>
        <p:txBody>
          <a:bodyPr/>
          <a:lstStyle/>
          <a:p>
            <a:r>
              <a:rPr lang="en-US" dirty="0"/>
              <a:t>A Day in the Life of … </a:t>
            </a:r>
            <a:br>
              <a:rPr lang="en-US" dirty="0"/>
            </a:br>
            <a:r>
              <a:rPr lang="en-US" dirty="0"/>
              <a:t>A Buyer’s Rep</a:t>
            </a:r>
          </a:p>
        </p:txBody>
      </p:sp>
      <p:sp>
        <p:nvSpPr>
          <p:cNvPr id="7" name="Content Placeholder 6">
            <a:extLst>
              <a:ext uri="{FF2B5EF4-FFF2-40B4-BE49-F238E27FC236}">
                <a16:creationId xmlns:a16="http://schemas.microsoft.com/office/drawing/2014/main" id="{4BF898AD-580B-AB7F-1DB4-6176019DA8C2}"/>
              </a:ext>
            </a:extLst>
          </p:cNvPr>
          <p:cNvSpPr>
            <a:spLocks noGrp="1"/>
          </p:cNvSpPr>
          <p:nvPr>
            <p:ph idx="1"/>
          </p:nvPr>
        </p:nvSpPr>
        <p:spPr>
          <a:xfrm>
            <a:off x="457200" y="2057400"/>
            <a:ext cx="7272528" cy="2971800"/>
          </a:xfrm>
        </p:spPr>
        <p:txBody>
          <a:bodyPr/>
          <a:lstStyle/>
          <a:p>
            <a:pPr marL="0" indent="0">
              <a:buNone/>
            </a:pPr>
            <a:r>
              <a:rPr lang="en-US" dirty="0"/>
              <a:t>Your opportunity to review </a:t>
            </a:r>
            <a:br>
              <a:rPr lang="en-US" dirty="0"/>
            </a:br>
            <a:r>
              <a:rPr lang="en-US" dirty="0"/>
              <a:t>Module 2 concepts</a:t>
            </a:r>
          </a:p>
          <a:p>
            <a:pPr marL="0" indent="0">
              <a:buNone/>
            </a:pPr>
            <a:endParaRPr lang="en-US" dirty="0"/>
          </a:p>
          <a:p>
            <a:pPr marL="0" indent="0">
              <a:buNone/>
            </a:pPr>
            <a:endParaRPr lang="en-US" dirty="0"/>
          </a:p>
          <a:p>
            <a:pPr marL="0" indent="0">
              <a:buNone/>
            </a:pPr>
            <a:endParaRPr lang="en-US" dirty="0"/>
          </a:p>
        </p:txBody>
      </p:sp>
      <p:sp>
        <p:nvSpPr>
          <p:cNvPr id="10" name="Date Placeholder 3">
            <a:extLst>
              <a:ext uri="{FF2B5EF4-FFF2-40B4-BE49-F238E27FC236}">
                <a16:creationId xmlns:a16="http://schemas.microsoft.com/office/drawing/2014/main" id="{7D32CD33-A02C-7645-D650-DB33E2BED73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C8615C24-92F2-2175-F8AB-E913193F04B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145</a:t>
            </a:fld>
            <a:endParaRPr lang="en-US" b="1" dirty="0">
              <a:solidFill>
                <a:srgbClr val="606060"/>
              </a:solidFill>
            </a:endParaRPr>
          </a:p>
        </p:txBody>
      </p:sp>
      <p:pic>
        <p:nvPicPr>
          <p:cNvPr id="2" name="Picture 1" descr="A person in a suit using a computer&#10;&#10;Description automatically generated">
            <a:extLst>
              <a:ext uri="{FF2B5EF4-FFF2-40B4-BE49-F238E27FC236}">
                <a16:creationId xmlns:a16="http://schemas.microsoft.com/office/drawing/2014/main" id="{5ECAA538-2791-53C7-7D5D-5EBF98821C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29728" y="1143000"/>
            <a:ext cx="4005072" cy="4572000"/>
          </a:xfrm>
          <a:prstGeom prst="rect">
            <a:avLst/>
          </a:prstGeom>
        </p:spPr>
      </p:pic>
    </p:spTree>
    <p:extLst>
      <p:ext uri="{BB962C8B-B14F-4D97-AF65-F5344CB8AC3E}">
        <p14:creationId xmlns:p14="http://schemas.microsoft.com/office/powerpoint/2010/main" val="33233306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E9C4-EFC4-AFE3-69D7-4138C007DFDE}"/>
              </a:ext>
            </a:extLst>
          </p:cNvPr>
          <p:cNvSpPr>
            <a:spLocks noGrp="1"/>
          </p:cNvSpPr>
          <p:nvPr>
            <p:ph type="ctrTitle"/>
          </p:nvPr>
        </p:nvSpPr>
        <p:spPr/>
        <p:txBody>
          <a:bodyPr/>
          <a:lstStyle/>
          <a:p>
            <a:r>
              <a:rPr lang="en-US" dirty="0"/>
              <a:t>Module 3:</a:t>
            </a:r>
            <a:br>
              <a:rPr lang="en-US" dirty="0"/>
            </a:br>
            <a:r>
              <a:rPr lang="en-US" dirty="0"/>
              <a:t>Buyers </a:t>
            </a:r>
            <a:br>
              <a:rPr lang="en-US" dirty="0"/>
            </a:br>
            <a:r>
              <a:rPr lang="en-US" dirty="0"/>
              <a:t>Representation </a:t>
            </a:r>
            <a:br>
              <a:rPr lang="en-US" dirty="0"/>
            </a:br>
            <a:r>
              <a:rPr lang="en-US" dirty="0"/>
              <a:t>Agreement</a:t>
            </a:r>
          </a:p>
        </p:txBody>
      </p:sp>
      <p:sp>
        <p:nvSpPr>
          <p:cNvPr id="8" name="Date Placeholder 3">
            <a:extLst>
              <a:ext uri="{FF2B5EF4-FFF2-40B4-BE49-F238E27FC236}">
                <a16:creationId xmlns:a16="http://schemas.microsoft.com/office/drawing/2014/main" id="{A31FC30B-3803-1F8F-981D-486C12451E83}"/>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sp>
        <p:nvSpPr>
          <p:cNvPr id="9" name="Rectangle 8">
            <a:extLst>
              <a:ext uri="{FF2B5EF4-FFF2-40B4-BE49-F238E27FC236}">
                <a16:creationId xmlns:a16="http://schemas.microsoft.com/office/drawing/2014/main" id="{45FEE64F-6368-C97B-C611-E196BE601E2C}"/>
              </a:ext>
            </a:extLst>
          </p:cNvPr>
          <p:cNvSpPr/>
          <p:nvPr/>
        </p:nvSpPr>
        <p:spPr>
          <a:xfrm>
            <a:off x="8074152" y="20852"/>
            <a:ext cx="4117848" cy="2037095"/>
          </a:xfrm>
          <a:prstGeom prst="rect">
            <a:avLst/>
          </a:prstGeom>
          <a:solidFill>
            <a:srgbClr val="6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3E9B2E3-9FCA-ED7E-5DE9-AAE02C2A916D}"/>
              </a:ext>
            </a:extLst>
          </p:cNvPr>
          <p:cNvSpPr/>
          <p:nvPr/>
        </p:nvSpPr>
        <p:spPr>
          <a:xfrm>
            <a:off x="8074152" y="4800052"/>
            <a:ext cx="4117848" cy="205794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2B3E8D65-47D5-F21E-7A5C-1C1B32C598B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pic>
        <p:nvPicPr>
          <p:cNvPr id="7" name="Picture 6" descr="A person signing a contract&#10;&#10;Description automatically generated">
            <a:extLst>
              <a:ext uri="{FF2B5EF4-FFF2-40B4-BE49-F238E27FC236}">
                <a16:creationId xmlns:a16="http://schemas.microsoft.com/office/drawing/2014/main" id="{24C03586-3ECD-51E4-4C75-E754554222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7200" y="2057947"/>
            <a:ext cx="4114800" cy="2742105"/>
          </a:xfrm>
          <a:prstGeom prst="rect">
            <a:avLst/>
          </a:prstGeom>
        </p:spPr>
      </p:pic>
    </p:spTree>
    <p:extLst>
      <p:ext uri="{BB962C8B-B14F-4D97-AF65-F5344CB8AC3E}">
        <p14:creationId xmlns:p14="http://schemas.microsoft.com/office/powerpoint/2010/main" val="7886094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700405-5D6C-4DB5-84AE-AC060F01D8BD}"/>
              </a:ext>
            </a:extLst>
          </p:cNvPr>
          <p:cNvSpPr>
            <a:spLocks noGrp="1"/>
          </p:cNvSpPr>
          <p:nvPr>
            <p:ph type="title"/>
          </p:nvPr>
        </p:nvSpPr>
        <p:spPr>
          <a:xfrm>
            <a:off x="454152" y="914400"/>
            <a:ext cx="2743200" cy="1828800"/>
          </a:xfrm>
        </p:spPr>
        <p:txBody>
          <a:bodyPr>
            <a:normAutofit/>
          </a:bodyPr>
          <a:lstStyle/>
          <a:p>
            <a:r>
              <a:rPr lang="en-US"/>
              <a:t>Module 3 Learning Objectives</a:t>
            </a:r>
          </a:p>
        </p:txBody>
      </p:sp>
      <p:sp>
        <p:nvSpPr>
          <p:cNvPr id="6" name="Content Placeholder 5">
            <a:extLst>
              <a:ext uri="{FF2B5EF4-FFF2-40B4-BE49-F238E27FC236}">
                <a16:creationId xmlns:a16="http://schemas.microsoft.com/office/drawing/2014/main" id="{FDCD0E96-E79C-44A6-8EE5-9D27CB4F9760}"/>
              </a:ext>
            </a:extLst>
          </p:cNvPr>
          <p:cNvSpPr>
            <a:spLocks noGrp="1"/>
          </p:cNvSpPr>
          <p:nvPr>
            <p:ph idx="1"/>
          </p:nvPr>
        </p:nvSpPr>
        <p:spPr>
          <a:xfrm>
            <a:off x="3965448" y="914400"/>
            <a:ext cx="7772400" cy="5262563"/>
          </a:xfrm>
        </p:spPr>
        <p:txBody>
          <a:bodyPr vert="horz" lIns="0" tIns="0" rIns="0" bIns="0" numCol="1" rtlCol="0" anchor="t">
            <a:normAutofit/>
          </a:bodyPr>
          <a:lstStyle/>
          <a:p>
            <a:pPr>
              <a:spcBef>
                <a:spcPts val="0"/>
              </a:spcBef>
              <a:spcAft>
                <a:spcPts val="2400"/>
              </a:spcAft>
            </a:pPr>
            <a:r>
              <a:rPr lang="en-US" sz="2400" dirty="0"/>
              <a:t>Know the four contracts in real estate and how they relate – and do not relate – to each other </a:t>
            </a:r>
          </a:p>
          <a:p>
            <a:pPr>
              <a:spcBef>
                <a:spcPts val="0"/>
              </a:spcBef>
              <a:spcAft>
                <a:spcPts val="2400"/>
              </a:spcAft>
            </a:pPr>
            <a:r>
              <a:rPr lang="en-US" sz="2400" dirty="0"/>
              <a:t>Understand the importance of using a buyer representation agreement</a:t>
            </a:r>
          </a:p>
          <a:p>
            <a:pPr>
              <a:spcBef>
                <a:spcPts val="0"/>
              </a:spcBef>
              <a:spcAft>
                <a:spcPts val="2400"/>
              </a:spcAft>
            </a:pPr>
            <a:r>
              <a:rPr lang="en-US" sz="2400" dirty="0"/>
              <a:t>Be knowledgeable and prepared to explain the benefits of buyer representation agreements</a:t>
            </a:r>
          </a:p>
        </p:txBody>
      </p:sp>
      <p:pic>
        <p:nvPicPr>
          <p:cNvPr id="7" name="Graphic 6">
            <a:extLst>
              <a:ext uri="{FF2B5EF4-FFF2-40B4-BE49-F238E27FC236}">
                <a16:creationId xmlns:a16="http://schemas.microsoft.com/office/drawing/2014/main" id="{7ABE891A-65D1-CC24-4740-518C46B5E7A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971800"/>
            <a:ext cx="1828800" cy="1828800"/>
          </a:xfrm>
          <a:prstGeom prst="rect">
            <a:avLst/>
          </a:prstGeom>
        </p:spPr>
      </p:pic>
      <p:sp>
        <p:nvSpPr>
          <p:cNvPr id="10" name="Date Placeholder 3">
            <a:extLst>
              <a:ext uri="{FF2B5EF4-FFF2-40B4-BE49-F238E27FC236}">
                <a16:creationId xmlns:a16="http://schemas.microsoft.com/office/drawing/2014/main" id="{F8BC1D05-EF5F-11B6-593F-85750B84730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147</a:t>
            </a:fld>
            <a:endParaRPr lang="en-US" b="1" dirty="0">
              <a:solidFill>
                <a:srgbClr val="606060"/>
              </a:solidFill>
            </a:endParaRPr>
          </a:p>
        </p:txBody>
      </p:sp>
      <p:sp>
        <p:nvSpPr>
          <p:cNvPr id="2" name="Date Placeholder 3">
            <a:extLst>
              <a:ext uri="{FF2B5EF4-FFF2-40B4-BE49-F238E27FC236}">
                <a16:creationId xmlns:a16="http://schemas.microsoft.com/office/drawing/2014/main" id="{C5B959FC-ED0B-FD2C-F582-787CD13C56C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31226182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BB4E9D-B68E-E0F3-6FAE-3AE842592926}"/>
              </a:ext>
            </a:extLst>
          </p:cNvPr>
          <p:cNvSpPr>
            <a:spLocks noGrp="1"/>
          </p:cNvSpPr>
          <p:nvPr>
            <p:ph type="title"/>
          </p:nvPr>
        </p:nvSpPr>
        <p:spPr/>
        <p:txBody>
          <a:bodyPr/>
          <a:lstStyle/>
          <a:p>
            <a:r>
              <a:rPr lang="en-US" dirty="0"/>
              <a:t>Four Contracts </a:t>
            </a:r>
            <a:br>
              <a:rPr lang="en-US" dirty="0"/>
            </a:br>
            <a:r>
              <a:rPr lang="en-US" dirty="0"/>
              <a:t>in Real Estate</a:t>
            </a:r>
            <a:br>
              <a:rPr lang="en-US" dirty="0"/>
            </a:br>
            <a:endParaRPr lang="en-US" dirty="0"/>
          </a:p>
        </p:txBody>
      </p:sp>
      <p:sp>
        <p:nvSpPr>
          <p:cNvPr id="3" name="Text Placeholder 2">
            <a:extLst>
              <a:ext uri="{FF2B5EF4-FFF2-40B4-BE49-F238E27FC236}">
                <a16:creationId xmlns:a16="http://schemas.microsoft.com/office/drawing/2014/main" id="{86C71988-56EC-4FB6-87B0-D77DD33B60F2}"/>
              </a:ext>
            </a:extLst>
          </p:cNvPr>
          <p:cNvSpPr>
            <a:spLocks noGrp="1"/>
          </p:cNvSpPr>
          <p:nvPr>
            <p:ph idx="1"/>
          </p:nvPr>
        </p:nvSpPr>
        <p:spPr>
          <a:xfrm>
            <a:off x="457199" y="2286000"/>
            <a:ext cx="4392169" cy="3895344"/>
          </a:xfrm>
        </p:spPr>
        <p:txBody>
          <a:bodyPr vert="horz" lIns="0" tIns="0" rIns="0" bIns="0" numCol="1" rtlCol="0" anchor="t">
            <a:noAutofit/>
          </a:bodyPr>
          <a:lstStyle/>
          <a:p>
            <a:pPr>
              <a:lnSpc>
                <a:spcPct val="100000"/>
              </a:lnSpc>
            </a:pPr>
            <a:r>
              <a:rPr lang="en-US" altLang="en-US" sz="2200" dirty="0">
                <a:cs typeface="Arial" panose="020B0604020202020204" pitchFamily="34" charset="0"/>
              </a:rPr>
              <a:t>What is in an agreement </a:t>
            </a:r>
            <a:br>
              <a:rPr lang="en-US" altLang="en-US" sz="2200" dirty="0">
                <a:cs typeface="Arial" panose="020B0604020202020204" pitchFamily="34" charset="0"/>
              </a:rPr>
            </a:br>
            <a:r>
              <a:rPr lang="en-US" altLang="en-US" sz="2200" dirty="0">
                <a:cs typeface="Arial" panose="020B0604020202020204" pitchFamily="34" charset="0"/>
              </a:rPr>
              <a:t>is only binding on the parties to that agreement</a:t>
            </a:r>
          </a:p>
          <a:p>
            <a:pPr>
              <a:lnSpc>
                <a:spcPct val="100000"/>
              </a:lnSpc>
            </a:pPr>
            <a:r>
              <a:rPr lang="en-US" altLang="en-US" sz="2200" dirty="0">
                <a:cs typeface="Arial" panose="020B0604020202020204" pitchFamily="34" charset="0"/>
              </a:rPr>
              <a:t>Only parties to an agreement </a:t>
            </a:r>
            <a:br>
              <a:rPr lang="en-US" altLang="en-US" sz="2200" dirty="0">
                <a:cs typeface="Arial" panose="020B0604020202020204" pitchFamily="34" charset="0"/>
              </a:rPr>
            </a:br>
            <a:r>
              <a:rPr lang="en-US" altLang="en-US" sz="2200" dirty="0">
                <a:cs typeface="Arial" panose="020B0604020202020204" pitchFamily="34" charset="0"/>
              </a:rPr>
              <a:t>have the right to know the </a:t>
            </a:r>
            <a:br>
              <a:rPr lang="en-US" altLang="en-US" sz="2200" dirty="0">
                <a:cs typeface="Arial" panose="020B0604020202020204" pitchFamily="34" charset="0"/>
              </a:rPr>
            </a:br>
            <a:r>
              <a:rPr lang="en-US" altLang="en-US" sz="2200" dirty="0">
                <a:cs typeface="Arial" panose="020B0604020202020204" pitchFamily="34" charset="0"/>
              </a:rPr>
              <a:t>agreement’s terms</a:t>
            </a:r>
          </a:p>
          <a:p>
            <a:pPr>
              <a:lnSpc>
                <a:spcPct val="100000"/>
              </a:lnSpc>
            </a:pPr>
            <a:r>
              <a:rPr lang="en-US" altLang="en-US" sz="2200" dirty="0">
                <a:cs typeface="Arial" panose="020B0604020202020204" pitchFamily="34" charset="0"/>
              </a:rPr>
              <a:t>Only people who can benefit </a:t>
            </a:r>
            <a:br>
              <a:rPr lang="en-US" altLang="en-US" sz="2200" dirty="0">
                <a:cs typeface="Arial" panose="020B0604020202020204" pitchFamily="34" charset="0"/>
              </a:rPr>
            </a:br>
            <a:r>
              <a:rPr lang="en-US" altLang="en-US" sz="2200" dirty="0">
                <a:cs typeface="Arial" panose="020B0604020202020204" pitchFamily="34" charset="0"/>
              </a:rPr>
              <a:t>by or be held to a contract </a:t>
            </a:r>
            <a:br>
              <a:rPr lang="en-US" altLang="en-US" sz="2200" dirty="0">
                <a:cs typeface="Arial" panose="020B0604020202020204" pitchFamily="34" charset="0"/>
              </a:rPr>
            </a:br>
            <a:r>
              <a:rPr lang="en-US" altLang="en-US" sz="2200" dirty="0">
                <a:cs typeface="Arial" panose="020B0604020202020204" pitchFamily="34" charset="0"/>
              </a:rPr>
              <a:t>are the parties </a:t>
            </a:r>
          </a:p>
        </p:txBody>
      </p:sp>
      <p:grpSp>
        <p:nvGrpSpPr>
          <p:cNvPr id="13" name="Group 12">
            <a:extLst>
              <a:ext uri="{FF2B5EF4-FFF2-40B4-BE49-F238E27FC236}">
                <a16:creationId xmlns:a16="http://schemas.microsoft.com/office/drawing/2014/main" id="{8D90057B-8ACF-2126-241C-81CA069977C7}"/>
              </a:ext>
            </a:extLst>
          </p:cNvPr>
          <p:cNvGrpSpPr>
            <a:grpSpLocks noChangeAspect="1"/>
          </p:cNvGrpSpPr>
          <p:nvPr/>
        </p:nvGrpSpPr>
        <p:grpSpPr>
          <a:xfrm>
            <a:off x="5964820" y="1600200"/>
            <a:ext cx="5747657" cy="3657600"/>
            <a:chOff x="5943600" y="1843269"/>
            <a:chExt cx="5029200" cy="3200400"/>
          </a:xfrm>
        </p:grpSpPr>
        <p:sp>
          <p:nvSpPr>
            <p:cNvPr id="7" name="Rectangle 6">
              <a:extLst>
                <a:ext uri="{FF2B5EF4-FFF2-40B4-BE49-F238E27FC236}">
                  <a16:creationId xmlns:a16="http://schemas.microsoft.com/office/drawing/2014/main" id="{EF9EE814-1260-4076-3AC1-748F1120740F}"/>
                </a:ext>
              </a:extLst>
            </p:cNvPr>
            <p:cNvSpPr/>
            <p:nvPr/>
          </p:nvSpPr>
          <p:spPr>
            <a:xfrm>
              <a:off x="5943600" y="1843269"/>
              <a:ext cx="2286000" cy="1371600"/>
            </a:xfrm>
            <a:prstGeom prst="rect">
              <a:avLst/>
            </a:prstGeom>
            <a:solidFill>
              <a:schemeClr val="accent1"/>
            </a:solidFill>
            <a:effectLst/>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b="1" dirty="0">
                  <a:latin typeface="Montserrat SemiBold" pitchFamily="2" charset="77"/>
                  <a:cs typeface="Arial" panose="020B0604020202020204" pitchFamily="34" charset="0"/>
                </a:rPr>
                <a:t>Listing</a:t>
              </a:r>
            </a:p>
            <a:p>
              <a:pPr algn="ctr"/>
              <a:r>
                <a:rPr lang="en-US" sz="2000" b="1" dirty="0">
                  <a:latin typeface="Montserrat SemiBold" pitchFamily="2" charset="77"/>
                  <a:cs typeface="Arial" panose="020B0604020202020204" pitchFamily="34" charset="0"/>
                </a:rPr>
                <a:t>Agreement</a:t>
              </a:r>
            </a:p>
          </p:txBody>
        </p:sp>
        <p:sp>
          <p:nvSpPr>
            <p:cNvPr id="15" name="Rectangle 14">
              <a:extLst>
                <a:ext uri="{FF2B5EF4-FFF2-40B4-BE49-F238E27FC236}">
                  <a16:creationId xmlns:a16="http://schemas.microsoft.com/office/drawing/2014/main" id="{678F9220-3D57-0E3F-4CB7-1927E6EDAD7D}"/>
                </a:ext>
              </a:extLst>
            </p:cNvPr>
            <p:cNvSpPr/>
            <p:nvPr/>
          </p:nvSpPr>
          <p:spPr>
            <a:xfrm>
              <a:off x="8686800" y="1843269"/>
              <a:ext cx="2286000" cy="1371600"/>
            </a:xfrm>
            <a:prstGeom prst="rect">
              <a:avLst/>
            </a:prstGeom>
            <a:solidFill>
              <a:schemeClr val="accent3"/>
            </a:solidFill>
            <a:effectLst/>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latin typeface="Montserrat SemiBold" pitchFamily="2" charset="77"/>
                  <a:cs typeface="Arial" panose="020B0604020202020204" pitchFamily="34" charset="0"/>
                </a:rPr>
                <a:t>Buyer</a:t>
              </a:r>
              <a:r>
                <a:rPr lang="en-US" sz="2000" b="1" dirty="0">
                  <a:latin typeface="Montserrat SemiBold" pitchFamily="2" charset="77"/>
                </a:rPr>
                <a:t> Rep Agreement</a:t>
              </a:r>
            </a:p>
          </p:txBody>
        </p:sp>
        <p:sp>
          <p:nvSpPr>
            <p:cNvPr id="17" name="Rectangle 16">
              <a:extLst>
                <a:ext uri="{FF2B5EF4-FFF2-40B4-BE49-F238E27FC236}">
                  <a16:creationId xmlns:a16="http://schemas.microsoft.com/office/drawing/2014/main" id="{D03D30D6-E84F-2045-787E-6ED252E1D4D1}"/>
                </a:ext>
              </a:extLst>
            </p:cNvPr>
            <p:cNvSpPr/>
            <p:nvPr/>
          </p:nvSpPr>
          <p:spPr>
            <a:xfrm>
              <a:off x="5953546" y="3672069"/>
              <a:ext cx="2286000" cy="1371600"/>
            </a:xfrm>
            <a:prstGeom prst="rect">
              <a:avLst/>
            </a:prstGeom>
            <a:solidFill>
              <a:schemeClr val="accent4"/>
            </a:solidFill>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Montserrat SemiBold" pitchFamily="2" charset="77"/>
                  <a:cs typeface="Arial" panose="020B0604020202020204" pitchFamily="34" charset="0"/>
                </a:rPr>
                <a:t>Offer of Compensation</a:t>
              </a:r>
            </a:p>
          </p:txBody>
        </p:sp>
        <p:sp>
          <p:nvSpPr>
            <p:cNvPr id="18" name="Rectangle 17">
              <a:extLst>
                <a:ext uri="{FF2B5EF4-FFF2-40B4-BE49-F238E27FC236}">
                  <a16:creationId xmlns:a16="http://schemas.microsoft.com/office/drawing/2014/main" id="{4A0784B5-858C-792B-889C-E871F82A2A47}"/>
                </a:ext>
              </a:extLst>
            </p:cNvPr>
            <p:cNvSpPr/>
            <p:nvPr/>
          </p:nvSpPr>
          <p:spPr>
            <a:xfrm>
              <a:off x="8686800" y="3672069"/>
              <a:ext cx="2286000" cy="1371600"/>
            </a:xfrm>
            <a:prstGeom prst="rect">
              <a:avLst/>
            </a:prstGeom>
            <a:solidFill>
              <a:schemeClr val="accent5"/>
            </a:solidFill>
            <a:ln/>
            <a:effectLst/>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a:latin typeface="Montserrat SemiBold" pitchFamily="2" charset="77"/>
                  <a:cs typeface="Arial" panose="020B0604020202020204" pitchFamily="34" charset="0"/>
                </a:rPr>
                <a:t>Sales</a:t>
              </a:r>
              <a:br>
                <a:rPr lang="en-US" sz="2000" b="1" dirty="0">
                  <a:latin typeface="Montserrat SemiBold" pitchFamily="2" charset="77"/>
                  <a:cs typeface="Arial" panose="020B0604020202020204" pitchFamily="34" charset="0"/>
                </a:rPr>
              </a:br>
              <a:r>
                <a:rPr lang="en-US" sz="2000" b="1" dirty="0">
                  <a:latin typeface="Montserrat SemiBold" pitchFamily="2" charset="77"/>
                  <a:cs typeface="Arial" panose="020B0604020202020204" pitchFamily="34" charset="0"/>
                </a:rPr>
                <a:t>Contract </a:t>
              </a:r>
            </a:p>
          </p:txBody>
        </p:sp>
      </p:grpSp>
      <p:sp>
        <p:nvSpPr>
          <p:cNvPr id="14" name="Date Placeholder 3">
            <a:extLst>
              <a:ext uri="{FF2B5EF4-FFF2-40B4-BE49-F238E27FC236}">
                <a16:creationId xmlns:a16="http://schemas.microsoft.com/office/drawing/2014/main" id="{54553AF7-157A-7E10-3F61-42C34B82812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148</a:t>
            </a:fld>
            <a:endParaRPr lang="en-US" b="1" dirty="0">
              <a:solidFill>
                <a:srgbClr val="606060"/>
              </a:solidFill>
            </a:endParaRPr>
          </a:p>
        </p:txBody>
      </p:sp>
      <p:sp>
        <p:nvSpPr>
          <p:cNvPr id="2" name="Date Placeholder 3">
            <a:extLst>
              <a:ext uri="{FF2B5EF4-FFF2-40B4-BE49-F238E27FC236}">
                <a16:creationId xmlns:a16="http://schemas.microsoft.com/office/drawing/2014/main" id="{52A87733-8456-96C9-7EFB-DB296142654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4857345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EB5D944-8743-9181-A9A4-D4BD50B70C0D}"/>
              </a:ext>
            </a:extLst>
          </p:cNvPr>
          <p:cNvGrpSpPr/>
          <p:nvPr/>
        </p:nvGrpSpPr>
        <p:grpSpPr>
          <a:xfrm>
            <a:off x="451412" y="914400"/>
            <a:ext cx="11286436" cy="5029200"/>
            <a:chOff x="299012" y="914400"/>
            <a:chExt cx="11286436" cy="5029200"/>
          </a:xfrm>
        </p:grpSpPr>
        <p:sp>
          <p:nvSpPr>
            <p:cNvPr id="2" name="TextBox 1">
              <a:extLst>
                <a:ext uri="{FF2B5EF4-FFF2-40B4-BE49-F238E27FC236}">
                  <a16:creationId xmlns:a16="http://schemas.microsoft.com/office/drawing/2014/main" id="{1C00893F-1A9E-6975-951C-CE406311B3FE}"/>
                </a:ext>
              </a:extLst>
            </p:cNvPr>
            <p:cNvSpPr txBox="1"/>
            <p:nvPr/>
          </p:nvSpPr>
          <p:spPr>
            <a:xfrm>
              <a:off x="299013" y="914400"/>
              <a:ext cx="5415987" cy="2286000"/>
            </a:xfrm>
            <a:prstGeom prst="rect">
              <a:avLst/>
            </a:prstGeom>
            <a:noFill/>
            <a:ln w="38100">
              <a:solidFill>
                <a:schemeClr val="accent1"/>
              </a:solidFill>
            </a:ln>
            <a:scene3d>
              <a:camera prst="orthographicFront"/>
              <a:lightRig rig="threePt" dir="t"/>
            </a:scene3d>
            <a:sp3d>
              <a:bevelT/>
            </a:sp3d>
          </p:spPr>
          <p:txBody>
            <a:bodyPr wrap="square" lIns="228600" tIns="228600" rIns="0" bIns="0" rtlCol="0">
              <a:noAutofit/>
            </a:bodyPr>
            <a:lstStyle/>
            <a:p>
              <a:pPr marL="228600" indent="-228600">
                <a:lnSpc>
                  <a:spcPct val="100000"/>
                </a:lnSpc>
                <a:spcAft>
                  <a:spcPts val="900"/>
                </a:spcAft>
              </a:pPr>
              <a:r>
                <a:rPr lang="en-US" sz="2400" b="1" dirty="0">
                  <a:solidFill>
                    <a:schemeClr val="accent1"/>
                  </a:solidFill>
                  <a:latin typeface="Montserrat SemiBold" pitchFamily="2" charset="77"/>
                  <a:cs typeface="Arial" panose="020B0604020202020204" pitchFamily="34" charset="0"/>
                </a:rPr>
                <a:t>Listing Agreement</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Between seller and listing brokerage</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Creates relationship</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Spells out duties and compensation</a:t>
              </a:r>
            </a:p>
            <a:p>
              <a:pPr marL="228600" indent="-228600">
                <a:spcAft>
                  <a:spcPts val="900"/>
                </a:spcAft>
                <a:buFont typeface="Arial" panose="020B0604020202020204" pitchFamily="34" charset="0"/>
                <a:buChar char="•"/>
              </a:pPr>
              <a:endParaRPr lang="en-US" dirty="0">
                <a:latin typeface="Montserrat" pitchFamily="2" charset="77"/>
                <a:cs typeface="Arial" panose="020B0604020202020204" pitchFamily="34" charset="0"/>
              </a:endParaRPr>
            </a:p>
          </p:txBody>
        </p:sp>
        <p:sp>
          <p:nvSpPr>
            <p:cNvPr id="3" name="TextBox 2">
              <a:extLst>
                <a:ext uri="{FF2B5EF4-FFF2-40B4-BE49-F238E27FC236}">
                  <a16:creationId xmlns:a16="http://schemas.microsoft.com/office/drawing/2014/main" id="{80D1C8F1-494C-086A-B53C-F1189430B649}"/>
                </a:ext>
              </a:extLst>
            </p:cNvPr>
            <p:cNvSpPr txBox="1"/>
            <p:nvPr/>
          </p:nvSpPr>
          <p:spPr>
            <a:xfrm>
              <a:off x="6172200" y="914400"/>
              <a:ext cx="5413248" cy="2286000"/>
            </a:xfrm>
            <a:prstGeom prst="rect">
              <a:avLst/>
            </a:prstGeom>
            <a:noFill/>
            <a:ln w="38100">
              <a:solidFill>
                <a:schemeClr val="accent3"/>
              </a:solidFill>
            </a:ln>
            <a:scene3d>
              <a:camera prst="orthographicFront"/>
              <a:lightRig rig="threePt" dir="t"/>
            </a:scene3d>
            <a:sp3d>
              <a:bevelT/>
            </a:sp3d>
          </p:spPr>
          <p:txBody>
            <a:bodyPr wrap="square" lIns="228600" tIns="228600" rIns="0" bIns="0" rtlCol="0">
              <a:noAutofit/>
            </a:bodyPr>
            <a:lstStyle/>
            <a:p>
              <a:pPr marL="228600" indent="-228600">
                <a:lnSpc>
                  <a:spcPct val="100000"/>
                </a:lnSpc>
                <a:spcAft>
                  <a:spcPts val="900"/>
                </a:spcAft>
              </a:pPr>
              <a:r>
                <a:rPr lang="en-US" sz="2400" b="1" dirty="0">
                  <a:solidFill>
                    <a:schemeClr val="accent3"/>
                  </a:solidFill>
                  <a:latin typeface="Montserrat SemiBold" pitchFamily="2" charset="77"/>
                  <a:cs typeface="Arial" panose="020B0604020202020204" pitchFamily="34" charset="0"/>
                </a:rPr>
                <a:t>Buyer Rep Agreement</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Between buyer and buyer brokerage</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Creates relationship</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Spells out duties and compensation</a:t>
              </a:r>
            </a:p>
            <a:p>
              <a:pPr marL="228600" indent="-228600">
                <a:spcAft>
                  <a:spcPts val="900"/>
                </a:spcAft>
                <a:buFont typeface="Arial" panose="020B0604020202020204" pitchFamily="34" charset="0"/>
                <a:buChar char="•"/>
              </a:pPr>
              <a:endParaRPr lang="en-US" dirty="0">
                <a:latin typeface="Montserrat" pitchFamily="2" charset="77"/>
                <a:cs typeface="Arial" panose="020B0604020202020204" pitchFamily="34" charset="0"/>
              </a:endParaRPr>
            </a:p>
          </p:txBody>
        </p:sp>
        <p:sp>
          <p:nvSpPr>
            <p:cNvPr id="4" name="TextBox 3">
              <a:extLst>
                <a:ext uri="{FF2B5EF4-FFF2-40B4-BE49-F238E27FC236}">
                  <a16:creationId xmlns:a16="http://schemas.microsoft.com/office/drawing/2014/main" id="{CB7599B7-74E9-AABE-8667-221B1D92B0A0}"/>
                </a:ext>
              </a:extLst>
            </p:cNvPr>
            <p:cNvSpPr txBox="1"/>
            <p:nvPr/>
          </p:nvSpPr>
          <p:spPr>
            <a:xfrm>
              <a:off x="299012" y="3657600"/>
              <a:ext cx="5415987" cy="2286000"/>
            </a:xfrm>
            <a:prstGeom prst="rect">
              <a:avLst/>
            </a:prstGeom>
            <a:noFill/>
            <a:ln w="38100">
              <a:solidFill>
                <a:schemeClr val="accent4"/>
              </a:solidFill>
            </a:ln>
            <a:scene3d>
              <a:camera prst="orthographicFront"/>
              <a:lightRig rig="threePt" dir="t"/>
            </a:scene3d>
            <a:sp3d>
              <a:bevelT/>
            </a:sp3d>
          </p:spPr>
          <p:txBody>
            <a:bodyPr wrap="square" lIns="228600" tIns="228600" rIns="0" bIns="0" rtlCol="0">
              <a:noAutofit/>
            </a:bodyPr>
            <a:lstStyle/>
            <a:p>
              <a:pPr marL="228600" indent="-228600">
                <a:spcAft>
                  <a:spcPts val="900"/>
                </a:spcAft>
              </a:pPr>
              <a:r>
                <a:rPr lang="en-US" sz="2400" b="1" dirty="0">
                  <a:solidFill>
                    <a:schemeClr val="accent4"/>
                  </a:solidFill>
                  <a:latin typeface="Montserrat SemiBold" pitchFamily="2" charset="77"/>
                  <a:cs typeface="Arial" panose="020B0604020202020204" pitchFamily="34" charset="0"/>
                </a:rPr>
                <a:t>Offer of Compensation</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Between brokerage companies</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Communicated through MLS </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Acceptance of offer occurs </a:t>
              </a:r>
              <a:br>
                <a:rPr lang="en-US" dirty="0">
                  <a:latin typeface="Montserrat" pitchFamily="2" charset="77"/>
                  <a:cs typeface="Arial" panose="020B0604020202020204" pitchFamily="34" charset="0"/>
                </a:rPr>
              </a:br>
              <a:r>
                <a:rPr lang="en-US" dirty="0">
                  <a:latin typeface="Montserrat" pitchFamily="2" charset="77"/>
                  <a:cs typeface="Arial" panose="020B0604020202020204" pitchFamily="34" charset="0"/>
                </a:rPr>
                <a:t>through performance</a:t>
              </a:r>
            </a:p>
            <a:p>
              <a:pPr marL="228600" indent="-228600">
                <a:spcAft>
                  <a:spcPts val="900"/>
                </a:spcAft>
                <a:buFont typeface="Arial" panose="020B0604020202020204" pitchFamily="34" charset="0"/>
                <a:buChar char="•"/>
              </a:pPr>
              <a:endParaRPr lang="en-US" dirty="0">
                <a:latin typeface="Montserrat" pitchFamily="2" charset="77"/>
                <a:cs typeface="Arial" panose="020B0604020202020204" pitchFamily="34" charset="0"/>
              </a:endParaRPr>
            </a:p>
          </p:txBody>
        </p:sp>
        <p:sp>
          <p:nvSpPr>
            <p:cNvPr id="5" name="TextBox 4">
              <a:extLst>
                <a:ext uri="{FF2B5EF4-FFF2-40B4-BE49-F238E27FC236}">
                  <a16:creationId xmlns:a16="http://schemas.microsoft.com/office/drawing/2014/main" id="{4BF9CCDB-DC2A-D6BC-2868-C9983DC7370D}"/>
                </a:ext>
              </a:extLst>
            </p:cNvPr>
            <p:cNvSpPr txBox="1"/>
            <p:nvPr/>
          </p:nvSpPr>
          <p:spPr>
            <a:xfrm>
              <a:off x="6172200" y="3657600"/>
              <a:ext cx="5413248" cy="2286000"/>
            </a:xfrm>
            <a:prstGeom prst="rect">
              <a:avLst/>
            </a:prstGeom>
            <a:noFill/>
            <a:ln w="38100">
              <a:solidFill>
                <a:srgbClr val="606060"/>
              </a:solidFill>
            </a:ln>
            <a:scene3d>
              <a:camera prst="orthographicFront"/>
              <a:lightRig rig="threePt" dir="t"/>
            </a:scene3d>
            <a:sp3d>
              <a:bevelT/>
            </a:sp3d>
          </p:spPr>
          <p:txBody>
            <a:bodyPr wrap="square" lIns="228600" tIns="228600" rIns="0" bIns="0" rtlCol="0">
              <a:noAutofit/>
            </a:bodyPr>
            <a:lstStyle/>
            <a:p>
              <a:pPr marL="228600" indent="-228600">
                <a:lnSpc>
                  <a:spcPct val="100000"/>
                </a:lnSpc>
                <a:spcAft>
                  <a:spcPts val="900"/>
                </a:spcAft>
              </a:pPr>
              <a:r>
                <a:rPr lang="en-US" sz="2400" b="1" dirty="0">
                  <a:solidFill>
                    <a:srgbClr val="606060"/>
                  </a:solidFill>
                  <a:latin typeface="Montserrat SemiBold" pitchFamily="2" charset="77"/>
                  <a:cs typeface="Arial" panose="020B0604020202020204" pitchFamily="34" charset="0"/>
                </a:rPr>
                <a:t>Sales Contract</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Between buyer and seller</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Spells out all obligations</a:t>
              </a:r>
            </a:p>
            <a:p>
              <a:pPr marL="228600" indent="-228600">
                <a:spcAft>
                  <a:spcPts val="900"/>
                </a:spcAft>
                <a:buFont typeface="Arial" panose="020B0604020202020204" pitchFamily="34" charset="0"/>
                <a:buChar char="•"/>
              </a:pPr>
              <a:r>
                <a:rPr lang="en-US" dirty="0">
                  <a:latin typeface="Montserrat" pitchFamily="2" charset="77"/>
                  <a:cs typeface="Arial" panose="020B0604020202020204" pitchFamily="34" charset="0"/>
                </a:rPr>
                <a:t>Brokers and agents not parties</a:t>
              </a:r>
            </a:p>
            <a:p>
              <a:pPr marL="228600" indent="-228600">
                <a:spcAft>
                  <a:spcPts val="900"/>
                </a:spcAft>
              </a:pPr>
              <a:r>
                <a:rPr lang="en-US" dirty="0">
                  <a:latin typeface="Montserrat" pitchFamily="2" charset="77"/>
                  <a:cs typeface="Arial" panose="020B0604020202020204" pitchFamily="34" charset="0"/>
                </a:rPr>
                <a:t> </a:t>
              </a:r>
            </a:p>
            <a:p>
              <a:pPr marL="228600" indent="-228600">
                <a:spcAft>
                  <a:spcPts val="900"/>
                </a:spcAft>
              </a:pPr>
              <a:endParaRPr lang="en-US" dirty="0">
                <a:latin typeface="Montserrat" pitchFamily="2" charset="77"/>
                <a:cs typeface="Arial" panose="020B0604020202020204" pitchFamily="34" charset="0"/>
              </a:endParaRPr>
            </a:p>
          </p:txBody>
        </p:sp>
      </p:grpSp>
      <p:sp>
        <p:nvSpPr>
          <p:cNvPr id="11" name="Date Placeholder 3">
            <a:extLst>
              <a:ext uri="{FF2B5EF4-FFF2-40B4-BE49-F238E27FC236}">
                <a16:creationId xmlns:a16="http://schemas.microsoft.com/office/drawing/2014/main" id="{A7C12E49-2E0C-1183-482A-0C9D3BC771D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149</a:t>
            </a:fld>
            <a:endParaRPr lang="en-US" b="1" dirty="0">
              <a:solidFill>
                <a:srgbClr val="606060"/>
              </a:solidFill>
            </a:endParaRPr>
          </a:p>
        </p:txBody>
      </p:sp>
      <p:sp>
        <p:nvSpPr>
          <p:cNvPr id="6" name="Date Placeholder 3">
            <a:extLst>
              <a:ext uri="{FF2B5EF4-FFF2-40B4-BE49-F238E27FC236}">
                <a16:creationId xmlns:a16="http://schemas.microsoft.com/office/drawing/2014/main" id="{E94F752C-B335-3137-AD31-368DDC6756E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4027618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Content Placeholder 5">
            <a:extLst>
              <a:ext uri="{FF2B5EF4-FFF2-40B4-BE49-F238E27FC236}">
                <a16:creationId xmlns:a16="http://schemas.microsoft.com/office/drawing/2014/main" id="{E46A9F7F-3B59-D23A-C520-162AAE752611}"/>
              </a:ext>
            </a:extLst>
          </p:cNvPr>
          <p:cNvGraphicFramePr>
            <a:graphicFrameLocks noGrp="1"/>
          </p:cNvGraphicFramePr>
          <p:nvPr>
            <p:ph idx="1"/>
            <p:extLst>
              <p:ext uri="{D42A27DB-BD31-4B8C-83A1-F6EECF244321}">
                <p14:modId xmlns:p14="http://schemas.microsoft.com/office/powerpoint/2010/main" val="476112068"/>
              </p:ext>
            </p:extLst>
          </p:nvPr>
        </p:nvGraphicFramePr>
        <p:xfrm>
          <a:off x="3965575" y="914400"/>
          <a:ext cx="7772400" cy="5262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2874934-788F-4CA8-BAC9-A8F339206C22}"/>
              </a:ext>
            </a:extLst>
          </p:cNvPr>
          <p:cNvSpPr>
            <a:spLocks noGrp="1"/>
          </p:cNvSpPr>
          <p:nvPr>
            <p:ph type="title"/>
          </p:nvPr>
        </p:nvSpPr>
        <p:spPr>
          <a:xfrm>
            <a:off x="454152" y="914400"/>
            <a:ext cx="2743200" cy="1828800"/>
          </a:xfrm>
        </p:spPr>
        <p:txBody>
          <a:bodyPr>
            <a:noAutofit/>
          </a:bodyPr>
          <a:lstStyle/>
          <a:p>
            <a:r>
              <a:rPr lang="en-US" sz="2600" dirty="0"/>
              <a:t>Is a Written Buyer Representation Agreement Required?</a:t>
            </a:r>
          </a:p>
        </p:txBody>
      </p:sp>
      <p:pic>
        <p:nvPicPr>
          <p:cNvPr id="8" name="Graphic 7">
            <a:extLst>
              <a:ext uri="{FF2B5EF4-FFF2-40B4-BE49-F238E27FC236}">
                <a16:creationId xmlns:a16="http://schemas.microsoft.com/office/drawing/2014/main" id="{08C92B54-A23C-700A-038A-7E76C969767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54025" y="3200400"/>
            <a:ext cx="1828800" cy="1828800"/>
          </a:xfrm>
          <a:prstGeom prst="rect">
            <a:avLst/>
          </a:prstGeom>
        </p:spPr>
      </p:pic>
      <p:sp>
        <p:nvSpPr>
          <p:cNvPr id="10" name="Date Placeholder 3">
            <a:extLst>
              <a:ext uri="{FF2B5EF4-FFF2-40B4-BE49-F238E27FC236}">
                <a16:creationId xmlns:a16="http://schemas.microsoft.com/office/drawing/2014/main" id="{74FFF849-5AB8-B718-B5D4-3FA449C76D7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150</a:t>
            </a:fld>
            <a:endParaRPr lang="en-US" b="1" dirty="0">
              <a:solidFill>
                <a:srgbClr val="606060"/>
              </a:solidFill>
            </a:endParaRPr>
          </a:p>
        </p:txBody>
      </p:sp>
      <p:sp>
        <p:nvSpPr>
          <p:cNvPr id="3" name="Date Placeholder 3">
            <a:extLst>
              <a:ext uri="{FF2B5EF4-FFF2-40B4-BE49-F238E27FC236}">
                <a16:creationId xmlns:a16="http://schemas.microsoft.com/office/drawing/2014/main" id="{05D82D0D-0980-B98F-4136-14C1BCCE2A8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2625830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10AE-8BC8-4394-9C9B-8D221FC1631C}"/>
              </a:ext>
            </a:extLst>
          </p:cNvPr>
          <p:cNvSpPr>
            <a:spLocks noGrp="1"/>
          </p:cNvSpPr>
          <p:nvPr>
            <p:ph type="title"/>
          </p:nvPr>
        </p:nvSpPr>
        <p:spPr>
          <a:xfrm>
            <a:off x="457200" y="681570"/>
            <a:ext cx="11277600" cy="914400"/>
          </a:xfrm>
        </p:spPr>
        <p:txBody>
          <a:bodyPr vert="horz" lIns="91440" tIns="45720" rIns="91440" bIns="45720" rtlCol="0" anchor="ctr">
            <a:normAutofit/>
          </a:bodyPr>
          <a:lstStyle/>
          <a:p>
            <a:r>
              <a:rPr lang="en-US" dirty="0"/>
              <a:t>What Buyers Want Most from Agents</a:t>
            </a:r>
          </a:p>
        </p:txBody>
      </p:sp>
      <p:graphicFrame>
        <p:nvGraphicFramePr>
          <p:cNvPr id="6" name="Chart 5">
            <a:extLst>
              <a:ext uri="{FF2B5EF4-FFF2-40B4-BE49-F238E27FC236}">
                <a16:creationId xmlns:a16="http://schemas.microsoft.com/office/drawing/2014/main" id="{92D9A3DE-8928-4942-ABA9-47D32055066C}"/>
              </a:ext>
            </a:extLst>
          </p:cNvPr>
          <p:cNvGraphicFramePr>
            <a:graphicFrameLocks/>
          </p:cNvGraphicFramePr>
          <p:nvPr>
            <p:extLst>
              <p:ext uri="{D42A27DB-BD31-4B8C-83A1-F6EECF244321}">
                <p14:modId xmlns:p14="http://schemas.microsoft.com/office/powerpoint/2010/main" val="997293276"/>
              </p:ext>
            </p:extLst>
          </p:nvPr>
        </p:nvGraphicFramePr>
        <p:xfrm>
          <a:off x="839726" y="1602419"/>
          <a:ext cx="10512547" cy="4450303"/>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3">
            <a:extLst>
              <a:ext uri="{FF2B5EF4-FFF2-40B4-BE49-F238E27FC236}">
                <a16:creationId xmlns:a16="http://schemas.microsoft.com/office/drawing/2014/main" id="{FC720A29-C6F8-919A-78DD-0FDB2D746897}"/>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5E7C86FE-7CA1-816C-A8F3-DA551F5A8DF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16</a:t>
            </a:fld>
            <a:endParaRPr lang="en-US" sz="1200" b="1" dirty="0">
              <a:solidFill>
                <a:srgbClr val="606060"/>
              </a:solidFill>
            </a:endParaRPr>
          </a:p>
        </p:txBody>
      </p:sp>
      <p:sp>
        <p:nvSpPr>
          <p:cNvPr id="5" name="TextBox 4">
            <a:extLst>
              <a:ext uri="{FF2B5EF4-FFF2-40B4-BE49-F238E27FC236}">
                <a16:creationId xmlns:a16="http://schemas.microsoft.com/office/drawing/2014/main" id="{25C42426-CFC2-5FDE-619F-ECE37B351BB3}"/>
              </a:ext>
            </a:extLst>
          </p:cNvPr>
          <p:cNvSpPr txBox="1"/>
          <p:nvPr/>
        </p:nvSpPr>
        <p:spPr>
          <a:xfrm>
            <a:off x="8029183" y="3244241"/>
            <a:ext cx="5198301" cy="646331"/>
          </a:xfrm>
          <a:prstGeom prst="rect">
            <a:avLst/>
          </a:prstGeom>
          <a:noFill/>
        </p:spPr>
        <p:txBody>
          <a:bodyPr wrap="square" rtlCol="0">
            <a:spAutoFit/>
          </a:bodyPr>
          <a:lstStyle/>
          <a:p>
            <a:r>
              <a:rPr lang="en-US" dirty="0">
                <a:latin typeface="Montserrat" pitchFamily="2" charset="0"/>
              </a:rPr>
              <a:t/>
            </a:r>
            <a:br>
              <a:rPr lang="en-US" dirty="0">
                <a:latin typeface="Montserrat" pitchFamily="2" charset="0"/>
              </a:rPr>
            </a:br>
            <a:endParaRPr lang="en-US" dirty="0">
              <a:latin typeface="Montserrat" pitchFamily="2" charset="0"/>
            </a:endParaRPr>
          </a:p>
        </p:txBody>
      </p:sp>
      <p:sp>
        <p:nvSpPr>
          <p:cNvPr id="10" name="TextBox 9">
            <a:extLst>
              <a:ext uri="{FF2B5EF4-FFF2-40B4-BE49-F238E27FC236}">
                <a16:creationId xmlns:a16="http://schemas.microsoft.com/office/drawing/2014/main" id="{446F2179-8B67-5FCA-23D4-D2965295F7B0}"/>
              </a:ext>
            </a:extLst>
          </p:cNvPr>
          <p:cNvSpPr txBox="1"/>
          <p:nvPr/>
        </p:nvSpPr>
        <p:spPr>
          <a:xfrm>
            <a:off x="2247900" y="5909542"/>
            <a:ext cx="6613742" cy="523220"/>
          </a:xfrm>
          <a:prstGeom prst="rect">
            <a:avLst/>
          </a:prstGeom>
          <a:noFill/>
        </p:spPr>
        <p:txBody>
          <a:bodyPr wrap="square">
            <a:spAutoFit/>
          </a:bodyPr>
          <a:lstStyle/>
          <a:p>
            <a:r>
              <a:rPr lang="en-US" sz="1000" b="0" i="0" dirty="0">
                <a:effectLst/>
                <a:latin typeface="Montserrat" pitchFamily="2" charset="0"/>
              </a:rPr>
              <a:t>Source: 2021 National Association of REALTORS® </a:t>
            </a:r>
            <a:r>
              <a:rPr lang="en-US" sz="1000" b="0" i="0" dirty="0">
                <a:effectLst/>
                <a:latin typeface="Montserrat" pitchFamily="2" charset="0"/>
                <a:hlinkClick r:id="rId4"/>
              </a:rPr>
              <a:t>Home Buyer and Seller Generational Trends</a:t>
            </a:r>
            <a:r>
              <a:rPr lang="en-US" sz="1000" b="0" i="0" dirty="0">
                <a:effectLst/>
                <a:latin typeface="Montserrat" pitchFamily="2" charset="0"/>
              </a:rPr>
              <a:t>, p 69.</a:t>
            </a:r>
            <a:r>
              <a:rPr lang="en-US" dirty="0"/>
              <a:t/>
            </a:r>
            <a:br>
              <a:rPr lang="en-US" dirty="0"/>
            </a:br>
            <a:endParaRPr lang="en-US" dirty="0"/>
          </a:p>
        </p:txBody>
      </p:sp>
    </p:spTree>
    <p:extLst>
      <p:ext uri="{BB962C8B-B14F-4D97-AF65-F5344CB8AC3E}">
        <p14:creationId xmlns:p14="http://schemas.microsoft.com/office/powerpoint/2010/main" val="26382741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18268E-6BA4-804C-0D5B-E4BFD9BA5B5F}"/>
              </a:ext>
            </a:extLst>
          </p:cNvPr>
          <p:cNvSpPr>
            <a:spLocks noGrp="1"/>
          </p:cNvSpPr>
          <p:nvPr>
            <p:ph idx="1"/>
          </p:nvPr>
        </p:nvSpPr>
        <p:spPr>
          <a:xfrm>
            <a:off x="457200" y="934496"/>
            <a:ext cx="3931920" cy="3895344"/>
          </a:xfrm>
        </p:spPr>
        <p:txBody>
          <a:bodyPr/>
          <a:lstStyle/>
          <a:p>
            <a:pPr marL="0" indent="0">
              <a:spcBef>
                <a:spcPts val="0"/>
              </a:spcBef>
              <a:spcAft>
                <a:spcPts val="2400"/>
              </a:spcAft>
              <a:buNone/>
            </a:pPr>
            <a:r>
              <a:rPr lang="en-US" sz="2600" dirty="0"/>
              <a:t>What are your state requirements?</a:t>
            </a:r>
            <a:br>
              <a:rPr lang="en-US" sz="2600" dirty="0"/>
            </a:br>
            <a:r>
              <a:rPr lang="en-US" sz="2600" dirty="0"/>
              <a:t/>
            </a:r>
            <a:br>
              <a:rPr lang="en-US" sz="2600" dirty="0"/>
            </a:br>
            <a:r>
              <a:rPr lang="en-US" sz="2600" dirty="0"/>
              <a:t>Not all provisions </a:t>
            </a:r>
            <a:br>
              <a:rPr lang="en-US" sz="2600" dirty="0"/>
            </a:br>
            <a:r>
              <a:rPr lang="en-US" sz="2600" dirty="0"/>
              <a:t>are in all contracts</a:t>
            </a:r>
            <a:br>
              <a:rPr lang="en-US" sz="2600" dirty="0"/>
            </a:br>
            <a:r>
              <a:rPr lang="en-US" sz="2600" dirty="0"/>
              <a:t/>
            </a:r>
            <a:br>
              <a:rPr lang="en-US" sz="2600" dirty="0"/>
            </a:br>
            <a:r>
              <a:rPr lang="en-US" sz="2600" dirty="0"/>
              <a:t>Required elements </a:t>
            </a:r>
            <a:br>
              <a:rPr lang="en-US" sz="2600" dirty="0"/>
            </a:br>
            <a:r>
              <a:rPr lang="en-US" sz="2600" dirty="0"/>
              <a:t>not always the same </a:t>
            </a:r>
            <a:br>
              <a:rPr lang="en-US" sz="2600" dirty="0"/>
            </a:br>
            <a:r>
              <a:rPr lang="en-US" sz="2600" dirty="0"/>
              <a:t>in each state </a:t>
            </a:r>
          </a:p>
        </p:txBody>
      </p:sp>
      <p:sp>
        <p:nvSpPr>
          <p:cNvPr id="7" name="Date Placeholder 3">
            <a:extLst>
              <a:ext uri="{FF2B5EF4-FFF2-40B4-BE49-F238E27FC236}">
                <a16:creationId xmlns:a16="http://schemas.microsoft.com/office/drawing/2014/main" id="{DAA6AB07-E169-93F3-11D4-9EE36448E80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151</a:t>
            </a:fld>
            <a:endParaRPr lang="en-US" b="1" dirty="0">
              <a:solidFill>
                <a:srgbClr val="606060"/>
              </a:solidFill>
            </a:endParaRPr>
          </a:p>
        </p:txBody>
      </p:sp>
      <p:sp>
        <p:nvSpPr>
          <p:cNvPr id="2" name="Date Placeholder 3">
            <a:extLst>
              <a:ext uri="{FF2B5EF4-FFF2-40B4-BE49-F238E27FC236}">
                <a16:creationId xmlns:a16="http://schemas.microsoft.com/office/drawing/2014/main" id="{1586C714-E8CB-EB9C-4277-351BB07251E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pic>
        <p:nvPicPr>
          <p:cNvPr id="5" name="Picture 4" descr="A map of the united states">
            <a:extLst>
              <a:ext uri="{FF2B5EF4-FFF2-40B4-BE49-F238E27FC236}">
                <a16:creationId xmlns:a16="http://schemas.microsoft.com/office/drawing/2014/main" id="{E6A04081-274A-7867-A3C9-D4EAEC66BBD6}"/>
              </a:ext>
            </a:extLst>
          </p:cNvPr>
          <p:cNvPicPr>
            <a:picLocks noChangeAspect="1"/>
          </p:cNvPicPr>
          <p:nvPr/>
        </p:nvPicPr>
        <p:blipFill rotWithShape="1">
          <a:blip r:embed="rId2"/>
          <a:srcRect l="7377" t="8149" r="7867" b="5939"/>
          <a:stretch/>
        </p:blipFill>
        <p:spPr>
          <a:xfrm>
            <a:off x="4659683" y="815423"/>
            <a:ext cx="6877202" cy="5227154"/>
          </a:xfrm>
          <a:prstGeom prst="rect">
            <a:avLst/>
          </a:prstGeom>
        </p:spPr>
      </p:pic>
    </p:spTree>
    <p:extLst>
      <p:ext uri="{BB962C8B-B14F-4D97-AF65-F5344CB8AC3E}">
        <p14:creationId xmlns:p14="http://schemas.microsoft.com/office/powerpoint/2010/main" val="17937308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24A84D-7D4F-DAE4-65E2-5F9EFBB30C90}"/>
              </a:ext>
            </a:extLst>
          </p:cNvPr>
          <p:cNvSpPr>
            <a:spLocks noGrp="1"/>
          </p:cNvSpPr>
          <p:nvPr>
            <p:ph type="title"/>
          </p:nvPr>
        </p:nvSpPr>
        <p:spPr>
          <a:xfrm>
            <a:off x="454152" y="914400"/>
            <a:ext cx="2743200" cy="1828800"/>
          </a:xfrm>
        </p:spPr>
        <p:txBody>
          <a:bodyPr/>
          <a:lstStyle/>
          <a:p>
            <a:r>
              <a:rPr lang="en-US" dirty="0"/>
              <a:t>Let’s Talk</a:t>
            </a:r>
          </a:p>
        </p:txBody>
      </p:sp>
      <p:sp>
        <p:nvSpPr>
          <p:cNvPr id="20" name="Content Placeholder 19">
            <a:extLst>
              <a:ext uri="{FF2B5EF4-FFF2-40B4-BE49-F238E27FC236}">
                <a16:creationId xmlns:a16="http://schemas.microsoft.com/office/drawing/2014/main" id="{B286A180-F183-7092-7F67-0A5E18BC0B26}"/>
              </a:ext>
            </a:extLst>
          </p:cNvPr>
          <p:cNvSpPr>
            <a:spLocks noGrp="1"/>
          </p:cNvSpPr>
          <p:nvPr>
            <p:ph idx="1"/>
          </p:nvPr>
        </p:nvSpPr>
        <p:spPr>
          <a:xfrm>
            <a:off x="3965448" y="914400"/>
            <a:ext cx="7772400" cy="914400"/>
          </a:xfrm>
        </p:spPr>
        <p:txBody>
          <a:bodyPr numCol="1"/>
          <a:lstStyle/>
          <a:p>
            <a:pPr marL="0" indent="0">
              <a:buNone/>
            </a:pPr>
            <a:r>
              <a:rPr lang="en-US" b="1" dirty="0">
                <a:solidFill>
                  <a:schemeClr val="accent1"/>
                </a:solidFill>
              </a:rPr>
              <a:t>Benefits of the Agreement</a:t>
            </a:r>
          </a:p>
        </p:txBody>
      </p:sp>
      <p:sp>
        <p:nvSpPr>
          <p:cNvPr id="3" name="Slide Number Placeholder 2">
            <a:extLst>
              <a:ext uri="{FF2B5EF4-FFF2-40B4-BE49-F238E27FC236}">
                <a16:creationId xmlns:a16="http://schemas.microsoft.com/office/drawing/2014/main" id="{BB0ECE6D-336A-4343-BD55-E437952BC61C}"/>
              </a:ext>
            </a:extLst>
          </p:cNvPr>
          <p:cNvSpPr>
            <a:spLocks noGrp="1"/>
          </p:cNvSpPr>
          <p:nvPr>
            <p:ph type="sldNum" sz="quarter" idx="4294967295"/>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C712-036C-46CB-A328-B1D4BABAFA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A4552A11-441C-B5DE-DE6D-1595B0D23661}"/>
              </a:ext>
            </a:extLst>
          </p:cNvPr>
          <p:cNvGrpSpPr/>
          <p:nvPr/>
        </p:nvGrpSpPr>
        <p:grpSpPr>
          <a:xfrm>
            <a:off x="4572000" y="1600200"/>
            <a:ext cx="6629400" cy="3733060"/>
            <a:chOff x="4572000" y="1600200"/>
            <a:chExt cx="6629400" cy="3733060"/>
          </a:xfrm>
        </p:grpSpPr>
        <p:sp>
          <p:nvSpPr>
            <p:cNvPr id="22" name="Oval 21">
              <a:extLst>
                <a:ext uri="{FF2B5EF4-FFF2-40B4-BE49-F238E27FC236}">
                  <a16:creationId xmlns:a16="http://schemas.microsoft.com/office/drawing/2014/main" id="{598FF676-C56E-6618-D716-E945B2CB0E7E}"/>
                </a:ext>
              </a:extLst>
            </p:cNvPr>
            <p:cNvSpPr/>
            <p:nvPr/>
          </p:nvSpPr>
          <p:spPr>
            <a:xfrm>
              <a:off x="4572000" y="1600200"/>
              <a:ext cx="2286000" cy="1371600"/>
            </a:xfrm>
            <a:custGeom>
              <a:avLst/>
              <a:gdLst>
                <a:gd name="connsiteX0" fmla="*/ 0 w 2286000"/>
                <a:gd name="connsiteY0" fmla="*/ 685800 h 1371600"/>
                <a:gd name="connsiteX1" fmla="*/ 1143000 w 2286000"/>
                <a:gd name="connsiteY1" fmla="*/ 0 h 1371600"/>
                <a:gd name="connsiteX2" fmla="*/ 2286000 w 2286000"/>
                <a:gd name="connsiteY2" fmla="*/ 685800 h 1371600"/>
                <a:gd name="connsiteX3" fmla="*/ 1143000 w 2286000"/>
                <a:gd name="connsiteY3" fmla="*/ 1371600 h 1371600"/>
                <a:gd name="connsiteX4" fmla="*/ 0 w 2286000"/>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1600" extrusionOk="0">
                  <a:moveTo>
                    <a:pt x="0" y="685800"/>
                  </a:moveTo>
                  <a:cubicBezTo>
                    <a:pt x="-84015" y="255221"/>
                    <a:pt x="435423" y="28643"/>
                    <a:pt x="1143000" y="0"/>
                  </a:cubicBezTo>
                  <a:cubicBezTo>
                    <a:pt x="1837525" y="13319"/>
                    <a:pt x="2215235" y="309293"/>
                    <a:pt x="2286000" y="685800"/>
                  </a:cubicBezTo>
                  <a:cubicBezTo>
                    <a:pt x="2188799" y="1159479"/>
                    <a:pt x="1763904" y="1428846"/>
                    <a:pt x="1143000" y="1371600"/>
                  </a:cubicBezTo>
                  <a:cubicBezTo>
                    <a:pt x="472831" y="1350312"/>
                    <a:pt x="31570" y="1079642"/>
                    <a:pt x="0" y="685800"/>
                  </a:cubicBezTo>
                  <a:close/>
                </a:path>
              </a:pathLst>
            </a:custGeom>
            <a:noFill/>
            <a:ln w="38100">
              <a:solidFill>
                <a:schemeClr val="accent1"/>
              </a:solidFill>
              <a:extLst>
                <a:ext uri="{C807C97D-BFC1-408E-A445-0C87EB9F89A2}">
                  <ask:lineSketchStyleProps xmlns:ask="http://schemas.microsoft.com/office/drawing/2018/sketchyshapes" xmlns="" sd="1219033472">
                    <a:prstGeom prst="ellipse">
                      <a:avLst/>
                    </a:prstGeom>
                    <ask:type>
                      <ask:lineSketchFreehand/>
                    </ask:type>
                  </ask:lineSketchStyleProps>
                </a:ext>
              </a:extLst>
            </a:ln>
            <a:effectLst/>
            <a:scene3d>
              <a:camera prst="orthographicFront"/>
              <a:lightRig rig="threePt" dir="t"/>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400" b="1" dirty="0">
                  <a:solidFill>
                    <a:schemeClr val="tx1"/>
                  </a:solidFill>
                  <a:latin typeface="Montserrat SemiBold" pitchFamily="2" charset="77"/>
                  <a:cs typeface="Arial" panose="020B0604020202020204" pitchFamily="34" charset="0"/>
                </a:rPr>
                <a:t>Outlines Mutual Responsibility</a:t>
              </a:r>
            </a:p>
          </p:txBody>
        </p:sp>
        <p:grpSp>
          <p:nvGrpSpPr>
            <p:cNvPr id="28" name="Group 27">
              <a:extLst>
                <a:ext uri="{FF2B5EF4-FFF2-40B4-BE49-F238E27FC236}">
                  <a16:creationId xmlns:a16="http://schemas.microsoft.com/office/drawing/2014/main" id="{71ED2E48-0BBC-EEC6-B6AE-804A23E66B6A}"/>
                </a:ext>
              </a:extLst>
            </p:cNvPr>
            <p:cNvGrpSpPr/>
            <p:nvPr/>
          </p:nvGrpSpPr>
          <p:grpSpPr>
            <a:xfrm>
              <a:off x="5020056" y="2818660"/>
              <a:ext cx="2286000" cy="2514600"/>
              <a:chOff x="5020056" y="2704360"/>
              <a:chExt cx="2286000" cy="2514600"/>
            </a:xfrm>
          </p:grpSpPr>
          <p:sp>
            <p:nvSpPr>
              <p:cNvPr id="23" name="Oval 22">
                <a:extLst>
                  <a:ext uri="{FF2B5EF4-FFF2-40B4-BE49-F238E27FC236}">
                    <a16:creationId xmlns:a16="http://schemas.microsoft.com/office/drawing/2014/main" id="{F45AE40C-F90D-221E-8307-F0ECE42CF796}"/>
                  </a:ext>
                </a:extLst>
              </p:cNvPr>
              <p:cNvSpPr/>
              <p:nvPr/>
            </p:nvSpPr>
            <p:spPr>
              <a:xfrm>
                <a:off x="5020056" y="2704360"/>
                <a:ext cx="2286000" cy="1371600"/>
              </a:xfrm>
              <a:custGeom>
                <a:avLst/>
                <a:gdLst>
                  <a:gd name="connsiteX0" fmla="*/ 0 w 2286000"/>
                  <a:gd name="connsiteY0" fmla="*/ 685800 h 1371600"/>
                  <a:gd name="connsiteX1" fmla="*/ 1143000 w 2286000"/>
                  <a:gd name="connsiteY1" fmla="*/ 0 h 1371600"/>
                  <a:gd name="connsiteX2" fmla="*/ 2286000 w 2286000"/>
                  <a:gd name="connsiteY2" fmla="*/ 685800 h 1371600"/>
                  <a:gd name="connsiteX3" fmla="*/ 1143000 w 2286000"/>
                  <a:gd name="connsiteY3" fmla="*/ 1371600 h 1371600"/>
                  <a:gd name="connsiteX4" fmla="*/ 0 w 2286000"/>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1600" extrusionOk="0">
                    <a:moveTo>
                      <a:pt x="0" y="685800"/>
                    </a:moveTo>
                    <a:cubicBezTo>
                      <a:pt x="-30473" y="308346"/>
                      <a:pt x="524011" y="12065"/>
                      <a:pt x="1143000" y="0"/>
                    </a:cubicBezTo>
                    <a:cubicBezTo>
                      <a:pt x="1778642" y="8992"/>
                      <a:pt x="2286717" y="328928"/>
                      <a:pt x="2286000" y="685800"/>
                    </a:cubicBezTo>
                    <a:cubicBezTo>
                      <a:pt x="2206872" y="945177"/>
                      <a:pt x="1862803" y="1478654"/>
                      <a:pt x="1143000" y="1371600"/>
                    </a:cubicBezTo>
                    <a:cubicBezTo>
                      <a:pt x="531079" y="1299664"/>
                      <a:pt x="25201" y="1111542"/>
                      <a:pt x="0" y="685800"/>
                    </a:cubicBezTo>
                    <a:close/>
                  </a:path>
                </a:pathLst>
              </a:custGeom>
              <a:noFill/>
              <a:ln w="38100">
                <a:solidFill>
                  <a:srgbClr val="606060"/>
                </a:solidFill>
                <a:extLst>
                  <a:ext uri="{C807C97D-BFC1-408E-A445-0C87EB9F89A2}">
                    <ask:lineSketchStyleProps xmlns:ask="http://schemas.microsoft.com/office/drawing/2018/sketchyshapes" xmlns="" sd="2650216993">
                      <a:prstGeom prst="ellipse">
                        <a:avLst/>
                      </a:prstGeom>
                      <ask:type>
                        <ask:lineSketchFreehand/>
                      </ask:type>
                    </ask:lineSketchStyleProps>
                  </a:ext>
                </a:extLst>
              </a:ln>
              <a:effectLst/>
              <a:scene3d>
                <a:camera prst="orthographicFront"/>
                <a:lightRig rig="threePt" dir="t"/>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400" b="1" dirty="0">
                    <a:solidFill>
                      <a:schemeClr val="tx1"/>
                    </a:solidFill>
                    <a:latin typeface="Montserrat SemiBold" pitchFamily="2" charset="77"/>
                    <a:cs typeface="Arial" panose="020B0604020202020204" pitchFamily="34" charset="0"/>
                  </a:rPr>
                  <a:t>Ensures You’ve Disclosed All That You Must</a:t>
                </a:r>
              </a:p>
            </p:txBody>
          </p:sp>
          <p:sp>
            <p:nvSpPr>
              <p:cNvPr id="24" name="Oval 23">
                <a:extLst>
                  <a:ext uri="{FF2B5EF4-FFF2-40B4-BE49-F238E27FC236}">
                    <a16:creationId xmlns:a16="http://schemas.microsoft.com/office/drawing/2014/main" id="{96D6044E-131D-E61C-B9A0-B85B91B0B9C3}"/>
                  </a:ext>
                </a:extLst>
              </p:cNvPr>
              <p:cNvSpPr/>
              <p:nvPr/>
            </p:nvSpPr>
            <p:spPr>
              <a:xfrm>
                <a:off x="5020056" y="3847360"/>
                <a:ext cx="2286000" cy="1371600"/>
              </a:xfrm>
              <a:custGeom>
                <a:avLst/>
                <a:gdLst>
                  <a:gd name="connsiteX0" fmla="*/ 0 w 2286000"/>
                  <a:gd name="connsiteY0" fmla="*/ 685800 h 1371600"/>
                  <a:gd name="connsiteX1" fmla="*/ 1143000 w 2286000"/>
                  <a:gd name="connsiteY1" fmla="*/ 0 h 1371600"/>
                  <a:gd name="connsiteX2" fmla="*/ 2286000 w 2286000"/>
                  <a:gd name="connsiteY2" fmla="*/ 685800 h 1371600"/>
                  <a:gd name="connsiteX3" fmla="*/ 1143000 w 2286000"/>
                  <a:gd name="connsiteY3" fmla="*/ 1371600 h 1371600"/>
                  <a:gd name="connsiteX4" fmla="*/ 0 w 2286000"/>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1600" extrusionOk="0">
                    <a:moveTo>
                      <a:pt x="0" y="685800"/>
                    </a:moveTo>
                    <a:cubicBezTo>
                      <a:pt x="5815" y="263303"/>
                      <a:pt x="612797" y="81406"/>
                      <a:pt x="1143000" y="0"/>
                    </a:cubicBezTo>
                    <a:cubicBezTo>
                      <a:pt x="1722408" y="-19605"/>
                      <a:pt x="2307356" y="232163"/>
                      <a:pt x="2286000" y="685800"/>
                    </a:cubicBezTo>
                    <a:cubicBezTo>
                      <a:pt x="2354205" y="1019475"/>
                      <a:pt x="1737496" y="1465282"/>
                      <a:pt x="1143000" y="1371600"/>
                    </a:cubicBezTo>
                    <a:cubicBezTo>
                      <a:pt x="486724" y="1453753"/>
                      <a:pt x="70713" y="1002360"/>
                      <a:pt x="0" y="685800"/>
                    </a:cubicBezTo>
                    <a:close/>
                  </a:path>
                </a:pathLst>
              </a:custGeom>
              <a:noFill/>
              <a:ln w="38100">
                <a:solidFill>
                  <a:schemeClr val="tx2"/>
                </a:solidFill>
                <a:extLst>
                  <a:ext uri="{C807C97D-BFC1-408E-A445-0C87EB9F89A2}">
                    <ask:lineSketchStyleProps xmlns:ask="http://schemas.microsoft.com/office/drawing/2018/sketchyshapes" xmlns="" sd="4266498984">
                      <a:prstGeom prst="ellipse">
                        <a:avLst/>
                      </a:prstGeom>
                      <ask:type>
                        <ask:lineSketchFreehand/>
                      </ask:type>
                    </ask:lineSketchStyleProps>
                  </a:ext>
                </a:extLst>
              </a:ln>
              <a:effectLst/>
              <a:scene3d>
                <a:camera prst="orthographicFront"/>
                <a:lightRig rig="threePt" dir="t"/>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400" b="1" dirty="0">
                    <a:solidFill>
                      <a:schemeClr val="tx1"/>
                    </a:solidFill>
                    <a:latin typeface="Montserrat SemiBold" pitchFamily="2" charset="77"/>
                    <a:cs typeface="Arial" panose="020B0604020202020204" pitchFamily="34" charset="0"/>
                  </a:rPr>
                  <a:t>Shows Evidence of Agreement and Disclosures</a:t>
                </a:r>
              </a:p>
            </p:txBody>
          </p:sp>
        </p:grpSp>
        <p:sp>
          <p:nvSpPr>
            <p:cNvPr id="25" name="Oval 24">
              <a:extLst>
                <a:ext uri="{FF2B5EF4-FFF2-40B4-BE49-F238E27FC236}">
                  <a16:creationId xmlns:a16="http://schemas.microsoft.com/office/drawing/2014/main" id="{9A4D2E27-6552-0F91-B5BF-4DAABB769CFE}"/>
                </a:ext>
              </a:extLst>
            </p:cNvPr>
            <p:cNvSpPr/>
            <p:nvPr/>
          </p:nvSpPr>
          <p:spPr>
            <a:xfrm>
              <a:off x="6455664" y="2057400"/>
              <a:ext cx="2286000" cy="1371600"/>
            </a:xfrm>
            <a:custGeom>
              <a:avLst/>
              <a:gdLst>
                <a:gd name="connsiteX0" fmla="*/ 0 w 2286000"/>
                <a:gd name="connsiteY0" fmla="*/ 685800 h 1371600"/>
                <a:gd name="connsiteX1" fmla="*/ 1143000 w 2286000"/>
                <a:gd name="connsiteY1" fmla="*/ 0 h 1371600"/>
                <a:gd name="connsiteX2" fmla="*/ 2286000 w 2286000"/>
                <a:gd name="connsiteY2" fmla="*/ 685800 h 1371600"/>
                <a:gd name="connsiteX3" fmla="*/ 1143000 w 2286000"/>
                <a:gd name="connsiteY3" fmla="*/ 1371600 h 1371600"/>
                <a:gd name="connsiteX4" fmla="*/ 0 w 2286000"/>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1600" extrusionOk="0">
                  <a:moveTo>
                    <a:pt x="0" y="685800"/>
                  </a:moveTo>
                  <a:cubicBezTo>
                    <a:pt x="-90657" y="200436"/>
                    <a:pt x="644478" y="-48194"/>
                    <a:pt x="1143000" y="0"/>
                  </a:cubicBezTo>
                  <a:cubicBezTo>
                    <a:pt x="1742507" y="17841"/>
                    <a:pt x="2296091" y="304032"/>
                    <a:pt x="2286000" y="685800"/>
                  </a:cubicBezTo>
                  <a:cubicBezTo>
                    <a:pt x="2258718" y="1010164"/>
                    <a:pt x="1768222" y="1390393"/>
                    <a:pt x="1143000" y="1371600"/>
                  </a:cubicBezTo>
                  <a:cubicBezTo>
                    <a:pt x="535538" y="1338769"/>
                    <a:pt x="84922" y="1057569"/>
                    <a:pt x="0" y="685800"/>
                  </a:cubicBezTo>
                  <a:close/>
                </a:path>
              </a:pathLst>
            </a:custGeom>
            <a:noFill/>
            <a:ln w="38100">
              <a:solidFill>
                <a:schemeClr val="accent3"/>
              </a:solidFill>
              <a:extLst>
                <a:ext uri="{C807C97D-BFC1-408E-A445-0C87EB9F89A2}">
                  <ask:lineSketchStyleProps xmlns:ask="http://schemas.microsoft.com/office/drawing/2018/sketchyshapes" xmlns="" sd="879248734">
                    <a:prstGeom prst="ellipse">
                      <a:avLst/>
                    </a:prstGeom>
                    <ask:type>
                      <ask:lineSketchFreehand/>
                    </ask:type>
                  </ask:lineSketchStyleProps>
                </a:ext>
              </a:extLst>
            </a:ln>
            <a:effectLst/>
            <a:scene3d>
              <a:camera prst="orthographicFront"/>
              <a:lightRig rig="threePt" dir="t"/>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400" b="1" dirty="0">
                  <a:solidFill>
                    <a:schemeClr val="tx1"/>
                  </a:solidFill>
                  <a:latin typeface="Montserrat SemiBold" pitchFamily="2" charset="77"/>
                  <a:cs typeface="Arial" panose="020B0604020202020204" pitchFamily="34" charset="0"/>
                </a:rPr>
                <a:t>Defines</a:t>
              </a:r>
              <a:br>
                <a:rPr lang="en-US" sz="1400" b="1" dirty="0">
                  <a:solidFill>
                    <a:schemeClr val="tx1"/>
                  </a:solidFill>
                  <a:latin typeface="Montserrat SemiBold" pitchFamily="2" charset="77"/>
                  <a:cs typeface="Arial" panose="020B0604020202020204" pitchFamily="34" charset="0"/>
                </a:rPr>
              </a:br>
              <a:r>
                <a:rPr lang="en-US" sz="1400" b="1" dirty="0">
                  <a:solidFill>
                    <a:schemeClr val="tx1"/>
                  </a:solidFill>
                  <a:latin typeface="Montserrat SemiBold" pitchFamily="2" charset="77"/>
                  <a:cs typeface="Arial" panose="020B0604020202020204" pitchFamily="34" charset="0"/>
                </a:rPr>
                <a:t>Loyalty</a:t>
              </a:r>
            </a:p>
          </p:txBody>
        </p:sp>
        <p:sp>
          <p:nvSpPr>
            <p:cNvPr id="26" name="Oval 25">
              <a:extLst>
                <a:ext uri="{FF2B5EF4-FFF2-40B4-BE49-F238E27FC236}">
                  <a16:creationId xmlns:a16="http://schemas.microsoft.com/office/drawing/2014/main" id="{A5B2AB16-1622-B315-08E0-797F7E592C55}"/>
                </a:ext>
              </a:extLst>
            </p:cNvPr>
            <p:cNvSpPr/>
            <p:nvPr/>
          </p:nvSpPr>
          <p:spPr>
            <a:xfrm>
              <a:off x="7891272" y="2743200"/>
              <a:ext cx="2286000" cy="1371600"/>
            </a:xfrm>
            <a:custGeom>
              <a:avLst/>
              <a:gdLst>
                <a:gd name="connsiteX0" fmla="*/ 0 w 2286000"/>
                <a:gd name="connsiteY0" fmla="*/ 685800 h 1371600"/>
                <a:gd name="connsiteX1" fmla="*/ 1143000 w 2286000"/>
                <a:gd name="connsiteY1" fmla="*/ 0 h 1371600"/>
                <a:gd name="connsiteX2" fmla="*/ 2286000 w 2286000"/>
                <a:gd name="connsiteY2" fmla="*/ 685800 h 1371600"/>
                <a:gd name="connsiteX3" fmla="*/ 1143000 w 2286000"/>
                <a:gd name="connsiteY3" fmla="*/ 1371600 h 1371600"/>
                <a:gd name="connsiteX4" fmla="*/ 0 w 2286000"/>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1600" extrusionOk="0">
                  <a:moveTo>
                    <a:pt x="0" y="685800"/>
                  </a:moveTo>
                  <a:cubicBezTo>
                    <a:pt x="-26160" y="233911"/>
                    <a:pt x="503082" y="-105055"/>
                    <a:pt x="1143000" y="0"/>
                  </a:cubicBezTo>
                  <a:cubicBezTo>
                    <a:pt x="1729890" y="-10747"/>
                    <a:pt x="2265685" y="310869"/>
                    <a:pt x="2286000" y="685800"/>
                  </a:cubicBezTo>
                  <a:cubicBezTo>
                    <a:pt x="2304676" y="1104066"/>
                    <a:pt x="1851160" y="1339656"/>
                    <a:pt x="1143000" y="1371600"/>
                  </a:cubicBezTo>
                  <a:cubicBezTo>
                    <a:pt x="532672" y="1372590"/>
                    <a:pt x="769" y="1073344"/>
                    <a:pt x="0" y="685800"/>
                  </a:cubicBezTo>
                  <a:close/>
                </a:path>
              </a:pathLst>
            </a:custGeom>
            <a:noFill/>
            <a:ln w="38100">
              <a:solidFill>
                <a:schemeClr val="accent4"/>
              </a:solidFill>
              <a:extLst>
                <a:ext uri="{C807C97D-BFC1-408E-A445-0C87EB9F89A2}">
                  <ask:lineSketchStyleProps xmlns:ask="http://schemas.microsoft.com/office/drawing/2018/sketchyshapes" xmlns="" sd="264327539">
                    <a:prstGeom prst="ellipse">
                      <a:avLst/>
                    </a:prstGeom>
                    <ask:type>
                      <ask:lineSketchFreehand/>
                    </ask:type>
                  </ask:lineSketchStyleProps>
                </a:ext>
              </a:extLst>
            </a:ln>
            <a:effectLst/>
            <a:scene3d>
              <a:camera prst="orthographicFront"/>
              <a:lightRig rig="threePt" dir="t"/>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400" b="1" dirty="0">
                  <a:solidFill>
                    <a:schemeClr val="tx1"/>
                  </a:solidFill>
                  <a:latin typeface="Montserrat SemiBold" pitchFamily="2" charset="77"/>
                  <a:cs typeface="Arial" panose="020B0604020202020204" pitchFamily="34" charset="0"/>
                </a:rPr>
                <a:t>Required</a:t>
              </a:r>
              <a:br>
                <a:rPr lang="en-US" sz="1400" b="1" dirty="0">
                  <a:solidFill>
                    <a:schemeClr val="tx1"/>
                  </a:solidFill>
                  <a:latin typeface="Montserrat SemiBold" pitchFamily="2" charset="77"/>
                  <a:cs typeface="Arial" panose="020B0604020202020204" pitchFamily="34" charset="0"/>
                </a:rPr>
              </a:br>
              <a:r>
                <a:rPr lang="en-US" sz="1400" b="1" dirty="0">
                  <a:solidFill>
                    <a:schemeClr val="tx1"/>
                  </a:solidFill>
                  <a:latin typeface="Montserrat SemiBold" pitchFamily="2" charset="77"/>
                  <a:cs typeface="Arial" panose="020B0604020202020204" pitchFamily="34" charset="0"/>
                </a:rPr>
                <a:t>By Law</a:t>
              </a:r>
            </a:p>
          </p:txBody>
        </p:sp>
        <p:sp>
          <p:nvSpPr>
            <p:cNvPr id="27" name="Oval 26">
              <a:extLst>
                <a:ext uri="{FF2B5EF4-FFF2-40B4-BE49-F238E27FC236}">
                  <a16:creationId xmlns:a16="http://schemas.microsoft.com/office/drawing/2014/main" id="{0F4A7F09-D8BD-1717-6382-2C73ABCC0E10}"/>
                </a:ext>
              </a:extLst>
            </p:cNvPr>
            <p:cNvSpPr/>
            <p:nvPr/>
          </p:nvSpPr>
          <p:spPr>
            <a:xfrm>
              <a:off x="8915400" y="1719072"/>
              <a:ext cx="2286000" cy="1371600"/>
            </a:xfrm>
            <a:custGeom>
              <a:avLst/>
              <a:gdLst>
                <a:gd name="connsiteX0" fmla="*/ 0 w 2286000"/>
                <a:gd name="connsiteY0" fmla="*/ 685800 h 1371600"/>
                <a:gd name="connsiteX1" fmla="*/ 1143000 w 2286000"/>
                <a:gd name="connsiteY1" fmla="*/ 0 h 1371600"/>
                <a:gd name="connsiteX2" fmla="*/ 2286000 w 2286000"/>
                <a:gd name="connsiteY2" fmla="*/ 685800 h 1371600"/>
                <a:gd name="connsiteX3" fmla="*/ 1143000 w 2286000"/>
                <a:gd name="connsiteY3" fmla="*/ 1371600 h 1371600"/>
                <a:gd name="connsiteX4" fmla="*/ 0 w 2286000"/>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1371600" extrusionOk="0">
                  <a:moveTo>
                    <a:pt x="0" y="685800"/>
                  </a:moveTo>
                  <a:cubicBezTo>
                    <a:pt x="-15345" y="399904"/>
                    <a:pt x="513514" y="78607"/>
                    <a:pt x="1143000" y="0"/>
                  </a:cubicBezTo>
                  <a:cubicBezTo>
                    <a:pt x="1830891" y="-29996"/>
                    <a:pt x="2313580" y="293562"/>
                    <a:pt x="2286000" y="685800"/>
                  </a:cubicBezTo>
                  <a:cubicBezTo>
                    <a:pt x="2318313" y="1057283"/>
                    <a:pt x="1773311" y="1393210"/>
                    <a:pt x="1143000" y="1371600"/>
                  </a:cubicBezTo>
                  <a:cubicBezTo>
                    <a:pt x="530845" y="1401868"/>
                    <a:pt x="-61256" y="1001302"/>
                    <a:pt x="0" y="685800"/>
                  </a:cubicBezTo>
                  <a:close/>
                </a:path>
              </a:pathLst>
            </a:custGeom>
            <a:noFill/>
            <a:ln w="38100">
              <a:solidFill>
                <a:schemeClr val="accent5"/>
              </a:solidFill>
              <a:extLst>
                <a:ext uri="{C807C97D-BFC1-408E-A445-0C87EB9F89A2}">
                  <ask:lineSketchStyleProps xmlns:ask="http://schemas.microsoft.com/office/drawing/2018/sketchyshapes" xmlns="" sd="1634779923">
                    <a:prstGeom prst="ellipse">
                      <a:avLst/>
                    </a:prstGeom>
                    <ask:type>
                      <ask:lineSketchFreehand/>
                    </ask:type>
                  </ask:lineSketchStyleProps>
                </a:ext>
              </a:extLst>
            </a:ln>
            <a:effectLst/>
            <a:scene3d>
              <a:camera prst="orthographicFront"/>
              <a:lightRig rig="threePt" dir="t"/>
            </a:scene3d>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1400" b="1" dirty="0">
                  <a:solidFill>
                    <a:schemeClr val="tx1"/>
                  </a:solidFill>
                  <a:latin typeface="Montserrat SemiBold" pitchFamily="2" charset="77"/>
                  <a:cs typeface="Arial" panose="020B0604020202020204" pitchFamily="34" charset="0"/>
                </a:rPr>
                <a:t>Limits</a:t>
              </a:r>
              <a:br>
                <a:rPr lang="en-US" sz="1400" b="1" dirty="0">
                  <a:solidFill>
                    <a:schemeClr val="tx1"/>
                  </a:solidFill>
                  <a:latin typeface="Montserrat SemiBold" pitchFamily="2" charset="77"/>
                  <a:cs typeface="Arial" panose="020B0604020202020204" pitchFamily="34" charset="0"/>
                </a:rPr>
              </a:br>
              <a:r>
                <a:rPr lang="en-US" sz="1400" b="1" dirty="0">
                  <a:solidFill>
                    <a:schemeClr val="tx1"/>
                  </a:solidFill>
                  <a:latin typeface="Montserrat SemiBold" pitchFamily="2" charset="77"/>
                  <a:cs typeface="Arial" panose="020B0604020202020204" pitchFamily="34" charset="0"/>
                </a:rPr>
                <a:t>Role</a:t>
              </a:r>
            </a:p>
          </p:txBody>
        </p:sp>
      </p:grpSp>
      <p:sp>
        <p:nvSpPr>
          <p:cNvPr id="30" name="Date Placeholder 3">
            <a:extLst>
              <a:ext uri="{FF2B5EF4-FFF2-40B4-BE49-F238E27FC236}">
                <a16:creationId xmlns:a16="http://schemas.microsoft.com/office/drawing/2014/main" id="{1FF2A98E-8FC0-263F-E74F-346F05B4D98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152</a:t>
            </a:fld>
            <a:endParaRPr lang="en-US" b="1" dirty="0">
              <a:solidFill>
                <a:srgbClr val="606060"/>
              </a:solidFill>
            </a:endParaRPr>
          </a:p>
        </p:txBody>
      </p:sp>
      <p:sp>
        <p:nvSpPr>
          <p:cNvPr id="2" name="Date Placeholder 3">
            <a:extLst>
              <a:ext uri="{FF2B5EF4-FFF2-40B4-BE49-F238E27FC236}">
                <a16:creationId xmlns:a16="http://schemas.microsoft.com/office/drawing/2014/main" id="{238E6C5B-88A1-F692-4664-AA3FD222999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4" name="Graphic 3">
            <a:extLst>
              <a:ext uri="{FF2B5EF4-FFF2-40B4-BE49-F238E27FC236}">
                <a16:creationId xmlns:a16="http://schemas.microsoft.com/office/drawing/2014/main" id="{31965A71-FCA0-7DC3-0D31-1FC8AF7545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19100" y="2514600"/>
            <a:ext cx="1828800" cy="1828800"/>
          </a:xfrm>
          <a:prstGeom prst="rect">
            <a:avLst/>
          </a:prstGeom>
        </p:spPr>
      </p:pic>
    </p:spTree>
    <p:extLst>
      <p:ext uri="{BB962C8B-B14F-4D97-AF65-F5344CB8AC3E}">
        <p14:creationId xmlns:p14="http://schemas.microsoft.com/office/powerpoint/2010/main" val="33289348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61449-ADBE-402F-98B7-D427CFEBBE54}"/>
              </a:ext>
            </a:extLst>
          </p:cNvPr>
          <p:cNvSpPr>
            <a:spLocks noGrp="1"/>
          </p:cNvSpPr>
          <p:nvPr>
            <p:ph type="title"/>
          </p:nvPr>
        </p:nvSpPr>
        <p:spPr>
          <a:xfrm>
            <a:off x="457200" y="914400"/>
            <a:ext cx="11277600" cy="914400"/>
          </a:xfrm>
        </p:spPr>
        <p:txBody>
          <a:bodyPr anchor="t" anchorCtr="0">
            <a:normAutofit/>
          </a:bodyPr>
          <a:lstStyle/>
          <a:p>
            <a:r>
              <a:rPr lang="en-US" dirty="0"/>
              <a:t>Formalizing the Relationship</a:t>
            </a:r>
          </a:p>
        </p:txBody>
      </p:sp>
      <p:sp>
        <p:nvSpPr>
          <p:cNvPr id="3" name="Content Placeholder 2">
            <a:extLst>
              <a:ext uri="{FF2B5EF4-FFF2-40B4-BE49-F238E27FC236}">
                <a16:creationId xmlns:a16="http://schemas.microsoft.com/office/drawing/2014/main" id="{27AD3253-0282-4669-B011-6A0782294020}"/>
              </a:ext>
            </a:extLst>
          </p:cNvPr>
          <p:cNvSpPr>
            <a:spLocks noGrp="1"/>
          </p:cNvSpPr>
          <p:nvPr>
            <p:ph idx="1"/>
          </p:nvPr>
        </p:nvSpPr>
        <p:spPr>
          <a:xfrm>
            <a:off x="457200" y="1825625"/>
            <a:ext cx="11277600" cy="4351338"/>
          </a:xfrm>
        </p:spPr>
        <p:txBody>
          <a:bodyPr vert="horz" lIns="0" tIns="0" rIns="0" bIns="0" numCol="1" rtlCol="0" anchor="t">
            <a:noAutofit/>
          </a:bodyPr>
          <a:lstStyle/>
          <a:p>
            <a:pPr marL="0" indent="0">
              <a:buNone/>
            </a:pPr>
            <a:r>
              <a:rPr lang="en-US" sz="2400" b="1" dirty="0"/>
              <a:t>Getting a signed buyer representation agreement is important:</a:t>
            </a:r>
          </a:p>
          <a:p>
            <a:r>
              <a:rPr lang="en-US" sz="2400" dirty="0"/>
              <a:t>Clarifies duties to your buyer client</a:t>
            </a:r>
          </a:p>
          <a:p>
            <a:r>
              <a:rPr lang="en-US" sz="2400" dirty="0"/>
              <a:t>Protects the parties' financial interests</a:t>
            </a:r>
          </a:p>
          <a:p>
            <a:r>
              <a:rPr lang="en-US" sz="2400" dirty="0"/>
              <a:t>Protects you from potentially serious legal consequences</a:t>
            </a:r>
          </a:p>
          <a:p>
            <a:r>
              <a:rPr lang="en-US" sz="2400" dirty="0"/>
              <a:t>Even if your state does not require a written agreement –  </a:t>
            </a:r>
            <a:br>
              <a:rPr lang="en-US" sz="2400" dirty="0"/>
            </a:br>
            <a:r>
              <a:rPr lang="en-US" sz="2400" dirty="0"/>
              <a:t>it benefits all parties by solidifying the relationship, duties, </a:t>
            </a:r>
            <a:br>
              <a:rPr lang="en-US" sz="2400" dirty="0"/>
            </a:br>
            <a:r>
              <a:rPr lang="en-US" sz="2400" dirty="0"/>
              <a:t>and compensation</a:t>
            </a:r>
          </a:p>
          <a:p>
            <a:endParaRPr lang="en-US" sz="2400" dirty="0"/>
          </a:p>
        </p:txBody>
      </p:sp>
      <p:sp>
        <p:nvSpPr>
          <p:cNvPr id="8" name="Date Placeholder 3">
            <a:extLst>
              <a:ext uri="{FF2B5EF4-FFF2-40B4-BE49-F238E27FC236}">
                <a16:creationId xmlns:a16="http://schemas.microsoft.com/office/drawing/2014/main" id="{26FD56D7-9B7D-0937-3455-1C8AFCDA65F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153</a:t>
            </a:fld>
            <a:endParaRPr lang="en-US" b="1" dirty="0">
              <a:solidFill>
                <a:srgbClr val="606060"/>
              </a:solidFill>
            </a:endParaRPr>
          </a:p>
        </p:txBody>
      </p:sp>
      <p:sp>
        <p:nvSpPr>
          <p:cNvPr id="4" name="Date Placeholder 3">
            <a:extLst>
              <a:ext uri="{FF2B5EF4-FFF2-40B4-BE49-F238E27FC236}">
                <a16:creationId xmlns:a16="http://schemas.microsoft.com/office/drawing/2014/main" id="{95C68CA0-3FDF-3909-1E94-72B773DE7C9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1505862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F05F9-E299-8F27-1836-4DA876CFE427}"/>
              </a:ext>
            </a:extLst>
          </p:cNvPr>
          <p:cNvSpPr>
            <a:spLocks noGrp="1"/>
          </p:cNvSpPr>
          <p:nvPr>
            <p:ph type="title"/>
          </p:nvPr>
        </p:nvSpPr>
        <p:spPr/>
        <p:txBody>
          <a:bodyPr/>
          <a:lstStyle/>
          <a:p>
            <a:r>
              <a:rPr lang="en-US" dirty="0"/>
              <a:t>Buyer Agreement</a:t>
            </a:r>
          </a:p>
        </p:txBody>
      </p:sp>
      <p:sp>
        <p:nvSpPr>
          <p:cNvPr id="3" name="Content Placeholder 2">
            <a:extLst>
              <a:ext uri="{FF2B5EF4-FFF2-40B4-BE49-F238E27FC236}">
                <a16:creationId xmlns:a16="http://schemas.microsoft.com/office/drawing/2014/main" id="{3F135CA6-C29F-7EB9-1CA7-0CF199BDD529}"/>
              </a:ext>
            </a:extLst>
          </p:cNvPr>
          <p:cNvSpPr>
            <a:spLocks noGrp="1"/>
          </p:cNvSpPr>
          <p:nvPr>
            <p:ph idx="1"/>
          </p:nvPr>
        </p:nvSpPr>
        <p:spPr>
          <a:xfrm>
            <a:off x="3965448" y="914400"/>
            <a:ext cx="7772400" cy="914400"/>
          </a:xfrm>
        </p:spPr>
        <p:txBody>
          <a:bodyPr/>
          <a:lstStyle/>
          <a:p>
            <a:pPr marL="0" indent="0">
              <a:buNone/>
            </a:pPr>
            <a:r>
              <a:rPr lang="en-US" b="1" dirty="0">
                <a:solidFill>
                  <a:schemeClr val="accent1"/>
                </a:solidFill>
                <a:latin typeface="Montserrat SemiBold" pitchFamily="2" charset="77"/>
              </a:rPr>
              <a:t>Exclusivity</a:t>
            </a:r>
          </a:p>
        </p:txBody>
      </p:sp>
      <p:sp>
        <p:nvSpPr>
          <p:cNvPr id="5" name="Rectangle 4">
            <a:extLst>
              <a:ext uri="{FF2B5EF4-FFF2-40B4-BE49-F238E27FC236}">
                <a16:creationId xmlns:a16="http://schemas.microsoft.com/office/drawing/2014/main" id="{E617FCF1-FAE9-D16C-C1D1-2623941D023E}"/>
              </a:ext>
            </a:extLst>
          </p:cNvPr>
          <p:cNvSpPr/>
          <p:nvPr/>
        </p:nvSpPr>
        <p:spPr>
          <a:xfrm>
            <a:off x="3938109" y="2390940"/>
            <a:ext cx="4315781" cy="20761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839FF4BA-38C1-643F-A08A-0E9C65E84AA1}"/>
              </a:ext>
            </a:extLst>
          </p:cNvPr>
          <p:cNvSpPr txBox="1"/>
          <p:nvPr/>
        </p:nvSpPr>
        <p:spPr>
          <a:xfrm>
            <a:off x="3965448" y="3657600"/>
            <a:ext cx="3886200" cy="20761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600" b="1" kern="1200" dirty="0">
                <a:solidFill>
                  <a:schemeClr val="accent3"/>
                </a:solidFill>
                <a:latin typeface="Montserrat SemiBold" pitchFamily="2" charset="77"/>
                <a:cs typeface="Arial" panose="020B0604020202020204" pitchFamily="34" charset="0"/>
              </a:rPr>
              <a:t>Exclusive </a:t>
            </a:r>
          </a:p>
          <a:p>
            <a:pPr marL="0" lvl="0" indent="0" algn="ctr" defTabSz="1244600">
              <a:lnSpc>
                <a:spcPct val="100000"/>
              </a:lnSpc>
              <a:spcBef>
                <a:spcPct val="0"/>
              </a:spcBef>
              <a:spcAft>
                <a:spcPct val="35000"/>
              </a:spcAft>
              <a:buNone/>
            </a:pPr>
            <a:r>
              <a:rPr lang="en-US" sz="2000" kern="1200" dirty="0">
                <a:latin typeface="Montserrat" pitchFamily="2" charset="77"/>
                <a:cs typeface="Arial" panose="020B0604020202020204" pitchFamily="34" charset="0"/>
              </a:rPr>
              <a:t>Brokerage owed compensation regardless</a:t>
            </a:r>
            <a:br>
              <a:rPr lang="en-US" sz="2000" kern="1200" dirty="0">
                <a:latin typeface="Montserrat" pitchFamily="2" charset="77"/>
                <a:cs typeface="Arial" panose="020B0604020202020204" pitchFamily="34" charset="0"/>
              </a:rPr>
            </a:br>
            <a:r>
              <a:rPr lang="en-US" sz="2000" kern="1200" dirty="0">
                <a:latin typeface="Montserrat" pitchFamily="2" charset="77"/>
                <a:cs typeface="Arial" panose="020B0604020202020204" pitchFamily="34" charset="0"/>
              </a:rPr>
              <a:t>of who buyer purchased property through or from</a:t>
            </a:r>
          </a:p>
        </p:txBody>
      </p:sp>
      <p:sp>
        <p:nvSpPr>
          <p:cNvPr id="8" name="Rectangle 7">
            <a:extLst>
              <a:ext uri="{FF2B5EF4-FFF2-40B4-BE49-F238E27FC236}">
                <a16:creationId xmlns:a16="http://schemas.microsoft.com/office/drawing/2014/main" id="{9B959C98-A6EE-A3F6-279F-5ED1D041AB29}"/>
              </a:ext>
            </a:extLst>
          </p:cNvPr>
          <p:cNvSpPr/>
          <p:nvPr/>
        </p:nvSpPr>
        <p:spPr>
          <a:xfrm>
            <a:off x="7550728" y="3657600"/>
            <a:ext cx="4187119" cy="20761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Montserrat" pitchFamily="2" charset="77"/>
            </a:endParaRPr>
          </a:p>
        </p:txBody>
      </p:sp>
      <p:sp>
        <p:nvSpPr>
          <p:cNvPr id="9" name="TextBox 8">
            <a:extLst>
              <a:ext uri="{FF2B5EF4-FFF2-40B4-BE49-F238E27FC236}">
                <a16:creationId xmlns:a16="http://schemas.microsoft.com/office/drawing/2014/main" id="{4C2C0672-5634-302F-49C0-8D42B9D16153}"/>
              </a:ext>
            </a:extLst>
          </p:cNvPr>
          <p:cNvSpPr txBox="1"/>
          <p:nvPr/>
        </p:nvSpPr>
        <p:spPr>
          <a:xfrm>
            <a:off x="7851648" y="3657600"/>
            <a:ext cx="3886199" cy="20761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600" b="1" kern="1200" dirty="0">
                <a:solidFill>
                  <a:schemeClr val="accent5"/>
                </a:solidFill>
                <a:latin typeface="Montserrat SemiBold" pitchFamily="2" charset="77"/>
                <a:cs typeface="Arial" panose="020B0604020202020204" pitchFamily="34" charset="0"/>
              </a:rPr>
              <a:t>Non-Exclusive</a:t>
            </a:r>
          </a:p>
          <a:p>
            <a:pPr marL="0" lvl="0" indent="0" algn="ctr" defTabSz="1244600">
              <a:lnSpc>
                <a:spcPct val="100000"/>
              </a:lnSpc>
              <a:spcBef>
                <a:spcPct val="0"/>
              </a:spcBef>
              <a:spcAft>
                <a:spcPct val="35000"/>
              </a:spcAft>
              <a:buNone/>
            </a:pPr>
            <a:r>
              <a:rPr lang="en-US" sz="2000" kern="1200" dirty="0">
                <a:latin typeface="Montserrat" pitchFamily="2" charset="77"/>
                <a:cs typeface="Arial" panose="020B0604020202020204" pitchFamily="34" charset="0"/>
              </a:rPr>
              <a:t>Allows buyers</a:t>
            </a:r>
            <a:br>
              <a:rPr lang="en-US" sz="2000" kern="1200" dirty="0">
                <a:latin typeface="Montserrat" pitchFamily="2" charset="77"/>
                <a:cs typeface="Arial" panose="020B0604020202020204" pitchFamily="34" charset="0"/>
              </a:rPr>
            </a:br>
            <a:r>
              <a:rPr lang="en-US" sz="2000" kern="1200" dirty="0">
                <a:latin typeface="Montserrat" pitchFamily="2" charset="77"/>
                <a:cs typeface="Arial" panose="020B0604020202020204" pitchFamily="34" charset="0"/>
              </a:rPr>
              <a:t>to work with as</a:t>
            </a:r>
            <a:br>
              <a:rPr lang="en-US" sz="2000" kern="1200" dirty="0">
                <a:latin typeface="Montserrat" pitchFamily="2" charset="77"/>
                <a:cs typeface="Arial" panose="020B0604020202020204" pitchFamily="34" charset="0"/>
              </a:rPr>
            </a:br>
            <a:r>
              <a:rPr lang="en-US" sz="2000" kern="1200" dirty="0">
                <a:latin typeface="Montserrat" pitchFamily="2" charset="77"/>
                <a:cs typeface="Arial" panose="020B0604020202020204" pitchFamily="34" charset="0"/>
              </a:rPr>
              <a:t>many brokerages</a:t>
            </a:r>
            <a:br>
              <a:rPr lang="en-US" sz="2000" kern="1200" dirty="0">
                <a:latin typeface="Montserrat" pitchFamily="2" charset="77"/>
                <a:cs typeface="Arial" panose="020B0604020202020204" pitchFamily="34" charset="0"/>
              </a:rPr>
            </a:br>
            <a:r>
              <a:rPr lang="en-US" sz="2000" kern="1200" dirty="0">
                <a:latin typeface="Montserrat" pitchFamily="2" charset="77"/>
                <a:cs typeface="Arial" panose="020B0604020202020204" pitchFamily="34" charset="0"/>
              </a:rPr>
              <a:t>as they choose</a:t>
            </a:r>
          </a:p>
        </p:txBody>
      </p:sp>
      <p:pic>
        <p:nvPicPr>
          <p:cNvPr id="11" name="Graphic 10">
            <a:extLst>
              <a:ext uri="{FF2B5EF4-FFF2-40B4-BE49-F238E27FC236}">
                <a16:creationId xmlns:a16="http://schemas.microsoft.com/office/drawing/2014/main" id="{32426C66-3364-5B1D-74B8-47778F6C5F5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16" name="Date Placeholder 3">
            <a:extLst>
              <a:ext uri="{FF2B5EF4-FFF2-40B4-BE49-F238E27FC236}">
                <a16:creationId xmlns:a16="http://schemas.microsoft.com/office/drawing/2014/main" id="{A25D935B-8A13-9408-D87D-7777BC77394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154</a:t>
            </a:fld>
            <a:endParaRPr lang="en-US" b="1" dirty="0">
              <a:solidFill>
                <a:srgbClr val="606060"/>
              </a:solidFill>
            </a:endParaRPr>
          </a:p>
        </p:txBody>
      </p:sp>
      <p:pic>
        <p:nvPicPr>
          <p:cNvPr id="7" name="Graphic 6">
            <a:extLst>
              <a:ext uri="{FF2B5EF4-FFF2-40B4-BE49-F238E27FC236}">
                <a16:creationId xmlns:a16="http://schemas.microsoft.com/office/drawing/2014/main" id="{8604F52B-B823-C9A5-E9D8-DDC925A0AAB8}"/>
              </a:ext>
            </a:extLst>
          </p:cNvPr>
          <p:cNvPicPr>
            <a:picLocks noChangeAspect="1"/>
          </p:cNvPicPr>
          <p:nvPr/>
        </p:nvPicPr>
        <p:blipFill>
          <a:blip r:embed="rId5">
            <a:duotone>
              <a:schemeClr val="accent5">
                <a:shade val="45000"/>
                <a:satMod val="135000"/>
              </a:schemeClr>
              <a:prstClr val="white"/>
            </a:duotone>
            <a:extLst>
              <a:ext uri="{96DAC541-7B7A-43D3-8B79-37D633B846F1}">
                <asvg:svgBlip xmlns:asvg="http://schemas.microsoft.com/office/drawing/2016/SVG/main" xmlns="" r:embed="rId6"/>
              </a:ext>
            </a:extLst>
          </a:blip>
          <a:stretch>
            <a:fillRect/>
          </a:stretch>
        </p:blipFill>
        <p:spPr>
          <a:xfrm>
            <a:off x="8729887" y="1600200"/>
            <a:ext cx="1828800" cy="1828800"/>
          </a:xfrm>
          <a:prstGeom prst="rect">
            <a:avLst/>
          </a:prstGeom>
        </p:spPr>
      </p:pic>
      <p:pic>
        <p:nvPicPr>
          <p:cNvPr id="12" name="Graphic 11">
            <a:extLst>
              <a:ext uri="{FF2B5EF4-FFF2-40B4-BE49-F238E27FC236}">
                <a16:creationId xmlns:a16="http://schemas.microsoft.com/office/drawing/2014/main" id="{3E4124BE-BAF7-63FB-2A6B-986DCC36CEC1}"/>
              </a:ext>
            </a:extLst>
          </p:cNvPr>
          <p:cNvPicPr>
            <a:picLocks noChangeAspect="1"/>
          </p:cNvPicPr>
          <p:nvPr/>
        </p:nvPicPr>
        <p:blipFill>
          <a:blip r:embed="rId7">
            <a:duotone>
              <a:schemeClr val="accent3">
                <a:shade val="45000"/>
                <a:satMod val="135000"/>
              </a:schemeClr>
              <a:prstClr val="white"/>
            </a:duotone>
            <a:extLst>
              <a:ext uri="{96DAC541-7B7A-43D3-8B79-37D633B846F1}">
                <asvg:svgBlip xmlns:asvg="http://schemas.microsoft.com/office/drawing/2016/SVG/main" xmlns="" r:embed="rId8"/>
              </a:ext>
            </a:extLst>
          </a:blip>
          <a:stretch>
            <a:fillRect/>
          </a:stretch>
        </p:blipFill>
        <p:spPr>
          <a:xfrm>
            <a:off x="4994148" y="1600200"/>
            <a:ext cx="1828800" cy="1828800"/>
          </a:xfrm>
          <a:prstGeom prst="rect">
            <a:avLst/>
          </a:prstGeom>
        </p:spPr>
      </p:pic>
      <p:sp>
        <p:nvSpPr>
          <p:cNvPr id="14" name="Date Placeholder 3">
            <a:extLst>
              <a:ext uri="{FF2B5EF4-FFF2-40B4-BE49-F238E27FC236}">
                <a16:creationId xmlns:a16="http://schemas.microsoft.com/office/drawing/2014/main" id="{22780882-FE43-F7B1-F4B6-285EB23D996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274398777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5125B9-4B2E-412F-A43C-69BB0E492C1B}"/>
              </a:ext>
            </a:extLst>
          </p:cNvPr>
          <p:cNvSpPr>
            <a:spLocks noGrp="1"/>
          </p:cNvSpPr>
          <p:nvPr>
            <p:ph type="title"/>
          </p:nvPr>
        </p:nvSpPr>
        <p:spPr>
          <a:xfrm>
            <a:off x="454152" y="914400"/>
            <a:ext cx="2743200" cy="1828800"/>
          </a:xfrm>
        </p:spPr>
        <p:txBody>
          <a:bodyPr>
            <a:normAutofit/>
          </a:bodyPr>
          <a:lstStyle/>
          <a:p>
            <a:r>
              <a:rPr lang="en-US" dirty="0"/>
              <a:t>Area </a:t>
            </a:r>
          </a:p>
        </p:txBody>
      </p:sp>
      <p:sp>
        <p:nvSpPr>
          <p:cNvPr id="3" name="Content Placeholder 2">
            <a:extLst>
              <a:ext uri="{FF2B5EF4-FFF2-40B4-BE49-F238E27FC236}">
                <a16:creationId xmlns:a16="http://schemas.microsoft.com/office/drawing/2014/main" id="{F350C291-9E70-456E-9EAA-39B528B4104A}"/>
              </a:ext>
            </a:extLst>
          </p:cNvPr>
          <p:cNvSpPr>
            <a:spLocks noGrp="1"/>
          </p:cNvSpPr>
          <p:nvPr>
            <p:ph idx="1"/>
          </p:nvPr>
        </p:nvSpPr>
        <p:spPr>
          <a:xfrm>
            <a:off x="3965448" y="914400"/>
            <a:ext cx="7772400" cy="5262563"/>
          </a:xfrm>
        </p:spPr>
        <p:txBody>
          <a:bodyPr vert="horz" lIns="0" tIns="0" rIns="0" bIns="0" numCol="1" rtlCol="0" anchor="t">
            <a:noAutofit/>
          </a:bodyPr>
          <a:lstStyle/>
          <a:p>
            <a:pPr marL="0" indent="0">
              <a:spcBef>
                <a:spcPts val="0"/>
              </a:spcBef>
              <a:buNone/>
            </a:pPr>
            <a:r>
              <a:rPr lang="en-US" sz="2400" b="1" dirty="0">
                <a:latin typeface="Montserrat SemiBold" pitchFamily="2" charset="77"/>
              </a:rPr>
              <a:t>Area</a:t>
            </a:r>
          </a:p>
          <a:p>
            <a:pPr marL="228600" lvl="1">
              <a:spcBef>
                <a:spcPts val="0"/>
              </a:spcBef>
              <a:spcAft>
                <a:spcPts val="2400"/>
              </a:spcAft>
            </a:pPr>
            <a:r>
              <a:rPr lang="en-US" sz="2000" dirty="0"/>
              <a:t>Be reasonable but not restrictive</a:t>
            </a:r>
          </a:p>
          <a:p>
            <a:pPr marL="228600" lvl="1">
              <a:spcBef>
                <a:spcPts val="0"/>
              </a:spcBef>
              <a:spcAft>
                <a:spcPts val="2400"/>
              </a:spcAft>
            </a:pPr>
            <a:r>
              <a:rPr lang="en-US" sz="2000" dirty="0"/>
              <a:t>Encompass all areas within buyer’s parameters</a:t>
            </a:r>
          </a:p>
          <a:p>
            <a:pPr marL="228600" lvl="1">
              <a:spcBef>
                <a:spcPts val="0"/>
              </a:spcBef>
              <a:spcAft>
                <a:spcPts val="2400"/>
              </a:spcAft>
            </a:pPr>
            <a:r>
              <a:rPr lang="en-US" sz="2000" dirty="0"/>
              <a:t>Market area rather than specific towns</a:t>
            </a:r>
          </a:p>
          <a:p>
            <a:pPr marL="0" indent="0">
              <a:spcBef>
                <a:spcPts val="0"/>
              </a:spcBef>
              <a:spcAft>
                <a:spcPts val="2400"/>
              </a:spcAft>
              <a:buNone/>
            </a:pPr>
            <a:r>
              <a:rPr lang="en-US" sz="2400" b="1" dirty="0">
                <a:latin typeface="Montserrat SemiBold" pitchFamily="2" charset="77"/>
              </a:rPr>
              <a:t>Some agreements have price and type </a:t>
            </a:r>
            <a:br>
              <a:rPr lang="en-US" sz="2400" b="1" dirty="0">
                <a:latin typeface="Montserrat SemiBold" pitchFamily="2" charset="77"/>
              </a:rPr>
            </a:br>
            <a:r>
              <a:rPr lang="en-US" sz="2400" b="1" dirty="0">
                <a:latin typeface="Montserrat SemiBold" pitchFamily="2" charset="77"/>
              </a:rPr>
              <a:t>of property – be careful here. If you put </a:t>
            </a:r>
            <a:br>
              <a:rPr lang="en-US" sz="2400" b="1" dirty="0">
                <a:latin typeface="Montserrat SemiBold" pitchFamily="2" charset="77"/>
              </a:rPr>
            </a:br>
            <a:r>
              <a:rPr lang="en-US" sz="2400" b="1" dirty="0">
                <a:latin typeface="Montserrat SemiBold" pitchFamily="2" charset="77"/>
              </a:rPr>
              <a:t>‘$350 - $400,000, 2-story’ and they buy </a:t>
            </a:r>
            <a:br>
              <a:rPr lang="en-US" sz="2400" b="1" dirty="0">
                <a:latin typeface="Montserrat SemiBold" pitchFamily="2" charset="77"/>
              </a:rPr>
            </a:br>
            <a:r>
              <a:rPr lang="en-US" sz="2400" b="1" dirty="0">
                <a:latin typeface="Montserrat SemiBold" pitchFamily="2" charset="77"/>
              </a:rPr>
              <a:t>a $349,000 split-level – they may not </a:t>
            </a:r>
            <a:br>
              <a:rPr lang="en-US" sz="2400" b="1" dirty="0">
                <a:latin typeface="Montserrat SemiBold" pitchFamily="2" charset="77"/>
              </a:rPr>
            </a:br>
            <a:r>
              <a:rPr lang="en-US" sz="2400" b="1" dirty="0">
                <a:latin typeface="Montserrat SemiBold" pitchFamily="2" charset="77"/>
              </a:rPr>
              <a:t>owe you any compensation</a:t>
            </a:r>
          </a:p>
        </p:txBody>
      </p:sp>
      <p:sp>
        <p:nvSpPr>
          <p:cNvPr id="5" name="Date Placeholder 3">
            <a:extLst>
              <a:ext uri="{FF2B5EF4-FFF2-40B4-BE49-F238E27FC236}">
                <a16:creationId xmlns:a16="http://schemas.microsoft.com/office/drawing/2014/main" id="{116E98C4-81ED-E357-54BC-66D474B83B3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155</a:t>
            </a:fld>
            <a:endParaRPr lang="en-US" b="1" dirty="0">
              <a:solidFill>
                <a:srgbClr val="606060"/>
              </a:solidFill>
            </a:endParaRPr>
          </a:p>
        </p:txBody>
      </p:sp>
      <p:pic>
        <p:nvPicPr>
          <p:cNvPr id="8" name="Graphic 7">
            <a:extLst>
              <a:ext uri="{FF2B5EF4-FFF2-40B4-BE49-F238E27FC236}">
                <a16:creationId xmlns:a16="http://schemas.microsoft.com/office/drawing/2014/main" id="{58E93B3E-B1AD-E567-80BF-E208B9F4C66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9" name="Date Placeholder 3">
            <a:extLst>
              <a:ext uri="{FF2B5EF4-FFF2-40B4-BE49-F238E27FC236}">
                <a16:creationId xmlns:a16="http://schemas.microsoft.com/office/drawing/2014/main" id="{4ACE8919-1640-9B8E-9273-7C15A366ABD7}"/>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24174346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726663-1C71-2799-63E2-0783C6564603}"/>
              </a:ext>
            </a:extLst>
          </p:cNvPr>
          <p:cNvSpPr>
            <a:spLocks noGrp="1"/>
          </p:cNvSpPr>
          <p:nvPr>
            <p:ph type="title"/>
          </p:nvPr>
        </p:nvSpPr>
        <p:spPr/>
        <p:txBody>
          <a:bodyPr/>
          <a:lstStyle/>
          <a:p>
            <a:r>
              <a:rPr lang="en-US" dirty="0"/>
              <a:t>Duration</a:t>
            </a:r>
          </a:p>
        </p:txBody>
      </p:sp>
      <p:sp>
        <p:nvSpPr>
          <p:cNvPr id="3" name="Content Placeholder 2">
            <a:extLst>
              <a:ext uri="{FF2B5EF4-FFF2-40B4-BE49-F238E27FC236}">
                <a16:creationId xmlns:a16="http://schemas.microsoft.com/office/drawing/2014/main" id="{DD0ACC34-1C93-4F8F-8375-FBD175D8BCCC}"/>
              </a:ext>
            </a:extLst>
          </p:cNvPr>
          <p:cNvSpPr>
            <a:spLocks noGrp="1"/>
          </p:cNvSpPr>
          <p:nvPr>
            <p:ph idx="1"/>
          </p:nvPr>
        </p:nvSpPr>
        <p:spPr>
          <a:xfrm>
            <a:off x="3965448" y="914400"/>
            <a:ext cx="7772400" cy="5262563"/>
          </a:xfrm>
        </p:spPr>
        <p:txBody>
          <a:bodyPr vert="horz" lIns="0" tIns="0" rIns="0" bIns="0" numCol="1" rtlCol="0" anchor="t">
            <a:normAutofit/>
          </a:bodyPr>
          <a:lstStyle/>
          <a:p>
            <a:pPr>
              <a:spcBef>
                <a:spcPts val="0"/>
              </a:spcBef>
              <a:spcAft>
                <a:spcPts val="2400"/>
              </a:spcAft>
            </a:pPr>
            <a:r>
              <a:rPr lang="en-US" dirty="0"/>
              <a:t>Can depend on market</a:t>
            </a:r>
          </a:p>
          <a:p>
            <a:pPr>
              <a:spcBef>
                <a:spcPts val="0"/>
              </a:spcBef>
              <a:spcAft>
                <a:spcPts val="2400"/>
              </a:spcAft>
            </a:pPr>
            <a:r>
              <a:rPr lang="en-US" dirty="0"/>
              <a:t>Negotiate a term that </a:t>
            </a:r>
            <a:br>
              <a:rPr lang="en-US" dirty="0"/>
            </a:br>
            <a:r>
              <a:rPr lang="en-US" dirty="0"/>
              <a:t>both you and your client </a:t>
            </a:r>
            <a:br>
              <a:rPr lang="en-US" dirty="0"/>
            </a:br>
            <a:r>
              <a:rPr lang="en-US" dirty="0"/>
              <a:t>are comfortable with</a:t>
            </a:r>
          </a:p>
          <a:p>
            <a:pPr>
              <a:spcBef>
                <a:spcPts val="0"/>
              </a:spcBef>
              <a:spcAft>
                <a:spcPts val="2400"/>
              </a:spcAft>
            </a:pPr>
            <a:r>
              <a:rPr lang="en-US" dirty="0"/>
              <a:t>Can always be extended</a:t>
            </a:r>
          </a:p>
        </p:txBody>
      </p:sp>
      <p:pic>
        <p:nvPicPr>
          <p:cNvPr id="9" name="Graphic 8">
            <a:extLst>
              <a:ext uri="{FF2B5EF4-FFF2-40B4-BE49-F238E27FC236}">
                <a16:creationId xmlns:a16="http://schemas.microsoft.com/office/drawing/2014/main" id="{4BB50A7D-C39F-CBA9-B374-3FB28EAB0C5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10" name="Date Placeholder 3">
            <a:extLst>
              <a:ext uri="{FF2B5EF4-FFF2-40B4-BE49-F238E27FC236}">
                <a16:creationId xmlns:a16="http://schemas.microsoft.com/office/drawing/2014/main" id="{EAF5BEA8-625A-F6F4-ECFB-11CAFA62DCA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156</a:t>
            </a:fld>
            <a:endParaRPr lang="en-US" b="1" dirty="0">
              <a:solidFill>
                <a:srgbClr val="606060"/>
              </a:solidFill>
            </a:endParaRPr>
          </a:p>
        </p:txBody>
      </p:sp>
      <p:sp>
        <p:nvSpPr>
          <p:cNvPr id="11" name="Date Placeholder 3">
            <a:extLst>
              <a:ext uri="{FF2B5EF4-FFF2-40B4-BE49-F238E27FC236}">
                <a16:creationId xmlns:a16="http://schemas.microsoft.com/office/drawing/2014/main" id="{2D63492B-FFE7-A2D3-8F1C-6EB5A90FE4E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4769681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B5FB687-4639-4852-A3CA-9D34EFB6767D}"/>
              </a:ext>
            </a:extLst>
          </p:cNvPr>
          <p:cNvSpPr>
            <a:spLocks noGrp="1"/>
          </p:cNvSpPr>
          <p:nvPr>
            <p:ph type="title"/>
          </p:nvPr>
        </p:nvSpPr>
        <p:spPr>
          <a:xfrm>
            <a:off x="152401" y="914400"/>
            <a:ext cx="3190874" cy="1828800"/>
          </a:xfrm>
        </p:spPr>
        <p:txBody>
          <a:bodyPr/>
          <a:lstStyle/>
          <a:p>
            <a:r>
              <a:rPr lang="en-US" dirty="0"/>
              <a:t>Compensation After Expiration</a:t>
            </a:r>
          </a:p>
        </p:txBody>
      </p:sp>
      <p:sp>
        <p:nvSpPr>
          <p:cNvPr id="3" name="Content Placeholder 2">
            <a:extLst>
              <a:ext uri="{FF2B5EF4-FFF2-40B4-BE49-F238E27FC236}">
                <a16:creationId xmlns:a16="http://schemas.microsoft.com/office/drawing/2014/main" id="{549F1C4D-CC15-4B1A-9AE2-77CDE77FE212}"/>
              </a:ext>
            </a:extLst>
          </p:cNvPr>
          <p:cNvSpPr>
            <a:spLocks noGrp="1"/>
          </p:cNvSpPr>
          <p:nvPr>
            <p:ph idx="1"/>
          </p:nvPr>
        </p:nvSpPr>
        <p:spPr>
          <a:xfrm>
            <a:off x="3965448" y="914400"/>
            <a:ext cx="7772400" cy="5262563"/>
          </a:xfrm>
        </p:spPr>
        <p:txBody>
          <a:bodyPr vert="horz" lIns="0" tIns="0" rIns="0" bIns="0" numCol="1" rtlCol="0" anchor="t">
            <a:noAutofit/>
          </a:bodyPr>
          <a:lstStyle/>
          <a:p>
            <a:pPr marL="0" indent="0">
              <a:spcBef>
                <a:spcPts val="0"/>
              </a:spcBef>
              <a:spcAft>
                <a:spcPts val="2400"/>
              </a:spcAft>
              <a:buNone/>
            </a:pPr>
            <a:r>
              <a:rPr lang="en-US" dirty="0"/>
              <a:t>If buyer purchases a property </a:t>
            </a:r>
            <a:br>
              <a:rPr lang="en-US" dirty="0"/>
            </a:br>
            <a:r>
              <a:rPr lang="en-US" dirty="0"/>
              <a:t>you showed them during an agreed upon period following expiration, you may still be </a:t>
            </a:r>
            <a:br>
              <a:rPr lang="en-US" dirty="0"/>
            </a:br>
            <a:r>
              <a:rPr lang="en-US" dirty="0"/>
              <a:t>entitled to compensation</a:t>
            </a:r>
          </a:p>
        </p:txBody>
      </p:sp>
      <p:pic>
        <p:nvPicPr>
          <p:cNvPr id="6" name="Graphic 5">
            <a:extLst>
              <a:ext uri="{FF2B5EF4-FFF2-40B4-BE49-F238E27FC236}">
                <a16:creationId xmlns:a16="http://schemas.microsoft.com/office/drawing/2014/main" id="{ABBCDA05-1341-7328-8B34-D8985E4E0AF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4152" y="2514600"/>
            <a:ext cx="1828800" cy="1828800"/>
          </a:xfrm>
          <a:prstGeom prst="rect">
            <a:avLst/>
          </a:prstGeom>
        </p:spPr>
      </p:pic>
      <p:sp>
        <p:nvSpPr>
          <p:cNvPr id="7" name="Date Placeholder 3">
            <a:extLst>
              <a:ext uri="{FF2B5EF4-FFF2-40B4-BE49-F238E27FC236}">
                <a16:creationId xmlns:a16="http://schemas.microsoft.com/office/drawing/2014/main" id="{6C58D9F7-2D8D-6BD7-82C4-874524A6CFC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157</a:t>
            </a:fld>
            <a:endParaRPr lang="en-US" b="1" dirty="0">
              <a:solidFill>
                <a:srgbClr val="606060"/>
              </a:solidFill>
            </a:endParaRPr>
          </a:p>
        </p:txBody>
      </p:sp>
      <p:sp>
        <p:nvSpPr>
          <p:cNvPr id="10" name="Date Placeholder 3">
            <a:extLst>
              <a:ext uri="{FF2B5EF4-FFF2-40B4-BE49-F238E27FC236}">
                <a16:creationId xmlns:a16="http://schemas.microsoft.com/office/drawing/2014/main" id="{98AACB7D-DE2D-3533-0E49-B5BB3561AF4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17102009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A4F444-9F07-93FF-57C9-6C6733E7AC14}"/>
              </a:ext>
            </a:extLst>
          </p:cNvPr>
          <p:cNvSpPr>
            <a:spLocks noGrp="1"/>
          </p:cNvSpPr>
          <p:nvPr>
            <p:ph type="title"/>
          </p:nvPr>
        </p:nvSpPr>
        <p:spPr>
          <a:xfrm>
            <a:off x="454152" y="914400"/>
            <a:ext cx="2743200" cy="1828800"/>
          </a:xfrm>
        </p:spPr>
        <p:txBody>
          <a:bodyPr/>
          <a:lstStyle/>
          <a:p>
            <a:r>
              <a:rPr lang="en-US" dirty="0"/>
              <a:t>Services</a:t>
            </a:r>
            <a:br>
              <a:rPr lang="en-US" dirty="0"/>
            </a:br>
            <a:endParaRPr lang="en-US" dirty="0"/>
          </a:p>
        </p:txBody>
      </p:sp>
      <p:sp>
        <p:nvSpPr>
          <p:cNvPr id="3" name="Content Placeholder 2">
            <a:extLst>
              <a:ext uri="{FF2B5EF4-FFF2-40B4-BE49-F238E27FC236}">
                <a16:creationId xmlns:a16="http://schemas.microsoft.com/office/drawing/2014/main" id="{095D00FA-CB19-47C9-9D07-9A85D774F06B}"/>
              </a:ext>
            </a:extLst>
          </p:cNvPr>
          <p:cNvSpPr>
            <a:spLocks noGrp="1"/>
          </p:cNvSpPr>
          <p:nvPr>
            <p:ph idx="1"/>
          </p:nvPr>
        </p:nvSpPr>
        <p:spPr>
          <a:xfrm>
            <a:off x="3965448" y="914400"/>
            <a:ext cx="7772400" cy="5262563"/>
          </a:xfrm>
        </p:spPr>
        <p:txBody>
          <a:bodyPr vert="horz" lIns="0" tIns="0" rIns="0" bIns="0" numCol="1" rtlCol="0" anchor="t">
            <a:noAutofit/>
          </a:bodyPr>
          <a:lstStyle/>
          <a:p>
            <a:pPr marL="0" indent="0">
              <a:spcBef>
                <a:spcPts val="0"/>
              </a:spcBef>
              <a:spcAft>
                <a:spcPts val="1800"/>
              </a:spcAft>
              <a:buNone/>
            </a:pPr>
            <a:r>
              <a:rPr lang="en-US" sz="2600" b="1" dirty="0">
                <a:latin typeface="Montserrat SemiBold" pitchFamily="2" charset="77"/>
              </a:rPr>
              <a:t>Agent’s Services</a:t>
            </a:r>
          </a:p>
          <a:p>
            <a:pPr marL="228600" lvl="1">
              <a:spcBef>
                <a:spcPts val="0"/>
              </a:spcBef>
              <a:spcAft>
                <a:spcPts val="1800"/>
              </a:spcAft>
            </a:pPr>
            <a:r>
              <a:rPr lang="en-US" sz="2000" dirty="0"/>
              <a:t>Show properties in MLS</a:t>
            </a:r>
          </a:p>
          <a:p>
            <a:pPr marL="228600" lvl="1">
              <a:spcBef>
                <a:spcPts val="0"/>
              </a:spcBef>
              <a:spcAft>
                <a:spcPts val="1800"/>
              </a:spcAft>
            </a:pPr>
            <a:r>
              <a:rPr lang="en-US" sz="2000" dirty="0"/>
              <a:t>Show properties buyers find</a:t>
            </a:r>
          </a:p>
          <a:p>
            <a:pPr marL="228600" lvl="1">
              <a:spcBef>
                <a:spcPts val="0"/>
              </a:spcBef>
              <a:spcAft>
                <a:spcPts val="1800"/>
              </a:spcAft>
            </a:pPr>
            <a:r>
              <a:rPr lang="en-US" sz="2000" dirty="0"/>
              <a:t>Do CMA and market statistics</a:t>
            </a:r>
          </a:p>
          <a:p>
            <a:pPr marL="228600" lvl="1">
              <a:spcBef>
                <a:spcPts val="0"/>
              </a:spcBef>
              <a:spcAft>
                <a:spcPts val="1800"/>
              </a:spcAft>
            </a:pPr>
            <a:r>
              <a:rPr lang="en-US" sz="2000" dirty="0"/>
              <a:t>Explain forms and contracts </a:t>
            </a:r>
          </a:p>
          <a:p>
            <a:pPr marL="228600" lvl="1">
              <a:spcBef>
                <a:spcPts val="0"/>
              </a:spcBef>
              <a:spcAft>
                <a:spcPts val="1800"/>
              </a:spcAft>
            </a:pPr>
            <a:r>
              <a:rPr lang="en-US" sz="2000" dirty="0"/>
              <a:t>Prepare offer</a:t>
            </a:r>
          </a:p>
          <a:p>
            <a:pPr marL="228600" lvl="1">
              <a:spcBef>
                <a:spcPts val="0"/>
              </a:spcBef>
              <a:spcAft>
                <a:spcPts val="1800"/>
              </a:spcAft>
            </a:pPr>
            <a:r>
              <a:rPr lang="en-US" sz="2000" dirty="0"/>
              <a:t>Negotiate price and terms</a:t>
            </a:r>
          </a:p>
          <a:p>
            <a:pPr marL="228600" lvl="1">
              <a:spcBef>
                <a:spcPts val="0"/>
              </a:spcBef>
              <a:spcAft>
                <a:spcPts val="1800"/>
              </a:spcAft>
            </a:pPr>
            <a:r>
              <a:rPr lang="en-US" sz="2000" dirty="0"/>
              <a:t>Coordinate home inspection</a:t>
            </a:r>
          </a:p>
          <a:p>
            <a:pPr marL="228600" lvl="1">
              <a:spcBef>
                <a:spcPts val="0"/>
              </a:spcBef>
              <a:spcAft>
                <a:spcPts val="1800"/>
              </a:spcAft>
            </a:pPr>
            <a:r>
              <a:rPr lang="en-US" sz="2000" dirty="0"/>
              <a:t>Work with lender on appraisal issues</a:t>
            </a:r>
            <a:endParaRPr lang="en-US" dirty="0"/>
          </a:p>
        </p:txBody>
      </p:sp>
      <p:pic>
        <p:nvPicPr>
          <p:cNvPr id="9" name="Graphic 8">
            <a:extLst>
              <a:ext uri="{FF2B5EF4-FFF2-40B4-BE49-F238E27FC236}">
                <a16:creationId xmlns:a16="http://schemas.microsoft.com/office/drawing/2014/main" id="{12A4F4F4-3BBD-4D33-1932-B6074FCAA41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11" name="Date Placeholder 3">
            <a:extLst>
              <a:ext uri="{FF2B5EF4-FFF2-40B4-BE49-F238E27FC236}">
                <a16:creationId xmlns:a16="http://schemas.microsoft.com/office/drawing/2014/main" id="{A26F8FFC-B307-5F3E-6450-0DD3DACBAD8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158</a:t>
            </a:fld>
            <a:endParaRPr lang="en-US" b="1" dirty="0">
              <a:solidFill>
                <a:srgbClr val="606060"/>
              </a:solidFill>
            </a:endParaRPr>
          </a:p>
        </p:txBody>
      </p:sp>
      <p:sp>
        <p:nvSpPr>
          <p:cNvPr id="12" name="Date Placeholder 3">
            <a:extLst>
              <a:ext uri="{FF2B5EF4-FFF2-40B4-BE49-F238E27FC236}">
                <a16:creationId xmlns:a16="http://schemas.microsoft.com/office/drawing/2014/main" id="{1CAF6BC5-A390-67C4-2972-7A8DEE5A837B}"/>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20586922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B83FC1-1280-9019-A45B-D89AE3C86C0C}"/>
              </a:ext>
            </a:extLst>
          </p:cNvPr>
          <p:cNvSpPr>
            <a:spLocks noGrp="1"/>
          </p:cNvSpPr>
          <p:nvPr>
            <p:ph type="title"/>
          </p:nvPr>
        </p:nvSpPr>
        <p:spPr/>
        <p:txBody>
          <a:bodyPr/>
          <a:lstStyle/>
          <a:p>
            <a:r>
              <a:rPr lang="en-US" dirty="0"/>
              <a:t>Services</a:t>
            </a:r>
            <a:br>
              <a:rPr lang="en-US" dirty="0"/>
            </a:br>
            <a:endParaRPr lang="en-US" dirty="0"/>
          </a:p>
        </p:txBody>
      </p:sp>
      <p:sp>
        <p:nvSpPr>
          <p:cNvPr id="3" name="Content Placeholder 2">
            <a:extLst>
              <a:ext uri="{FF2B5EF4-FFF2-40B4-BE49-F238E27FC236}">
                <a16:creationId xmlns:a16="http://schemas.microsoft.com/office/drawing/2014/main" id="{095D00FA-CB19-47C9-9D07-9A85D774F06B}"/>
              </a:ext>
            </a:extLst>
          </p:cNvPr>
          <p:cNvSpPr>
            <a:spLocks noGrp="1"/>
          </p:cNvSpPr>
          <p:nvPr>
            <p:ph idx="1"/>
          </p:nvPr>
        </p:nvSpPr>
        <p:spPr>
          <a:xfrm>
            <a:off x="3965448" y="914400"/>
            <a:ext cx="7772400" cy="5262563"/>
          </a:xfrm>
        </p:spPr>
        <p:txBody>
          <a:bodyPr vert="horz" lIns="0" tIns="0" rIns="0" bIns="0" numCol="1" rtlCol="0" anchor="t">
            <a:noAutofit/>
          </a:bodyPr>
          <a:lstStyle/>
          <a:p>
            <a:pPr marL="0" indent="0">
              <a:spcAft>
                <a:spcPts val="1800"/>
              </a:spcAft>
              <a:buNone/>
            </a:pPr>
            <a:r>
              <a:rPr lang="en-US" sz="2600" b="1" dirty="0">
                <a:latin typeface="Montserrat SemiBold" pitchFamily="2" charset="77"/>
              </a:rPr>
              <a:t>Buyer Role</a:t>
            </a:r>
          </a:p>
          <a:p>
            <a:pPr marL="228600" lvl="1">
              <a:spcAft>
                <a:spcPts val="1800"/>
              </a:spcAft>
            </a:pPr>
            <a:r>
              <a:rPr lang="en-US" sz="2000" dirty="0"/>
              <a:t>Provide agent with home search parameters</a:t>
            </a:r>
          </a:p>
          <a:p>
            <a:pPr marL="228600" lvl="1">
              <a:spcAft>
                <a:spcPts val="1800"/>
              </a:spcAft>
            </a:pPr>
            <a:r>
              <a:rPr lang="en-US" sz="2000" dirty="0"/>
              <a:t>Work exclusively with agent to identify </a:t>
            </a:r>
            <a:br>
              <a:rPr lang="en-US" sz="2000" dirty="0"/>
            </a:br>
            <a:r>
              <a:rPr lang="en-US" sz="2000" dirty="0"/>
              <a:t>and acquire real estate</a:t>
            </a:r>
          </a:p>
          <a:p>
            <a:pPr marL="228600" lvl="1">
              <a:spcAft>
                <a:spcPts val="1800"/>
              </a:spcAft>
            </a:pPr>
            <a:r>
              <a:rPr lang="en-US" sz="2000" dirty="0"/>
              <a:t>Bring to agent’s attention any unlisted </a:t>
            </a:r>
            <a:br>
              <a:rPr lang="en-US" sz="2000" dirty="0"/>
            </a:br>
            <a:r>
              <a:rPr lang="en-US" sz="2000" dirty="0"/>
              <a:t>property they wish to see</a:t>
            </a:r>
          </a:p>
          <a:p>
            <a:pPr marL="228600" lvl="1">
              <a:spcAft>
                <a:spcPts val="1800"/>
              </a:spcAft>
            </a:pPr>
            <a:r>
              <a:rPr lang="en-US" sz="2000" dirty="0"/>
              <a:t>Supply relevant financial information</a:t>
            </a:r>
          </a:p>
          <a:p>
            <a:pPr marL="228600" lvl="1">
              <a:spcAft>
                <a:spcPts val="1800"/>
              </a:spcAft>
            </a:pPr>
            <a:r>
              <a:rPr lang="en-US" sz="2000" dirty="0"/>
              <a:t>Be available upon reasonable notice and </a:t>
            </a:r>
            <a:br>
              <a:rPr lang="en-US" sz="2000" dirty="0"/>
            </a:br>
            <a:r>
              <a:rPr lang="en-US" sz="2000" dirty="0"/>
              <a:t>at reasonable hours to inspect property</a:t>
            </a:r>
          </a:p>
        </p:txBody>
      </p:sp>
      <p:pic>
        <p:nvPicPr>
          <p:cNvPr id="7" name="Graphic 6">
            <a:extLst>
              <a:ext uri="{FF2B5EF4-FFF2-40B4-BE49-F238E27FC236}">
                <a16:creationId xmlns:a16="http://schemas.microsoft.com/office/drawing/2014/main" id="{BA5F6CAB-CABC-0507-B8DF-3E6A1CA8AC4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4152" y="2514600"/>
            <a:ext cx="1828800" cy="1828800"/>
          </a:xfrm>
          <a:prstGeom prst="rect">
            <a:avLst/>
          </a:prstGeom>
        </p:spPr>
      </p:pic>
      <p:sp>
        <p:nvSpPr>
          <p:cNvPr id="8" name="Date Placeholder 3">
            <a:extLst>
              <a:ext uri="{FF2B5EF4-FFF2-40B4-BE49-F238E27FC236}">
                <a16:creationId xmlns:a16="http://schemas.microsoft.com/office/drawing/2014/main" id="{5C8EC2E0-75F9-1FFA-C45E-A6690FB9159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159</a:t>
            </a:fld>
            <a:endParaRPr lang="en-US" b="1" dirty="0">
              <a:solidFill>
                <a:srgbClr val="606060"/>
              </a:solidFill>
            </a:endParaRPr>
          </a:p>
        </p:txBody>
      </p:sp>
      <p:sp>
        <p:nvSpPr>
          <p:cNvPr id="9" name="Date Placeholder 3">
            <a:extLst>
              <a:ext uri="{FF2B5EF4-FFF2-40B4-BE49-F238E27FC236}">
                <a16:creationId xmlns:a16="http://schemas.microsoft.com/office/drawing/2014/main" id="{8193D424-D13B-CF0D-8A0E-980FD919EB6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7822844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D1330A-CF91-FD87-C6DA-DE01FBDAC83E}"/>
              </a:ext>
            </a:extLst>
          </p:cNvPr>
          <p:cNvSpPr>
            <a:spLocks noGrp="1"/>
          </p:cNvSpPr>
          <p:nvPr>
            <p:ph type="title"/>
          </p:nvPr>
        </p:nvSpPr>
        <p:spPr/>
        <p:txBody>
          <a:bodyPr/>
          <a:lstStyle/>
          <a:p>
            <a:r>
              <a:rPr lang="en-US" dirty="0"/>
              <a:t>Other Buyers</a:t>
            </a:r>
            <a:br>
              <a:rPr lang="en-US" dirty="0"/>
            </a:br>
            <a:endParaRPr lang="en-US" dirty="0"/>
          </a:p>
        </p:txBody>
      </p:sp>
      <p:sp>
        <p:nvSpPr>
          <p:cNvPr id="3" name="Content Placeholder 2">
            <a:extLst>
              <a:ext uri="{FF2B5EF4-FFF2-40B4-BE49-F238E27FC236}">
                <a16:creationId xmlns:a16="http://schemas.microsoft.com/office/drawing/2014/main" id="{095D00FA-CB19-47C9-9D07-9A85D774F06B}"/>
              </a:ext>
            </a:extLst>
          </p:cNvPr>
          <p:cNvSpPr>
            <a:spLocks noGrp="1"/>
          </p:cNvSpPr>
          <p:nvPr>
            <p:ph idx="1"/>
          </p:nvPr>
        </p:nvSpPr>
        <p:spPr>
          <a:xfrm>
            <a:off x="3965448" y="914400"/>
            <a:ext cx="7772400" cy="5262563"/>
          </a:xfrm>
        </p:spPr>
        <p:txBody>
          <a:bodyPr numCol="1"/>
          <a:lstStyle/>
          <a:p>
            <a:pPr>
              <a:spcAft>
                <a:spcPts val="2400"/>
              </a:spcAft>
            </a:pPr>
            <a:r>
              <a:rPr lang="en-US" sz="2600" dirty="0"/>
              <a:t>May be showing same property </a:t>
            </a:r>
            <a:br>
              <a:rPr lang="en-US" sz="2600" dirty="0"/>
            </a:br>
            <a:r>
              <a:rPr lang="en-US" sz="2600" dirty="0"/>
              <a:t>to other buyers</a:t>
            </a:r>
          </a:p>
          <a:p>
            <a:pPr>
              <a:spcAft>
                <a:spcPts val="2400"/>
              </a:spcAft>
            </a:pPr>
            <a:r>
              <a:rPr lang="en-US" sz="2600" dirty="0"/>
              <a:t>Discuss how you will handle contemporaneous/simultaneous offers</a:t>
            </a:r>
          </a:p>
        </p:txBody>
      </p:sp>
      <p:pic>
        <p:nvPicPr>
          <p:cNvPr id="9" name="Graphic 8">
            <a:extLst>
              <a:ext uri="{FF2B5EF4-FFF2-40B4-BE49-F238E27FC236}">
                <a16:creationId xmlns:a16="http://schemas.microsoft.com/office/drawing/2014/main" id="{91167301-9C19-4FA3-1B1D-176C74FC48B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4152" y="2514600"/>
            <a:ext cx="1828800" cy="1828800"/>
          </a:xfrm>
          <a:prstGeom prst="rect">
            <a:avLst/>
          </a:prstGeom>
        </p:spPr>
      </p:pic>
      <p:sp>
        <p:nvSpPr>
          <p:cNvPr id="11" name="Date Placeholder 3">
            <a:extLst>
              <a:ext uri="{FF2B5EF4-FFF2-40B4-BE49-F238E27FC236}">
                <a16:creationId xmlns:a16="http://schemas.microsoft.com/office/drawing/2014/main" id="{A0D30569-1BF2-A4E8-E0C5-DD36421C9DD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160</a:t>
            </a:fld>
            <a:endParaRPr lang="en-US" b="1" dirty="0">
              <a:solidFill>
                <a:srgbClr val="606060"/>
              </a:solidFill>
            </a:endParaRPr>
          </a:p>
        </p:txBody>
      </p:sp>
      <p:sp>
        <p:nvSpPr>
          <p:cNvPr id="12" name="Date Placeholder 3">
            <a:extLst>
              <a:ext uri="{FF2B5EF4-FFF2-40B4-BE49-F238E27FC236}">
                <a16:creationId xmlns:a16="http://schemas.microsoft.com/office/drawing/2014/main" id="{3A6C1AA3-6396-1BD6-3246-1577004D06E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1617696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F36580-FF9D-E620-6AD1-062F9FBF0456}"/>
              </a:ext>
            </a:extLst>
          </p:cNvPr>
          <p:cNvSpPr>
            <a:spLocks noGrp="1"/>
          </p:cNvSpPr>
          <p:nvPr>
            <p:ph type="title"/>
          </p:nvPr>
        </p:nvSpPr>
        <p:spPr/>
        <p:txBody>
          <a:bodyPr/>
          <a:lstStyle/>
          <a:p>
            <a:r>
              <a:rPr lang="en-US" dirty="0"/>
              <a:t>Most Important Factors in Choosing </a:t>
            </a:r>
            <a:br>
              <a:rPr lang="en-US" dirty="0"/>
            </a:br>
            <a:r>
              <a:rPr lang="en-US" dirty="0"/>
              <a:t>an Agent</a:t>
            </a:r>
          </a:p>
        </p:txBody>
      </p:sp>
      <p:sp>
        <p:nvSpPr>
          <p:cNvPr id="5" name="Content Placeholder 4">
            <a:extLst>
              <a:ext uri="{FF2B5EF4-FFF2-40B4-BE49-F238E27FC236}">
                <a16:creationId xmlns:a16="http://schemas.microsoft.com/office/drawing/2014/main" id="{79E388D4-2ECA-A679-8230-5EBAD46E5954}"/>
              </a:ext>
            </a:extLst>
          </p:cNvPr>
          <p:cNvSpPr>
            <a:spLocks noGrp="1"/>
          </p:cNvSpPr>
          <p:nvPr>
            <p:ph idx="1"/>
          </p:nvPr>
        </p:nvSpPr>
        <p:spPr>
          <a:xfrm>
            <a:off x="8840506" y="2634438"/>
            <a:ext cx="2819400" cy="2503523"/>
          </a:xfrm>
        </p:spPr>
        <p:txBody>
          <a:bodyPr numCol="1"/>
          <a:lstStyle/>
          <a:p>
            <a:pPr>
              <a:spcBef>
                <a:spcPts val="0"/>
              </a:spcBef>
              <a:spcAft>
                <a:spcPts val="2400"/>
              </a:spcAft>
            </a:pPr>
            <a:r>
              <a:rPr lang="en-US" sz="2600" dirty="0"/>
              <a:t> Honesty</a:t>
            </a:r>
          </a:p>
          <a:p>
            <a:pPr>
              <a:spcBef>
                <a:spcPts val="0"/>
              </a:spcBef>
              <a:spcAft>
                <a:spcPts val="2400"/>
              </a:spcAft>
            </a:pPr>
            <a:r>
              <a:rPr lang="en-US" sz="2600" dirty="0"/>
              <a:t> Experience</a:t>
            </a:r>
          </a:p>
          <a:p>
            <a:pPr>
              <a:spcBef>
                <a:spcPts val="0"/>
              </a:spcBef>
              <a:spcAft>
                <a:spcPts val="2400"/>
              </a:spcAft>
            </a:pPr>
            <a:r>
              <a:rPr lang="en-US" sz="2600" dirty="0"/>
              <a:t> Reputation</a:t>
            </a:r>
          </a:p>
        </p:txBody>
      </p:sp>
      <p:sp>
        <p:nvSpPr>
          <p:cNvPr id="8" name="Date Placeholder 3">
            <a:extLst>
              <a:ext uri="{FF2B5EF4-FFF2-40B4-BE49-F238E27FC236}">
                <a16:creationId xmlns:a16="http://schemas.microsoft.com/office/drawing/2014/main" id="{5FA6F99E-29F0-A2B7-F998-4E297DA1B03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6" name="Graphic 5">
            <a:extLst>
              <a:ext uri="{FF2B5EF4-FFF2-40B4-BE49-F238E27FC236}">
                <a16:creationId xmlns:a16="http://schemas.microsoft.com/office/drawing/2014/main" id="{F7766134-431B-3931-AD74-4ED7189563E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3886200"/>
            <a:ext cx="1828800" cy="1828800"/>
          </a:xfrm>
          <a:prstGeom prst="rect">
            <a:avLst/>
          </a:prstGeom>
        </p:spPr>
      </p:pic>
      <p:pic>
        <p:nvPicPr>
          <p:cNvPr id="10" name="Picture 9" descr="A couple of women looking at a computer&#10;&#10;Description automatically generated">
            <a:extLst>
              <a:ext uri="{FF2B5EF4-FFF2-40B4-BE49-F238E27FC236}">
                <a16:creationId xmlns:a16="http://schemas.microsoft.com/office/drawing/2014/main" id="{76CD120B-3611-198D-1104-CEE3DFC71E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68496" y="2057401"/>
            <a:ext cx="4343400" cy="3722915"/>
          </a:xfrm>
          <a:prstGeom prst="rect">
            <a:avLst/>
          </a:prstGeom>
        </p:spPr>
      </p:pic>
      <p:sp>
        <p:nvSpPr>
          <p:cNvPr id="11" name="TextBox 10">
            <a:extLst>
              <a:ext uri="{FF2B5EF4-FFF2-40B4-BE49-F238E27FC236}">
                <a16:creationId xmlns:a16="http://schemas.microsoft.com/office/drawing/2014/main" id="{7200BEDD-07BD-CCC9-FE28-CA70F739023B}"/>
              </a:ext>
            </a:extLst>
          </p:cNvPr>
          <p:cNvSpPr txBox="1"/>
          <p:nvPr/>
        </p:nvSpPr>
        <p:spPr>
          <a:xfrm>
            <a:off x="3968496" y="914400"/>
            <a:ext cx="4572000" cy="9144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Montserrat" pitchFamily="2" charset="77"/>
                <a:ea typeface="+mn-ea"/>
                <a:cs typeface="+mn-cs"/>
              </a:rPr>
              <a:t>You both develop and </a:t>
            </a:r>
            <a:br>
              <a:rPr kumimoji="0" lang="en-US" sz="2800" b="1" i="0" u="none" strike="noStrike" kern="1200" cap="none" spc="0" normalizeH="0" baseline="0" noProof="0" dirty="0">
                <a:ln>
                  <a:noFill/>
                </a:ln>
                <a:solidFill>
                  <a:srgbClr val="000000"/>
                </a:solidFill>
                <a:effectLst/>
                <a:uLnTx/>
                <a:uFillTx/>
                <a:latin typeface="Montserrat" pitchFamily="2" charset="77"/>
                <a:ea typeface="+mn-ea"/>
                <a:cs typeface="+mn-cs"/>
              </a:rPr>
            </a:br>
            <a:r>
              <a:rPr kumimoji="0" lang="en-US" sz="2800" b="1" i="0" u="none" strike="noStrike" kern="1200" cap="none" spc="0" normalizeH="0" baseline="0" noProof="0" dirty="0">
                <a:ln>
                  <a:noFill/>
                </a:ln>
                <a:solidFill>
                  <a:srgbClr val="000000"/>
                </a:solidFill>
                <a:effectLst/>
                <a:uLnTx/>
                <a:uFillTx/>
                <a:latin typeface="Montserrat" pitchFamily="2" charset="77"/>
                <a:ea typeface="+mn-ea"/>
                <a:cs typeface="+mn-cs"/>
              </a:rPr>
              <a:t>control these factors</a:t>
            </a:r>
          </a:p>
          <a:p>
            <a:endParaRPr lang="en-US" dirty="0"/>
          </a:p>
        </p:txBody>
      </p:sp>
      <p:sp>
        <p:nvSpPr>
          <p:cNvPr id="3" name="Date Placeholder 3">
            <a:extLst>
              <a:ext uri="{FF2B5EF4-FFF2-40B4-BE49-F238E27FC236}">
                <a16:creationId xmlns:a16="http://schemas.microsoft.com/office/drawing/2014/main" id="{F4AC0823-5151-F521-6AC8-AA38C747E29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17</a:t>
            </a:fld>
            <a:endParaRPr lang="en-US" sz="1200" b="1" dirty="0">
              <a:solidFill>
                <a:srgbClr val="606060"/>
              </a:solidFill>
            </a:endParaRPr>
          </a:p>
        </p:txBody>
      </p:sp>
    </p:spTree>
    <p:extLst>
      <p:ext uri="{BB962C8B-B14F-4D97-AF65-F5344CB8AC3E}">
        <p14:creationId xmlns:p14="http://schemas.microsoft.com/office/powerpoint/2010/main" val="229888836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7097F-1662-51A6-6DE6-510788E1E100}"/>
              </a:ext>
            </a:extLst>
          </p:cNvPr>
          <p:cNvSpPr>
            <a:spLocks noGrp="1"/>
          </p:cNvSpPr>
          <p:nvPr>
            <p:ph type="title"/>
          </p:nvPr>
        </p:nvSpPr>
        <p:spPr/>
        <p:txBody>
          <a:bodyPr/>
          <a:lstStyle/>
          <a:p>
            <a:r>
              <a:rPr lang="en-US" dirty="0"/>
              <a:t>Dual Agency</a:t>
            </a:r>
            <a:br>
              <a:rPr lang="en-US" dirty="0"/>
            </a:br>
            <a:endParaRPr lang="en-US" dirty="0"/>
          </a:p>
        </p:txBody>
      </p:sp>
      <p:sp>
        <p:nvSpPr>
          <p:cNvPr id="3" name="Content Placeholder 2">
            <a:extLst>
              <a:ext uri="{FF2B5EF4-FFF2-40B4-BE49-F238E27FC236}">
                <a16:creationId xmlns:a16="http://schemas.microsoft.com/office/drawing/2014/main" id="{095D00FA-CB19-47C9-9D07-9A85D774F06B}"/>
              </a:ext>
            </a:extLst>
          </p:cNvPr>
          <p:cNvSpPr>
            <a:spLocks noGrp="1"/>
          </p:cNvSpPr>
          <p:nvPr>
            <p:ph idx="1"/>
          </p:nvPr>
        </p:nvSpPr>
        <p:spPr>
          <a:xfrm>
            <a:off x="3965448" y="914400"/>
            <a:ext cx="7772400" cy="5262563"/>
          </a:xfrm>
        </p:spPr>
        <p:txBody>
          <a:bodyPr numCol="1"/>
          <a:lstStyle/>
          <a:p>
            <a:pPr>
              <a:spcAft>
                <a:spcPts val="2400"/>
              </a:spcAft>
            </a:pPr>
            <a:r>
              <a:rPr lang="en-US" sz="2600" dirty="0"/>
              <a:t>Dual Agency is state specific – </a:t>
            </a:r>
            <a:br>
              <a:rPr lang="en-US" sz="2600" dirty="0"/>
            </a:br>
            <a:r>
              <a:rPr lang="en-US" sz="2600" dirty="0"/>
              <a:t>check your state requirements</a:t>
            </a:r>
          </a:p>
          <a:p>
            <a:pPr>
              <a:spcAft>
                <a:spcPts val="2400"/>
              </a:spcAft>
            </a:pPr>
            <a:r>
              <a:rPr lang="en-US" sz="2600" dirty="0"/>
              <a:t>Put Dual Agency Disclosure </a:t>
            </a:r>
            <a:br>
              <a:rPr lang="en-US" sz="2600" dirty="0"/>
            </a:br>
            <a:r>
              <a:rPr lang="en-US" sz="2600" dirty="0"/>
              <a:t>in agreement</a:t>
            </a:r>
          </a:p>
          <a:p>
            <a:pPr>
              <a:spcAft>
                <a:spcPts val="2400"/>
              </a:spcAft>
            </a:pPr>
            <a:r>
              <a:rPr lang="en-US" sz="2600" dirty="0"/>
              <a:t>If separate, discuss potential for </a:t>
            </a:r>
            <a:br>
              <a:rPr lang="en-US" sz="2600" dirty="0"/>
            </a:br>
            <a:r>
              <a:rPr lang="en-US" sz="2600" dirty="0"/>
              <a:t>dual agency and when you will </a:t>
            </a:r>
            <a:br>
              <a:rPr lang="en-US" sz="2600" dirty="0"/>
            </a:br>
            <a:r>
              <a:rPr lang="en-US" sz="2600" dirty="0"/>
              <a:t>ask for permission/signatures</a:t>
            </a:r>
          </a:p>
        </p:txBody>
      </p:sp>
      <p:pic>
        <p:nvPicPr>
          <p:cNvPr id="9" name="Graphic 8">
            <a:extLst>
              <a:ext uri="{FF2B5EF4-FFF2-40B4-BE49-F238E27FC236}">
                <a16:creationId xmlns:a16="http://schemas.microsoft.com/office/drawing/2014/main" id="{182680A1-3684-1630-EBF8-A03ABEC278D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11" name="Date Placeholder 3">
            <a:extLst>
              <a:ext uri="{FF2B5EF4-FFF2-40B4-BE49-F238E27FC236}">
                <a16:creationId xmlns:a16="http://schemas.microsoft.com/office/drawing/2014/main" id="{528DCBB5-70FB-A744-4002-AE19E5CCA98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161</a:t>
            </a:fld>
            <a:endParaRPr lang="en-US" b="1" dirty="0">
              <a:solidFill>
                <a:srgbClr val="606060"/>
              </a:solidFill>
            </a:endParaRPr>
          </a:p>
        </p:txBody>
      </p:sp>
      <p:sp>
        <p:nvSpPr>
          <p:cNvPr id="12" name="Date Placeholder 3">
            <a:extLst>
              <a:ext uri="{FF2B5EF4-FFF2-40B4-BE49-F238E27FC236}">
                <a16:creationId xmlns:a16="http://schemas.microsoft.com/office/drawing/2014/main" id="{B5865A8B-5FB0-96D0-F67F-17F7B40E8A1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209192513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6ED144-2198-3A85-1AB8-319B2A52732D}"/>
              </a:ext>
            </a:extLst>
          </p:cNvPr>
          <p:cNvSpPr>
            <a:spLocks noGrp="1"/>
          </p:cNvSpPr>
          <p:nvPr>
            <p:ph type="title"/>
          </p:nvPr>
        </p:nvSpPr>
        <p:spPr>
          <a:xfrm>
            <a:off x="454152" y="914400"/>
            <a:ext cx="2743200" cy="1828800"/>
          </a:xfrm>
        </p:spPr>
        <p:txBody>
          <a:bodyPr/>
          <a:lstStyle/>
          <a:p>
            <a:r>
              <a:rPr lang="en-US" sz="2200" dirty="0"/>
              <a:t>Nondiscrimination</a:t>
            </a:r>
          </a:p>
        </p:txBody>
      </p:sp>
      <p:sp>
        <p:nvSpPr>
          <p:cNvPr id="3" name="Content Placeholder 2">
            <a:extLst>
              <a:ext uri="{FF2B5EF4-FFF2-40B4-BE49-F238E27FC236}">
                <a16:creationId xmlns:a16="http://schemas.microsoft.com/office/drawing/2014/main" id="{095D00FA-CB19-47C9-9D07-9A85D774F06B}"/>
              </a:ext>
            </a:extLst>
          </p:cNvPr>
          <p:cNvSpPr>
            <a:spLocks noGrp="1"/>
          </p:cNvSpPr>
          <p:nvPr>
            <p:ph idx="1"/>
          </p:nvPr>
        </p:nvSpPr>
        <p:spPr>
          <a:xfrm>
            <a:off x="3965448" y="914400"/>
            <a:ext cx="7772400" cy="5262563"/>
          </a:xfrm>
        </p:spPr>
        <p:txBody>
          <a:bodyPr numCol="1"/>
          <a:lstStyle/>
          <a:p>
            <a:pPr marL="0" indent="0">
              <a:buNone/>
            </a:pPr>
            <a:r>
              <a:rPr lang="en-US" dirty="0"/>
              <a:t>Follow your state requirements for language that must be in all brokerage agreements regarding fair housing</a:t>
            </a:r>
          </a:p>
        </p:txBody>
      </p:sp>
      <p:sp>
        <p:nvSpPr>
          <p:cNvPr id="4" name="Date Placeholder 3">
            <a:extLst>
              <a:ext uri="{FF2B5EF4-FFF2-40B4-BE49-F238E27FC236}">
                <a16:creationId xmlns:a16="http://schemas.microsoft.com/office/drawing/2014/main" id="{A0508E8E-F234-AD42-8ACD-CE4CA80FF70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162</a:t>
            </a:fld>
            <a:endParaRPr lang="en-US" b="1" dirty="0">
              <a:solidFill>
                <a:srgbClr val="606060"/>
              </a:solidFill>
            </a:endParaRPr>
          </a:p>
        </p:txBody>
      </p:sp>
      <p:sp>
        <p:nvSpPr>
          <p:cNvPr id="6" name="Date Placeholder 3">
            <a:extLst>
              <a:ext uri="{FF2B5EF4-FFF2-40B4-BE49-F238E27FC236}">
                <a16:creationId xmlns:a16="http://schemas.microsoft.com/office/drawing/2014/main" id="{D6D137A7-6116-91A1-F624-ADD30F29CA5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11" name="Graphic 10">
            <a:extLst>
              <a:ext uri="{FF2B5EF4-FFF2-40B4-BE49-F238E27FC236}">
                <a16:creationId xmlns:a16="http://schemas.microsoft.com/office/drawing/2014/main" id="{99008A58-E0D8-5349-2332-AC6E83D1C0A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38056724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AD5CE6-49B4-4EAA-F168-F1A26907BE9A}"/>
              </a:ext>
            </a:extLst>
          </p:cNvPr>
          <p:cNvSpPr>
            <a:spLocks noGrp="1"/>
          </p:cNvSpPr>
          <p:nvPr>
            <p:ph type="title"/>
          </p:nvPr>
        </p:nvSpPr>
        <p:spPr>
          <a:xfrm>
            <a:off x="454152" y="914400"/>
            <a:ext cx="2743200" cy="1828800"/>
          </a:xfrm>
        </p:spPr>
        <p:txBody>
          <a:bodyPr/>
          <a:lstStyle/>
          <a:p>
            <a:r>
              <a:rPr lang="en-US" sz="2800" dirty="0"/>
              <a:t>Assignment/ Cancellation</a:t>
            </a:r>
          </a:p>
        </p:txBody>
      </p:sp>
      <p:sp>
        <p:nvSpPr>
          <p:cNvPr id="3" name="Content Placeholder 2">
            <a:extLst>
              <a:ext uri="{FF2B5EF4-FFF2-40B4-BE49-F238E27FC236}">
                <a16:creationId xmlns:a16="http://schemas.microsoft.com/office/drawing/2014/main" id="{095D00FA-CB19-47C9-9D07-9A85D774F06B}"/>
              </a:ext>
            </a:extLst>
          </p:cNvPr>
          <p:cNvSpPr>
            <a:spLocks noGrp="1"/>
          </p:cNvSpPr>
          <p:nvPr>
            <p:ph idx="1"/>
          </p:nvPr>
        </p:nvSpPr>
        <p:spPr>
          <a:xfrm>
            <a:off x="3965448" y="914400"/>
            <a:ext cx="7772400" cy="5262563"/>
          </a:xfrm>
        </p:spPr>
        <p:txBody>
          <a:bodyPr numCol="1"/>
          <a:lstStyle/>
          <a:p>
            <a:pPr>
              <a:spcAft>
                <a:spcPts val="2400"/>
              </a:spcAft>
            </a:pPr>
            <a:r>
              <a:rPr lang="en-US" sz="2400" dirty="0"/>
              <a:t>Obligates buyer if they try to subvert </a:t>
            </a:r>
            <a:br>
              <a:rPr lang="en-US" sz="2400" dirty="0"/>
            </a:br>
            <a:r>
              <a:rPr lang="en-US" sz="2400" dirty="0"/>
              <a:t>this agreement by having someone </a:t>
            </a:r>
            <a:br>
              <a:rPr lang="en-US" sz="2400" dirty="0"/>
            </a:br>
            <a:r>
              <a:rPr lang="en-US" sz="2400" dirty="0"/>
              <a:t>else buy it and assign the contract or </a:t>
            </a:r>
            <a:br>
              <a:rPr lang="en-US" sz="2400" dirty="0"/>
            </a:br>
            <a:r>
              <a:rPr lang="en-US" sz="2400" dirty="0"/>
              <a:t>sell it to the actual buyer</a:t>
            </a:r>
          </a:p>
          <a:p>
            <a:pPr>
              <a:spcAft>
                <a:spcPts val="2400"/>
              </a:spcAft>
            </a:pPr>
            <a:r>
              <a:rPr lang="en-US" sz="2400" dirty="0"/>
              <a:t>Under what circumstances can </a:t>
            </a:r>
            <a:br>
              <a:rPr lang="en-US" sz="2400" dirty="0"/>
            </a:br>
            <a:r>
              <a:rPr lang="en-US" sz="2400" dirty="0"/>
              <a:t>either party cancel the agreement</a:t>
            </a:r>
          </a:p>
        </p:txBody>
      </p:sp>
      <p:sp>
        <p:nvSpPr>
          <p:cNvPr id="4" name="Date Placeholder 3">
            <a:extLst>
              <a:ext uri="{FF2B5EF4-FFF2-40B4-BE49-F238E27FC236}">
                <a16:creationId xmlns:a16="http://schemas.microsoft.com/office/drawing/2014/main" id="{F24C65FE-5ED5-9613-A062-28EF1BB31A3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163</a:t>
            </a:fld>
            <a:endParaRPr lang="en-US" b="1" dirty="0">
              <a:solidFill>
                <a:srgbClr val="606060"/>
              </a:solidFill>
            </a:endParaRPr>
          </a:p>
        </p:txBody>
      </p:sp>
      <p:sp>
        <p:nvSpPr>
          <p:cNvPr id="5" name="Date Placeholder 3">
            <a:extLst>
              <a:ext uri="{FF2B5EF4-FFF2-40B4-BE49-F238E27FC236}">
                <a16:creationId xmlns:a16="http://schemas.microsoft.com/office/drawing/2014/main" id="{3D68856A-F8B7-C1D5-9216-B8D74941ED1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pic>
        <p:nvPicPr>
          <p:cNvPr id="9" name="Graphic 8">
            <a:extLst>
              <a:ext uri="{FF2B5EF4-FFF2-40B4-BE49-F238E27FC236}">
                <a16:creationId xmlns:a16="http://schemas.microsoft.com/office/drawing/2014/main" id="{C15AC570-555A-84D2-269B-EAE1931CC48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20824520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3A9D8EF-191F-DA43-BAD1-79A38AC1F10D}"/>
              </a:ext>
            </a:extLst>
          </p:cNvPr>
          <p:cNvSpPr>
            <a:spLocks noGrp="1"/>
          </p:cNvSpPr>
          <p:nvPr>
            <p:ph type="title"/>
          </p:nvPr>
        </p:nvSpPr>
        <p:spPr/>
        <p:txBody>
          <a:bodyPr/>
          <a:lstStyle/>
          <a:p>
            <a:r>
              <a:rPr lang="en-US" sz="2800" dirty="0"/>
              <a:t>Compensation</a:t>
            </a:r>
          </a:p>
        </p:txBody>
      </p:sp>
      <p:sp>
        <p:nvSpPr>
          <p:cNvPr id="3" name="Content Placeholder 2">
            <a:extLst>
              <a:ext uri="{FF2B5EF4-FFF2-40B4-BE49-F238E27FC236}">
                <a16:creationId xmlns:a16="http://schemas.microsoft.com/office/drawing/2014/main" id="{095D00FA-CB19-47C9-9D07-9A85D774F06B}"/>
              </a:ext>
            </a:extLst>
          </p:cNvPr>
          <p:cNvSpPr>
            <a:spLocks noGrp="1"/>
          </p:cNvSpPr>
          <p:nvPr>
            <p:ph idx="1"/>
          </p:nvPr>
        </p:nvSpPr>
        <p:spPr>
          <a:xfrm>
            <a:off x="3965448" y="914400"/>
            <a:ext cx="7772400" cy="5262563"/>
          </a:xfrm>
        </p:spPr>
        <p:txBody>
          <a:bodyPr numCol="1"/>
          <a:lstStyle/>
          <a:p>
            <a:pPr marL="228600" lvl="1">
              <a:spcAft>
                <a:spcPts val="2400"/>
              </a:spcAft>
            </a:pPr>
            <a:r>
              <a:rPr lang="en-US" dirty="0"/>
              <a:t>Should specify how much the real estate brokerage will be paid for the services to the buyer and where that fee will come from</a:t>
            </a:r>
          </a:p>
          <a:p>
            <a:pPr marL="228600" lvl="1">
              <a:spcAft>
                <a:spcPts val="2400"/>
              </a:spcAft>
            </a:pPr>
            <a:r>
              <a:rPr lang="en-US" dirty="0"/>
              <a:t>Should clearly state the circumstances under which the buyer will owe compensation</a:t>
            </a:r>
          </a:p>
          <a:p>
            <a:pPr marL="228600" lvl="1">
              <a:spcAft>
                <a:spcPts val="2400"/>
              </a:spcAft>
            </a:pPr>
            <a:r>
              <a:rPr lang="en-US" dirty="0"/>
              <a:t>Agreements may state the buyer will owe </a:t>
            </a:r>
            <a:br>
              <a:rPr lang="en-US" dirty="0"/>
            </a:br>
            <a:r>
              <a:rPr lang="en-US" dirty="0"/>
              <a:t>the difference between the agreed-upon compensation and any offer of compensation from listing brokerage</a:t>
            </a:r>
          </a:p>
          <a:p>
            <a:pPr marL="0" lvl="1" indent="0">
              <a:spcAft>
                <a:spcPts val="2400"/>
              </a:spcAft>
              <a:buNone/>
            </a:pPr>
            <a:endParaRPr lang="en-US" dirty="0"/>
          </a:p>
        </p:txBody>
      </p:sp>
      <p:sp>
        <p:nvSpPr>
          <p:cNvPr id="4" name="Date Placeholder 3">
            <a:extLst>
              <a:ext uri="{FF2B5EF4-FFF2-40B4-BE49-F238E27FC236}">
                <a16:creationId xmlns:a16="http://schemas.microsoft.com/office/drawing/2014/main" id="{ACFBCFCC-AE00-9BD2-BB29-1308CCAF957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164</a:t>
            </a:fld>
            <a:endParaRPr lang="en-US" b="1" dirty="0">
              <a:solidFill>
                <a:srgbClr val="606060"/>
              </a:solidFill>
            </a:endParaRPr>
          </a:p>
        </p:txBody>
      </p:sp>
      <p:sp>
        <p:nvSpPr>
          <p:cNvPr id="7" name="Date Placeholder 3">
            <a:extLst>
              <a:ext uri="{FF2B5EF4-FFF2-40B4-BE49-F238E27FC236}">
                <a16:creationId xmlns:a16="http://schemas.microsoft.com/office/drawing/2014/main" id="{3D25D55B-50BD-F79C-43EC-B2BDB1DBE2E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8" name="Graphic 7">
            <a:extLst>
              <a:ext uri="{FF2B5EF4-FFF2-40B4-BE49-F238E27FC236}">
                <a16:creationId xmlns:a16="http://schemas.microsoft.com/office/drawing/2014/main" id="{02296943-C3C3-C8E1-7DB6-FC1FC2055B7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34397541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2D2609-1242-ED79-AF07-38F44B27C85B}"/>
              </a:ext>
            </a:extLst>
          </p:cNvPr>
          <p:cNvPicPr>
            <a:picLocks noChangeAspect="1"/>
          </p:cNvPicPr>
          <p:nvPr/>
        </p:nvPicPr>
        <p:blipFill>
          <a:blip r:embed="rId2"/>
          <a:stretch>
            <a:fillRect/>
          </a:stretch>
        </p:blipFill>
        <p:spPr>
          <a:xfrm>
            <a:off x="1283368" y="914400"/>
            <a:ext cx="9625263" cy="5029200"/>
          </a:xfrm>
          <a:prstGeom prst="rect">
            <a:avLst/>
          </a:prstGeom>
        </p:spPr>
      </p:pic>
      <p:sp>
        <p:nvSpPr>
          <p:cNvPr id="2" name="Date Placeholder 3">
            <a:extLst>
              <a:ext uri="{FF2B5EF4-FFF2-40B4-BE49-F238E27FC236}">
                <a16:creationId xmlns:a16="http://schemas.microsoft.com/office/drawing/2014/main" id="{110598E3-899E-6593-5D53-0BB2B190957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165</a:t>
            </a:fld>
            <a:endParaRPr lang="en-US" b="1" dirty="0">
              <a:solidFill>
                <a:srgbClr val="606060"/>
              </a:solidFill>
            </a:endParaRPr>
          </a:p>
        </p:txBody>
      </p:sp>
      <p:sp>
        <p:nvSpPr>
          <p:cNvPr id="5" name="Date Placeholder 3">
            <a:extLst>
              <a:ext uri="{FF2B5EF4-FFF2-40B4-BE49-F238E27FC236}">
                <a16:creationId xmlns:a16="http://schemas.microsoft.com/office/drawing/2014/main" id="{675339FC-F6B7-3945-629D-AB2A244FD638}"/>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11802501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FF9374-1CBB-245C-9758-CBC4AFF810D7}"/>
              </a:ext>
            </a:extLst>
          </p:cNvPr>
          <p:cNvGrpSpPr>
            <a:grpSpLocks noChangeAspect="1"/>
          </p:cNvGrpSpPr>
          <p:nvPr/>
        </p:nvGrpSpPr>
        <p:grpSpPr>
          <a:xfrm>
            <a:off x="2129374" y="1828800"/>
            <a:ext cx="7933252" cy="3886200"/>
            <a:chOff x="458724" y="267419"/>
            <a:chExt cx="11274552" cy="5523549"/>
          </a:xfrm>
        </p:grpSpPr>
        <p:pic>
          <p:nvPicPr>
            <p:cNvPr id="3" name="Picture 2">
              <a:extLst>
                <a:ext uri="{FF2B5EF4-FFF2-40B4-BE49-F238E27FC236}">
                  <a16:creationId xmlns:a16="http://schemas.microsoft.com/office/drawing/2014/main" id="{A56538A8-F7C4-D40F-C388-E07C54263C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055" b="4597"/>
            <a:stretch/>
          </p:blipFill>
          <p:spPr>
            <a:xfrm>
              <a:off x="458724" y="267419"/>
              <a:ext cx="11274552" cy="3326917"/>
            </a:xfrm>
            <a:prstGeom prst="rect">
              <a:avLst/>
            </a:prstGeom>
            <a:ln>
              <a:noFill/>
            </a:ln>
            <a:effectLst/>
          </p:spPr>
        </p:pic>
        <p:pic>
          <p:nvPicPr>
            <p:cNvPr id="5" name="Picture 4">
              <a:extLst>
                <a:ext uri="{FF2B5EF4-FFF2-40B4-BE49-F238E27FC236}">
                  <a16:creationId xmlns:a16="http://schemas.microsoft.com/office/drawing/2014/main" id="{5F30779C-098F-151E-AA65-E3A21AB010CE}"/>
                </a:ext>
              </a:extLst>
            </p:cNvPr>
            <p:cNvPicPr>
              <a:picLocks noChangeAspect="1"/>
            </p:cNvPicPr>
            <p:nvPr/>
          </p:nvPicPr>
          <p:blipFill>
            <a:blip r:embed="rId4"/>
            <a:stretch>
              <a:fillRect/>
            </a:stretch>
          </p:blipFill>
          <p:spPr>
            <a:xfrm>
              <a:off x="458724" y="3594336"/>
              <a:ext cx="11274552" cy="2196632"/>
            </a:xfrm>
            <a:prstGeom prst="rect">
              <a:avLst/>
            </a:prstGeom>
            <a:ln>
              <a:noFill/>
            </a:ln>
            <a:effectLst/>
          </p:spPr>
        </p:pic>
      </p:grpSp>
      <p:sp>
        <p:nvSpPr>
          <p:cNvPr id="7" name="Title 6">
            <a:extLst>
              <a:ext uri="{FF2B5EF4-FFF2-40B4-BE49-F238E27FC236}">
                <a16:creationId xmlns:a16="http://schemas.microsoft.com/office/drawing/2014/main" id="{B8355F86-F76A-F803-18CE-6797FA83AA64}"/>
              </a:ext>
            </a:extLst>
          </p:cNvPr>
          <p:cNvSpPr>
            <a:spLocks noGrp="1"/>
          </p:cNvSpPr>
          <p:nvPr>
            <p:ph type="title"/>
          </p:nvPr>
        </p:nvSpPr>
        <p:spPr/>
        <p:txBody>
          <a:bodyPr/>
          <a:lstStyle/>
          <a:p>
            <a:r>
              <a:rPr lang="en-US" dirty="0" err="1">
                <a:hlinkClick r:id="rId5"/>
              </a:rPr>
              <a:t>competition.realtor</a:t>
            </a:r>
            <a:endParaRPr lang="en-US" dirty="0"/>
          </a:p>
        </p:txBody>
      </p:sp>
      <p:sp>
        <p:nvSpPr>
          <p:cNvPr id="11" name="Rectangle 10">
            <a:extLst>
              <a:ext uri="{FF2B5EF4-FFF2-40B4-BE49-F238E27FC236}">
                <a16:creationId xmlns:a16="http://schemas.microsoft.com/office/drawing/2014/main" id="{F783D189-A845-E286-8504-27123CAD13D7}"/>
              </a:ext>
            </a:extLst>
          </p:cNvPr>
          <p:cNvSpPr/>
          <p:nvPr/>
        </p:nvSpPr>
        <p:spPr>
          <a:xfrm>
            <a:off x="2129374" y="1828800"/>
            <a:ext cx="7933252" cy="3886200"/>
          </a:xfrm>
          <a:prstGeom prst="rect">
            <a:avLst/>
          </a:prstGeom>
          <a:noFill/>
          <a:ln w="76200">
            <a:solidFill>
              <a:srgbClr val="606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3">
            <a:extLst>
              <a:ext uri="{FF2B5EF4-FFF2-40B4-BE49-F238E27FC236}">
                <a16:creationId xmlns:a16="http://schemas.microsoft.com/office/drawing/2014/main" id="{451717BD-380F-E333-7F98-06A5719B747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166</a:t>
            </a:fld>
            <a:endParaRPr lang="en-US" sz="1200" b="1" dirty="0">
              <a:solidFill>
                <a:srgbClr val="606060"/>
              </a:solidFill>
            </a:endParaRPr>
          </a:p>
        </p:txBody>
      </p:sp>
      <p:sp>
        <p:nvSpPr>
          <p:cNvPr id="4" name="Date Placeholder 3">
            <a:extLst>
              <a:ext uri="{FF2B5EF4-FFF2-40B4-BE49-F238E27FC236}">
                <a16:creationId xmlns:a16="http://schemas.microsoft.com/office/drawing/2014/main" id="{7711A411-C782-3BC6-4F98-FADEA43F581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42065518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2E1BE95-D56B-6BBB-5D52-F11CE61143FB}"/>
              </a:ext>
            </a:extLst>
          </p:cNvPr>
          <p:cNvGrpSpPr/>
          <p:nvPr/>
        </p:nvGrpSpPr>
        <p:grpSpPr>
          <a:xfrm>
            <a:off x="914400" y="2057400"/>
            <a:ext cx="10541000" cy="3258820"/>
            <a:chOff x="914400" y="2286000"/>
            <a:chExt cx="10541000" cy="3258820"/>
          </a:xfrm>
        </p:grpSpPr>
        <p:pic>
          <p:nvPicPr>
            <p:cNvPr id="7" name="Picture 6">
              <a:extLst>
                <a:ext uri="{FF2B5EF4-FFF2-40B4-BE49-F238E27FC236}">
                  <a16:creationId xmlns:a16="http://schemas.microsoft.com/office/drawing/2014/main" id="{A1270C68-7AAF-4C2A-BB63-79784B397FF1}"/>
                </a:ext>
              </a:extLst>
            </p:cNvPr>
            <p:cNvPicPr>
              <a:picLocks noChangeAspect="1"/>
            </p:cNvPicPr>
            <p:nvPr/>
          </p:nvPicPr>
          <p:blipFill>
            <a:blip r:embed="rId3"/>
            <a:stretch>
              <a:fillRect/>
            </a:stretch>
          </p:blipFill>
          <p:spPr>
            <a:xfrm>
              <a:off x="6096000" y="2286000"/>
              <a:ext cx="5359400" cy="1676400"/>
            </a:xfrm>
            <a:prstGeom prst="rect">
              <a:avLst/>
            </a:prstGeom>
            <a:effectLst/>
          </p:spPr>
        </p:pic>
        <p:grpSp>
          <p:nvGrpSpPr>
            <p:cNvPr id="6" name="Group 5">
              <a:extLst>
                <a:ext uri="{FF2B5EF4-FFF2-40B4-BE49-F238E27FC236}">
                  <a16:creationId xmlns:a16="http://schemas.microsoft.com/office/drawing/2014/main" id="{A84A7D7C-18F8-70F2-EC9B-FDB69370BFB3}"/>
                </a:ext>
              </a:extLst>
            </p:cNvPr>
            <p:cNvGrpSpPr/>
            <p:nvPr/>
          </p:nvGrpSpPr>
          <p:grpSpPr>
            <a:xfrm>
              <a:off x="914400" y="2286000"/>
              <a:ext cx="4737100" cy="3258820"/>
              <a:chOff x="457200" y="1828800"/>
              <a:chExt cx="4737100" cy="3258820"/>
            </a:xfrm>
          </p:grpSpPr>
          <p:pic>
            <p:nvPicPr>
              <p:cNvPr id="11" name="Picture 10">
                <a:extLst>
                  <a:ext uri="{FF2B5EF4-FFF2-40B4-BE49-F238E27FC236}">
                    <a16:creationId xmlns:a16="http://schemas.microsoft.com/office/drawing/2014/main" id="{E06982C0-6FA8-40E0-B407-02C3E8D81CF1}"/>
                  </a:ext>
                </a:extLst>
              </p:cNvPr>
              <p:cNvPicPr>
                <a:picLocks noChangeAspect="1"/>
              </p:cNvPicPr>
              <p:nvPr/>
            </p:nvPicPr>
            <p:blipFill>
              <a:blip r:embed="rId4"/>
              <a:stretch>
                <a:fillRect/>
              </a:stretch>
            </p:blipFill>
            <p:spPr>
              <a:xfrm>
                <a:off x="457200" y="2560320"/>
                <a:ext cx="4711700" cy="2527300"/>
              </a:xfrm>
              <a:prstGeom prst="rect">
                <a:avLst/>
              </a:prstGeom>
              <a:ln>
                <a:noFill/>
              </a:ln>
              <a:effectLst/>
            </p:spPr>
          </p:pic>
          <p:pic>
            <p:nvPicPr>
              <p:cNvPr id="12" name="Picture 11">
                <a:extLst>
                  <a:ext uri="{FF2B5EF4-FFF2-40B4-BE49-F238E27FC236}">
                    <a16:creationId xmlns:a16="http://schemas.microsoft.com/office/drawing/2014/main" id="{1CA22036-F689-4D85-BD5D-DBD62ADEAF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97" r="-297" b="10000"/>
              <a:stretch/>
            </p:blipFill>
            <p:spPr>
              <a:xfrm>
                <a:off x="457200" y="1828800"/>
                <a:ext cx="4737100" cy="731520"/>
              </a:xfrm>
              <a:prstGeom prst="rect">
                <a:avLst/>
              </a:prstGeom>
              <a:ln>
                <a:noFill/>
              </a:ln>
              <a:effectLst/>
            </p:spPr>
          </p:pic>
        </p:grpSp>
      </p:grpSp>
      <p:sp>
        <p:nvSpPr>
          <p:cNvPr id="4" name="Title 3">
            <a:extLst>
              <a:ext uri="{FF2B5EF4-FFF2-40B4-BE49-F238E27FC236}">
                <a16:creationId xmlns:a16="http://schemas.microsoft.com/office/drawing/2014/main" id="{4F4E888E-52A3-3C2E-CDFE-5B0AC4D9EA41}"/>
              </a:ext>
            </a:extLst>
          </p:cNvPr>
          <p:cNvSpPr>
            <a:spLocks noGrp="1"/>
          </p:cNvSpPr>
          <p:nvPr>
            <p:ph type="title"/>
          </p:nvPr>
        </p:nvSpPr>
        <p:spPr/>
        <p:txBody>
          <a:bodyPr/>
          <a:lstStyle/>
          <a:p>
            <a:r>
              <a:rPr lang="en-US" dirty="0">
                <a:hlinkClick r:id="rId6"/>
              </a:rPr>
              <a:t>competition.realtor</a:t>
            </a:r>
            <a:endParaRPr lang="en-US" dirty="0"/>
          </a:p>
        </p:txBody>
      </p:sp>
      <p:sp>
        <p:nvSpPr>
          <p:cNvPr id="2" name="Date Placeholder 3">
            <a:extLst>
              <a:ext uri="{FF2B5EF4-FFF2-40B4-BE49-F238E27FC236}">
                <a16:creationId xmlns:a16="http://schemas.microsoft.com/office/drawing/2014/main" id="{A64778C2-55E9-5F4F-5613-E6739ECDA57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167</a:t>
            </a:fld>
            <a:endParaRPr lang="en-US" sz="1200" b="1" dirty="0">
              <a:solidFill>
                <a:srgbClr val="606060"/>
              </a:solidFill>
            </a:endParaRPr>
          </a:p>
        </p:txBody>
      </p:sp>
      <p:sp>
        <p:nvSpPr>
          <p:cNvPr id="3" name="Date Placeholder 3">
            <a:extLst>
              <a:ext uri="{FF2B5EF4-FFF2-40B4-BE49-F238E27FC236}">
                <a16:creationId xmlns:a16="http://schemas.microsoft.com/office/drawing/2014/main" id="{0FEB9939-B4B3-1271-3F18-2AA0E536BE8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4524183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575825-BF3F-3684-34D7-6C4C51544D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
          <a:stretch/>
        </p:blipFill>
        <p:spPr>
          <a:xfrm>
            <a:off x="1045808" y="1600200"/>
            <a:ext cx="10100383" cy="3657600"/>
          </a:xfrm>
          <a:prstGeom prst="rect">
            <a:avLst/>
          </a:prstGeom>
        </p:spPr>
      </p:pic>
      <p:sp>
        <p:nvSpPr>
          <p:cNvPr id="2" name="Date Placeholder 3">
            <a:extLst>
              <a:ext uri="{FF2B5EF4-FFF2-40B4-BE49-F238E27FC236}">
                <a16:creationId xmlns:a16="http://schemas.microsoft.com/office/drawing/2014/main" id="{BF928670-F268-F626-71EB-974F27AA656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168</a:t>
            </a:fld>
            <a:endParaRPr lang="en-US" b="1" dirty="0">
              <a:solidFill>
                <a:srgbClr val="606060"/>
              </a:solidFill>
            </a:endParaRPr>
          </a:p>
        </p:txBody>
      </p:sp>
      <p:sp>
        <p:nvSpPr>
          <p:cNvPr id="3" name="Date Placeholder 3">
            <a:extLst>
              <a:ext uri="{FF2B5EF4-FFF2-40B4-BE49-F238E27FC236}">
                <a16:creationId xmlns:a16="http://schemas.microsoft.com/office/drawing/2014/main" id="{FE4A5588-F78B-C21C-13FD-0FED208E92C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15116068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55CF54-AA31-411B-A42D-130C1C97FFBE}"/>
              </a:ext>
            </a:extLst>
          </p:cNvPr>
          <p:cNvSpPr>
            <a:spLocks noGrp="1"/>
          </p:cNvSpPr>
          <p:nvPr>
            <p:ph type="ctrTitle"/>
          </p:nvPr>
        </p:nvSpPr>
        <p:spPr>
          <a:xfrm>
            <a:off x="457200" y="0"/>
            <a:ext cx="11734800" cy="6858000"/>
          </a:xfrm>
          <a:effectLst/>
        </p:spPr>
        <p:txBody>
          <a:bodyPr vert="horz" lIns="0" tIns="0" rIns="0" bIns="0" rtlCol="0" anchor="ctr" anchorCtr="0">
            <a:noAutofit/>
          </a:bodyPr>
          <a:lstStyle/>
          <a:p>
            <a:r>
              <a:rPr lang="en-US" dirty="0"/>
              <a:t>Let’s take a deeper dive into </a:t>
            </a:r>
            <a:br>
              <a:rPr lang="en-US" dirty="0"/>
            </a:br>
            <a:r>
              <a:rPr lang="en-US" dirty="0"/>
              <a:t>the compensation issues</a:t>
            </a:r>
          </a:p>
        </p:txBody>
      </p:sp>
      <p:sp>
        <p:nvSpPr>
          <p:cNvPr id="2" name="Date Placeholder 3">
            <a:extLst>
              <a:ext uri="{FF2B5EF4-FFF2-40B4-BE49-F238E27FC236}">
                <a16:creationId xmlns:a16="http://schemas.microsoft.com/office/drawing/2014/main" id="{4FC799D7-DBD7-4F9E-21FB-76814C99D13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3" name="Graphic 2">
            <a:extLst>
              <a:ext uri="{FF2B5EF4-FFF2-40B4-BE49-F238E27FC236}">
                <a16:creationId xmlns:a16="http://schemas.microsoft.com/office/drawing/2014/main" id="{5196B147-E430-584A-9105-8135D920897D}"/>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1997005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800BCD5-351B-1133-24EB-5CF132A5F39E}"/>
              </a:ext>
            </a:extLst>
          </p:cNvPr>
          <p:cNvSpPr>
            <a:spLocks noGrp="1"/>
          </p:cNvSpPr>
          <p:nvPr>
            <p:ph type="title"/>
          </p:nvPr>
        </p:nvSpPr>
        <p:spPr>
          <a:xfrm>
            <a:off x="457200" y="914400"/>
            <a:ext cx="11225814" cy="621437"/>
          </a:xfrm>
        </p:spPr>
        <p:txBody>
          <a:bodyPr/>
          <a:lstStyle/>
          <a:p>
            <a:r>
              <a:rPr lang="en-US" sz="2600" dirty="0"/>
              <a:t>Settlement Agreement Resolving Nationwide Home Seller Claims</a:t>
            </a:r>
          </a:p>
        </p:txBody>
      </p:sp>
      <p:sp>
        <p:nvSpPr>
          <p:cNvPr id="5" name="Content Placeholder 4">
            <a:extLst>
              <a:ext uri="{FF2B5EF4-FFF2-40B4-BE49-F238E27FC236}">
                <a16:creationId xmlns:a16="http://schemas.microsoft.com/office/drawing/2014/main" id="{FD7545AA-CD97-4593-BDC9-DB7BF0AB38BE}"/>
              </a:ext>
            </a:extLst>
          </p:cNvPr>
          <p:cNvSpPr>
            <a:spLocks noGrp="1"/>
          </p:cNvSpPr>
          <p:nvPr>
            <p:ph idx="1"/>
          </p:nvPr>
        </p:nvSpPr>
        <p:spPr>
          <a:xfrm>
            <a:off x="483093" y="1339284"/>
            <a:ext cx="11225814" cy="4724165"/>
          </a:xfrm>
        </p:spPr>
        <p:txBody>
          <a:bodyPr vert="horz" lIns="91440" tIns="45720" rIns="91440" bIns="45720" rtlCol="0">
            <a:noAutofit/>
          </a:bodyPr>
          <a:lstStyle/>
          <a:p>
            <a:pPr marL="0" indent="0">
              <a:lnSpc>
                <a:spcPct val="100000"/>
              </a:lnSpc>
              <a:spcAft>
                <a:spcPts val="600"/>
              </a:spcAft>
              <a:buNone/>
            </a:pPr>
            <a:r>
              <a:rPr kumimoji="0" lang="en-US" altLang="en-US" sz="1800" b="0" i="0" u="none" strike="noStrike" cap="none" normalizeH="0" baseline="0" dirty="0">
                <a:ln>
                  <a:noFill/>
                </a:ln>
                <a:solidFill>
                  <a:srgbClr val="444444"/>
                </a:solidFill>
                <a:effectLst/>
                <a:latin typeface="Montserrat" panose="00000500000000000000" pitchFamily="2" charset="0"/>
                <a:ea typeface="Aptos" panose="020B0004020202020204" pitchFamily="34" charset="0"/>
                <a:cs typeface="Arial" panose="020B0604020202020204" pitchFamily="34" charset="0"/>
              </a:rPr>
              <a:t>The agreement would release </a:t>
            </a:r>
          </a:p>
          <a:p>
            <a:pPr lvl="1">
              <a:lnSpc>
                <a:spcPct val="100000"/>
              </a:lnSpc>
              <a:spcAft>
                <a:spcPts val="600"/>
              </a:spcAft>
            </a:pPr>
            <a:r>
              <a:rPr kumimoji="0" lang="en-US" altLang="en-US" sz="1800" b="0" i="0" u="none" strike="noStrike" cap="none" normalizeH="0" baseline="0" dirty="0">
                <a:ln>
                  <a:noFill/>
                </a:ln>
                <a:solidFill>
                  <a:srgbClr val="444444"/>
                </a:solidFill>
                <a:effectLst/>
                <a:latin typeface="Montserrat" panose="00000500000000000000" pitchFamily="2" charset="0"/>
                <a:ea typeface="Aptos" panose="020B0004020202020204" pitchFamily="34" charset="0"/>
                <a:cs typeface="Arial" panose="020B0604020202020204" pitchFamily="34" charset="0"/>
              </a:rPr>
              <a:t>NAR</a:t>
            </a:r>
          </a:p>
          <a:p>
            <a:pPr lvl="1">
              <a:lnSpc>
                <a:spcPct val="100000"/>
              </a:lnSpc>
              <a:spcAft>
                <a:spcPts val="600"/>
              </a:spcAft>
            </a:pPr>
            <a:r>
              <a:rPr kumimoji="0" lang="en-US" altLang="en-US" sz="1800" b="0" i="0" u="none" strike="noStrike" cap="none" normalizeH="0" baseline="0" dirty="0">
                <a:ln>
                  <a:noFill/>
                </a:ln>
                <a:solidFill>
                  <a:srgbClr val="444444"/>
                </a:solidFill>
                <a:effectLst/>
                <a:latin typeface="Montserrat" panose="00000500000000000000" pitchFamily="2" charset="0"/>
                <a:ea typeface="Aptos" panose="020B0004020202020204" pitchFamily="34" charset="0"/>
                <a:cs typeface="Arial" panose="020B0604020202020204" pitchFamily="34" charset="0"/>
              </a:rPr>
              <a:t>over one million NAR members</a:t>
            </a:r>
          </a:p>
          <a:p>
            <a:pPr lvl="1">
              <a:lnSpc>
                <a:spcPct val="100000"/>
              </a:lnSpc>
              <a:spcAft>
                <a:spcPts val="600"/>
              </a:spcAft>
            </a:pPr>
            <a:r>
              <a:rPr kumimoji="0" lang="en-US" altLang="en-US" sz="1800" b="0" i="0" u="none" strike="noStrike" cap="none" normalizeH="0" baseline="0" dirty="0">
                <a:ln>
                  <a:noFill/>
                </a:ln>
                <a:solidFill>
                  <a:srgbClr val="444444"/>
                </a:solidFill>
                <a:effectLst/>
                <a:latin typeface="Montserrat" panose="00000500000000000000" pitchFamily="2" charset="0"/>
                <a:ea typeface="Aptos" panose="020B0004020202020204" pitchFamily="34" charset="0"/>
                <a:cs typeface="Arial" panose="020B0604020202020204" pitchFamily="34" charset="0"/>
              </a:rPr>
              <a:t>all state/territorial and local REALTOR® associations</a:t>
            </a:r>
          </a:p>
          <a:p>
            <a:pPr lvl="1">
              <a:lnSpc>
                <a:spcPct val="100000"/>
              </a:lnSpc>
              <a:spcAft>
                <a:spcPts val="600"/>
              </a:spcAft>
            </a:pPr>
            <a:r>
              <a:rPr kumimoji="0" lang="en-US" altLang="en-US" sz="1800" b="0" i="0" u="none" strike="noStrike" cap="none" normalizeH="0" baseline="0" dirty="0">
                <a:ln>
                  <a:noFill/>
                </a:ln>
                <a:solidFill>
                  <a:srgbClr val="444444"/>
                </a:solidFill>
                <a:effectLst/>
                <a:latin typeface="Montserrat" panose="00000500000000000000" pitchFamily="2" charset="0"/>
                <a:ea typeface="Aptos" panose="020B0004020202020204" pitchFamily="34" charset="0"/>
                <a:cs typeface="Arial" panose="020B0604020202020204" pitchFamily="34" charset="0"/>
              </a:rPr>
              <a:t>all association-owned MLSs</a:t>
            </a:r>
          </a:p>
          <a:p>
            <a:pPr lvl="1">
              <a:lnSpc>
                <a:spcPct val="100000"/>
              </a:lnSpc>
              <a:spcAft>
                <a:spcPts val="600"/>
              </a:spcAft>
            </a:pPr>
            <a:r>
              <a:rPr kumimoji="0" lang="en-US" altLang="en-US" sz="1800" b="0" i="0" u="none" strike="noStrike" cap="none" normalizeH="0" baseline="0" dirty="0">
                <a:ln>
                  <a:noFill/>
                </a:ln>
                <a:solidFill>
                  <a:srgbClr val="444444"/>
                </a:solidFill>
                <a:effectLst/>
                <a:latin typeface="Montserrat" panose="00000500000000000000" pitchFamily="2" charset="0"/>
                <a:ea typeface="Aptos" panose="020B0004020202020204" pitchFamily="34" charset="0"/>
                <a:cs typeface="Arial" panose="020B0604020202020204" pitchFamily="34" charset="0"/>
              </a:rPr>
              <a:t>all brokerages with an NAR member as principal that had a residential transaction volume in 2022 of $2 billion or below (NAR fought to include all member brokerages in release)</a:t>
            </a:r>
          </a:p>
          <a:p>
            <a:pPr marL="0" indent="0">
              <a:lnSpc>
                <a:spcPct val="100000"/>
              </a:lnSpc>
              <a:spcAft>
                <a:spcPts val="600"/>
              </a:spcAft>
              <a:buNone/>
            </a:pPr>
            <a:r>
              <a:rPr kumimoji="0" lang="en-US" altLang="en-US" sz="1800" b="0" i="0" u="none" strike="noStrike" cap="none" normalizeH="0" baseline="0" dirty="0">
                <a:ln>
                  <a:noFill/>
                </a:ln>
                <a:solidFill>
                  <a:srgbClr val="444444"/>
                </a:solidFill>
                <a:effectLst/>
                <a:latin typeface="Montserrat" panose="00000500000000000000" pitchFamily="2" charset="0"/>
                <a:ea typeface="Aptos" panose="020B0004020202020204" pitchFamily="34" charset="0"/>
                <a:cs typeface="Arial" panose="020B0604020202020204" pitchFamily="34" charset="0"/>
              </a:rPr>
              <a:t>from liability for the types of claims brought in these cases on behalf of home sellers related to broker commissions.</a:t>
            </a:r>
          </a:p>
          <a:p>
            <a:pPr>
              <a:lnSpc>
                <a:spcPct val="100000"/>
              </a:lnSpc>
              <a:spcBef>
                <a:spcPts val="600"/>
              </a:spcBef>
              <a:spcAft>
                <a:spcPts val="600"/>
              </a:spcAft>
            </a:pPr>
            <a:r>
              <a:rPr lang="en-US" sz="1800" b="0" i="0" dirty="0">
                <a:solidFill>
                  <a:srgbClr val="333333"/>
                </a:solidFill>
                <a:effectLst/>
                <a:latin typeface="Montserrat" panose="00000500000000000000" pitchFamily="2" charset="0"/>
                <a:cs typeface="Arial" panose="020B0604020202020204" pitchFamily="34" charset="0"/>
              </a:rPr>
              <a:t>No admission of liability. </a:t>
            </a:r>
          </a:p>
          <a:p>
            <a:pPr>
              <a:lnSpc>
                <a:spcPct val="100000"/>
              </a:lnSpc>
              <a:spcBef>
                <a:spcPts val="600"/>
              </a:spcBef>
              <a:spcAft>
                <a:spcPts val="600"/>
              </a:spcAft>
            </a:pPr>
            <a:r>
              <a:rPr lang="en-US" sz="1800" b="0" i="0" dirty="0">
                <a:solidFill>
                  <a:srgbClr val="333333"/>
                </a:solidFill>
                <a:effectLst/>
                <a:latin typeface="Montserrat" panose="00000500000000000000" pitchFamily="2" charset="0"/>
                <a:cs typeface="Arial" panose="020B0604020202020204" pitchFamily="34" charset="0"/>
              </a:rPr>
              <a:t>NAR will pay $418 million over approximately four years. </a:t>
            </a:r>
          </a:p>
          <a:p>
            <a:pPr>
              <a:lnSpc>
                <a:spcPct val="100000"/>
              </a:lnSpc>
              <a:spcBef>
                <a:spcPts val="600"/>
              </a:spcBef>
              <a:spcAft>
                <a:spcPts val="600"/>
              </a:spcAft>
            </a:pPr>
            <a:r>
              <a:rPr lang="en-US" sz="1800" b="0" i="0" dirty="0">
                <a:solidFill>
                  <a:srgbClr val="333333"/>
                </a:solidFill>
                <a:effectLst/>
                <a:latin typeface="Montserrat" panose="00000500000000000000" pitchFamily="2" charset="0"/>
                <a:cs typeface="Arial" panose="020B0604020202020204" pitchFamily="34" charset="0"/>
              </a:rPr>
              <a:t>NAR’s membership dues for 2024 will not change because of this payment.</a:t>
            </a:r>
            <a:endParaRPr lang="en-US" sz="1800" dirty="0">
              <a:latin typeface="Montserrat" panose="00000500000000000000" pitchFamily="2" charset="0"/>
              <a:cs typeface="Arial" panose="020B0604020202020204" pitchFamily="34" charset="0"/>
            </a:endParaRPr>
          </a:p>
          <a:p>
            <a:pPr marL="0" indent="0">
              <a:lnSpc>
                <a:spcPct val="100000"/>
              </a:lnSpc>
              <a:spcAft>
                <a:spcPts val="600"/>
              </a:spcAft>
              <a:buNone/>
            </a:pPr>
            <a:endParaRPr kumimoji="0" lang="en-US" altLang="en-US" sz="2000" b="0" i="0" u="none" strike="noStrike" cap="none" normalizeH="0" baseline="0" dirty="0">
              <a:ln>
                <a:noFill/>
              </a:ln>
              <a:solidFill>
                <a:srgbClr val="444444"/>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00000"/>
              </a:lnSpc>
              <a:spcAft>
                <a:spcPts val="600"/>
              </a:spcAft>
              <a:buNone/>
            </a:pPr>
            <a:endParaRPr lang="en-US" sz="2000" dirty="0">
              <a:solidFill>
                <a:srgbClr val="444444"/>
              </a:solidFill>
              <a:latin typeface="Arial" panose="020B0604020202020204" pitchFamily="34" charset="0"/>
              <a:cs typeface="Arial" panose="020B0604020202020204" pitchFamily="34" charset="0"/>
            </a:endParaRPr>
          </a:p>
          <a:p>
            <a:pPr marL="0" indent="0">
              <a:lnSpc>
                <a:spcPct val="100000"/>
              </a:lnSpc>
              <a:spcAft>
                <a:spcPts val="600"/>
              </a:spcAft>
              <a:buNone/>
            </a:pPr>
            <a:endParaRPr lang="en-US" sz="2000" dirty="0">
              <a:solidFill>
                <a:srgbClr val="444444"/>
              </a:solidFill>
              <a:latin typeface="Arial" panose="020B0604020202020204" pitchFamily="34" charset="0"/>
              <a:cs typeface="Arial" panose="020B0604020202020204" pitchFamily="34" charset="0"/>
            </a:endParaRPr>
          </a:p>
          <a:p>
            <a:pPr marL="0" indent="0">
              <a:lnSpc>
                <a:spcPct val="100000"/>
              </a:lnSpc>
              <a:spcAft>
                <a:spcPts val="600"/>
              </a:spcAft>
              <a:buNone/>
            </a:pPr>
            <a:endParaRPr lang="en-US" sz="2000" dirty="0"/>
          </a:p>
        </p:txBody>
      </p:sp>
      <p:sp>
        <p:nvSpPr>
          <p:cNvPr id="3" name="Date Placeholder 3">
            <a:extLst>
              <a:ext uri="{FF2B5EF4-FFF2-40B4-BE49-F238E27FC236}">
                <a16:creationId xmlns:a16="http://schemas.microsoft.com/office/drawing/2014/main" id="{C3784478-1D1A-E8C6-A313-BC68A25493A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170</a:t>
            </a:fld>
            <a:endParaRPr lang="en-US" b="1" dirty="0">
              <a:solidFill>
                <a:srgbClr val="606060"/>
              </a:solidFill>
            </a:endParaRPr>
          </a:p>
        </p:txBody>
      </p:sp>
      <p:sp>
        <p:nvSpPr>
          <p:cNvPr id="4" name="Date Placeholder 3">
            <a:extLst>
              <a:ext uri="{FF2B5EF4-FFF2-40B4-BE49-F238E27FC236}">
                <a16:creationId xmlns:a16="http://schemas.microsoft.com/office/drawing/2014/main" id="{7182CFF9-D8E3-FD1A-C5A9-B385F8E5576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Tree>
    <p:extLst>
      <p:ext uri="{BB962C8B-B14F-4D97-AF65-F5344CB8AC3E}">
        <p14:creationId xmlns:p14="http://schemas.microsoft.com/office/powerpoint/2010/main" val="1682631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F0F3F7-C7E5-1BFE-116D-223BDE23BE7D}"/>
              </a:ext>
            </a:extLst>
          </p:cNvPr>
          <p:cNvSpPr>
            <a:spLocks noGrp="1"/>
          </p:cNvSpPr>
          <p:nvPr>
            <p:ph type="title"/>
          </p:nvPr>
        </p:nvSpPr>
        <p:spPr/>
        <p:txBody>
          <a:bodyPr/>
          <a:lstStyle/>
          <a:p>
            <a:r>
              <a:rPr lang="en-US" dirty="0"/>
              <a:t>Use of Internet to Search for Homes </a:t>
            </a:r>
            <a:br>
              <a:rPr lang="en-US" dirty="0"/>
            </a:br>
            <a:r>
              <a:rPr lang="en-US" sz="2800" b="0" dirty="0">
                <a:latin typeface="Montserrat" pitchFamily="2" charset="77"/>
              </a:rPr>
              <a:t>(Percentage of Respondents)</a:t>
            </a:r>
            <a:endParaRPr lang="en-US" b="0" dirty="0">
              <a:latin typeface="Montserrat" pitchFamily="2" charset="77"/>
            </a:endParaRPr>
          </a:p>
        </p:txBody>
      </p:sp>
      <p:sp>
        <p:nvSpPr>
          <p:cNvPr id="2" name="Date Placeholder 3">
            <a:extLst>
              <a:ext uri="{FF2B5EF4-FFF2-40B4-BE49-F238E27FC236}">
                <a16:creationId xmlns:a16="http://schemas.microsoft.com/office/drawing/2014/main" id="{02FBB8F5-45B0-A1C5-C3FF-44D06823DA4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5" name="Date Placeholder 3">
            <a:extLst>
              <a:ext uri="{FF2B5EF4-FFF2-40B4-BE49-F238E27FC236}">
                <a16:creationId xmlns:a16="http://schemas.microsoft.com/office/drawing/2014/main" id="{BC9D0E10-75FA-2BF4-7D2F-A7C62678399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18</a:t>
            </a:fld>
            <a:endParaRPr lang="en-US" sz="1200" b="1" dirty="0">
              <a:solidFill>
                <a:srgbClr val="606060"/>
              </a:solidFill>
            </a:endParaRPr>
          </a:p>
        </p:txBody>
      </p:sp>
      <p:graphicFrame>
        <p:nvGraphicFramePr>
          <p:cNvPr id="6" name="Chart 5">
            <a:extLst>
              <a:ext uri="{FF2B5EF4-FFF2-40B4-BE49-F238E27FC236}">
                <a16:creationId xmlns:a16="http://schemas.microsoft.com/office/drawing/2014/main" id="{4BA57DC3-01DB-2D67-274E-E0B2DB979AD2}"/>
              </a:ext>
            </a:extLst>
          </p:cNvPr>
          <p:cNvGraphicFramePr/>
          <p:nvPr>
            <p:extLst>
              <p:ext uri="{D42A27DB-BD31-4B8C-83A1-F6EECF244321}">
                <p14:modId xmlns:p14="http://schemas.microsoft.com/office/powerpoint/2010/main" val="624759991"/>
              </p:ext>
            </p:extLst>
          </p:nvPr>
        </p:nvGraphicFramePr>
        <p:xfrm>
          <a:off x="2072640" y="2074838"/>
          <a:ext cx="804672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8DDECAD-885E-AB3F-B26A-32240DF03171}"/>
              </a:ext>
            </a:extLst>
          </p:cNvPr>
          <p:cNvSpPr txBox="1"/>
          <p:nvPr/>
        </p:nvSpPr>
        <p:spPr>
          <a:xfrm>
            <a:off x="343944" y="5998683"/>
            <a:ext cx="6613742" cy="523220"/>
          </a:xfrm>
          <a:prstGeom prst="rect">
            <a:avLst/>
          </a:prstGeom>
          <a:noFill/>
        </p:spPr>
        <p:txBody>
          <a:bodyPr wrap="square">
            <a:spAutoFit/>
          </a:bodyPr>
          <a:lstStyle/>
          <a:p>
            <a:r>
              <a:rPr lang="en-US" sz="1000" b="0" i="0" dirty="0">
                <a:effectLst/>
                <a:latin typeface="Montserrat" pitchFamily="2" charset="0"/>
              </a:rPr>
              <a:t>Source: 2021 National Association of REALTORS® </a:t>
            </a:r>
            <a:r>
              <a:rPr lang="en-US" sz="1000" b="0" i="0" dirty="0">
                <a:effectLst/>
                <a:latin typeface="Montserrat" pitchFamily="2" charset="0"/>
                <a:hlinkClick r:id="rId4"/>
              </a:rPr>
              <a:t>Home Buyer and Seller Generational Trends</a:t>
            </a:r>
            <a:r>
              <a:rPr lang="en-US" sz="1000" b="0" i="0" dirty="0">
                <a:effectLst/>
                <a:latin typeface="Montserrat" pitchFamily="2" charset="0"/>
              </a:rPr>
              <a:t>, p 57.</a:t>
            </a:r>
            <a:r>
              <a:rPr lang="en-US" dirty="0"/>
              <a:t/>
            </a:r>
            <a:br>
              <a:rPr lang="en-US" dirty="0"/>
            </a:br>
            <a:endParaRPr lang="en-US" dirty="0"/>
          </a:p>
        </p:txBody>
      </p:sp>
    </p:spTree>
    <p:extLst>
      <p:ext uri="{BB962C8B-B14F-4D97-AF65-F5344CB8AC3E}">
        <p14:creationId xmlns:p14="http://schemas.microsoft.com/office/powerpoint/2010/main" val="23632435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C34270-D697-9675-DF18-C76A04E465A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FF0B63-72A5-C65B-5671-D1D50273B95B}"/>
              </a:ext>
            </a:extLst>
          </p:cNvPr>
          <p:cNvSpPr>
            <a:spLocks noGrp="1"/>
          </p:cNvSpPr>
          <p:nvPr>
            <p:ph type="title"/>
          </p:nvPr>
        </p:nvSpPr>
        <p:spPr>
          <a:xfrm>
            <a:off x="457200" y="914400"/>
            <a:ext cx="11277600" cy="683581"/>
          </a:xfrm>
        </p:spPr>
        <p:txBody>
          <a:bodyPr/>
          <a:lstStyle/>
          <a:p>
            <a:r>
              <a:rPr lang="en-US" sz="3200" dirty="0"/>
              <a:t>Settlement Agreement Policy &amp; Practice Changes</a:t>
            </a:r>
          </a:p>
        </p:txBody>
      </p:sp>
      <p:sp>
        <p:nvSpPr>
          <p:cNvPr id="5" name="Content Placeholder 4">
            <a:extLst>
              <a:ext uri="{FF2B5EF4-FFF2-40B4-BE49-F238E27FC236}">
                <a16:creationId xmlns:a16="http://schemas.microsoft.com/office/drawing/2014/main" id="{E1111573-23FF-0E2B-3C0D-F1F58E7CB098}"/>
              </a:ext>
            </a:extLst>
          </p:cNvPr>
          <p:cNvSpPr>
            <a:spLocks noGrp="1"/>
          </p:cNvSpPr>
          <p:nvPr>
            <p:ph idx="1"/>
          </p:nvPr>
        </p:nvSpPr>
        <p:spPr>
          <a:xfrm>
            <a:off x="457200" y="1481328"/>
            <a:ext cx="11277600" cy="4386812"/>
          </a:xfrm>
        </p:spPr>
        <p:txBody>
          <a:bodyPr vert="horz" lIns="91440" tIns="45720" rIns="91440" bIns="45720" rtlCol="0">
            <a:noAutofit/>
          </a:bodyPr>
          <a:lstStyle/>
          <a:p>
            <a:pPr>
              <a:spcBef>
                <a:spcPts val="0"/>
              </a:spcBef>
              <a:spcAft>
                <a:spcPts val="2400"/>
              </a:spcAft>
            </a:pPr>
            <a:r>
              <a:rPr lang="en-US" sz="1600" dirty="0">
                <a:latin typeface="Montserrat" panose="00000500000000000000" pitchFamily="2" charset="0"/>
                <a:cs typeface="Arial" panose="020B0604020202020204" pitchFamily="34" charset="0"/>
              </a:rPr>
              <a:t>Changes will go into effect mid-July 2024</a:t>
            </a:r>
          </a:p>
          <a:p>
            <a:pPr>
              <a:spcBef>
                <a:spcPts val="0"/>
              </a:spcBef>
              <a:spcAft>
                <a:spcPts val="2400"/>
              </a:spcAft>
            </a:pPr>
            <a:r>
              <a:rPr kumimoji="0" lang="en-US" altLang="en-US" sz="1600" b="0" i="0" u="none" strike="noStrike" cap="none" normalizeH="0" baseline="0" dirty="0">
                <a:ln>
                  <a:noFill/>
                </a:ln>
                <a:solidFill>
                  <a:srgbClr val="444444"/>
                </a:solidFill>
                <a:effectLst/>
                <a:latin typeface="Montserrat" panose="00000500000000000000" pitchFamily="2" charset="0"/>
                <a:ea typeface="Aptos" panose="020B0004020202020204" pitchFamily="34" charset="0"/>
                <a:cs typeface="Arial" panose="020B0604020202020204" pitchFamily="34" charset="0"/>
              </a:rPr>
              <a:t>NAR has agreed to put in place a new rule prohibiting offers of compensation on the MLS. </a:t>
            </a:r>
          </a:p>
          <a:p>
            <a:pPr lvl="1" eaLnBrk="0" fontAlgn="base" hangingPunct="0">
              <a:spcBef>
                <a:spcPts val="600"/>
              </a:spcBef>
              <a:spcAft>
                <a:spcPts val="600"/>
              </a:spcAft>
            </a:pPr>
            <a:r>
              <a:rPr kumimoji="0" lang="en-US" altLang="en-US" sz="1600" b="0" i="0" u="none" strike="noStrike" cap="none" normalizeH="0" baseline="0" dirty="0">
                <a:ln>
                  <a:noFill/>
                </a:ln>
                <a:solidFill>
                  <a:srgbClr val="444444"/>
                </a:solidFill>
                <a:effectLst/>
                <a:latin typeface="Montserrat" panose="00000500000000000000" pitchFamily="2" charset="0"/>
                <a:ea typeface="Aptos" panose="020B0004020202020204" pitchFamily="34" charset="0"/>
                <a:cs typeface="Arial" panose="020B0604020202020204" pitchFamily="34" charset="0"/>
              </a:rPr>
              <a:t>Offers of compensation could continue to be an option consumers can pursue off-MLS through negotiation and consultation with real estate professionals. </a:t>
            </a:r>
          </a:p>
          <a:p>
            <a:pPr lvl="1" eaLnBrk="0" fontAlgn="base" hangingPunct="0">
              <a:spcBef>
                <a:spcPts val="600"/>
              </a:spcBef>
              <a:spcAft>
                <a:spcPts val="600"/>
              </a:spcAft>
            </a:pPr>
            <a:r>
              <a:rPr lang="en-US" altLang="en-US" sz="1600" dirty="0">
                <a:solidFill>
                  <a:srgbClr val="444444"/>
                </a:solidFill>
                <a:latin typeface="Montserrat" panose="00000500000000000000" pitchFamily="2" charset="0"/>
                <a:ea typeface="Aptos" panose="020B0004020202020204" pitchFamily="34" charset="0"/>
                <a:cs typeface="Arial" panose="020B0604020202020204" pitchFamily="34" charset="0"/>
              </a:rPr>
              <a:t>S</a:t>
            </a:r>
            <a:r>
              <a:rPr kumimoji="0" lang="en-US" altLang="en-US" sz="1600" b="0" i="0" u="none" strike="noStrike" cap="none" normalizeH="0" baseline="0" dirty="0">
                <a:ln>
                  <a:noFill/>
                </a:ln>
                <a:solidFill>
                  <a:srgbClr val="444444"/>
                </a:solidFill>
                <a:effectLst/>
                <a:latin typeface="Montserrat" panose="00000500000000000000" pitchFamily="2" charset="0"/>
                <a:ea typeface="Aptos" panose="020B0004020202020204" pitchFamily="34" charset="0"/>
                <a:cs typeface="Arial" panose="020B0604020202020204" pitchFamily="34" charset="0"/>
              </a:rPr>
              <a:t>ellers can offer buyer concessions on an MLS (for example, concessions for buyer closing costs). </a:t>
            </a:r>
          </a:p>
          <a:p>
            <a:pPr eaLnBrk="0" fontAlgn="base" hangingPunct="0">
              <a:spcBef>
                <a:spcPts val="600"/>
              </a:spcBef>
              <a:spcAft>
                <a:spcPts val="600"/>
              </a:spcAft>
            </a:pPr>
            <a:r>
              <a:rPr kumimoji="0" lang="en-US" altLang="en-US" sz="1600" b="0" i="0" u="none" strike="noStrike" cap="none" normalizeH="0" baseline="0" dirty="0">
                <a:ln>
                  <a:noFill/>
                </a:ln>
                <a:solidFill>
                  <a:srgbClr val="444444"/>
                </a:solidFill>
                <a:effectLst/>
                <a:latin typeface="Montserrat" panose="00000500000000000000" pitchFamily="2" charset="0"/>
                <a:ea typeface="Aptos" panose="020B0004020202020204" pitchFamily="34" charset="0"/>
              </a:rPr>
              <a:t>NAR has agreed to put in place </a:t>
            </a:r>
            <a:r>
              <a:rPr lang="en-US" altLang="en-US" sz="1600" dirty="0">
                <a:solidFill>
                  <a:srgbClr val="444444"/>
                </a:solidFill>
                <a:latin typeface="Montserrat" panose="00000500000000000000" pitchFamily="2" charset="0"/>
                <a:ea typeface="Aptos" panose="020B0004020202020204" pitchFamily="34" charset="0"/>
              </a:rPr>
              <a:t>new rules </a:t>
            </a:r>
            <a:r>
              <a:rPr kumimoji="0" lang="en-US" altLang="en-US" sz="1600" b="0" i="0" u="none" strike="noStrike" cap="none" normalizeH="0" baseline="0" dirty="0">
                <a:ln>
                  <a:noFill/>
                </a:ln>
                <a:solidFill>
                  <a:srgbClr val="444444"/>
                </a:solidFill>
                <a:effectLst/>
                <a:latin typeface="Montserrat" panose="00000500000000000000" pitchFamily="2" charset="0"/>
                <a:ea typeface="Aptos" panose="020B0004020202020204" pitchFamily="34" charset="0"/>
              </a:rPr>
              <a:t>requiring MLS participants working with buyers to enter into written representation agreements with buyers. </a:t>
            </a:r>
          </a:p>
          <a:p>
            <a:pPr>
              <a:lnSpc>
                <a:spcPct val="100000"/>
              </a:lnSpc>
              <a:spcBef>
                <a:spcPts val="600"/>
              </a:spcBef>
              <a:spcAft>
                <a:spcPts val="600"/>
              </a:spcAft>
            </a:pPr>
            <a:r>
              <a:rPr lang="en-US" sz="1600" b="0" i="0" dirty="0">
                <a:solidFill>
                  <a:srgbClr val="333333"/>
                </a:solidFill>
                <a:effectLst/>
                <a:latin typeface="Montserrat" panose="00000500000000000000" pitchFamily="2" charset="0"/>
                <a:cs typeface="Arial" panose="020B0604020202020204" pitchFamily="34" charset="0"/>
              </a:rPr>
              <a:t>NAR continues to believe that cooperative compensation and NAR’s current policies are good things that benefit buyers and sellers by promoting access to property ownership, particularly for lower- and middle-income buyers who can have a difficult-enough time saving for a down payment. </a:t>
            </a:r>
          </a:p>
          <a:p>
            <a:pPr>
              <a:lnSpc>
                <a:spcPct val="100000"/>
              </a:lnSpc>
              <a:spcBef>
                <a:spcPts val="600"/>
              </a:spcBef>
              <a:spcAft>
                <a:spcPts val="600"/>
              </a:spcAft>
            </a:pPr>
            <a:r>
              <a:rPr lang="en-US" sz="1600" b="0" i="0" dirty="0">
                <a:solidFill>
                  <a:srgbClr val="333333"/>
                </a:solidFill>
                <a:effectLst/>
                <a:latin typeface="Montserrat" panose="00000500000000000000" pitchFamily="2" charset="0"/>
                <a:cs typeface="Arial" panose="020B0604020202020204" pitchFamily="34" charset="0"/>
              </a:rPr>
              <a:t>With this settlement, NAR is confident it and its members can still achieve all those goals.</a:t>
            </a:r>
            <a:endParaRPr lang="en-US" sz="1600" dirty="0">
              <a:latin typeface="Montserrat" panose="00000500000000000000" pitchFamily="2" charset="0"/>
              <a:cs typeface="Arial" panose="020B0604020202020204" pitchFamily="34" charset="0"/>
            </a:endParaRPr>
          </a:p>
          <a:p>
            <a:pPr eaLnBrk="0" fontAlgn="base" hangingPunct="0">
              <a:spcBef>
                <a:spcPts val="600"/>
              </a:spcBef>
              <a:spcAft>
                <a:spcPts val="600"/>
              </a:spcAft>
            </a:pPr>
            <a:endParaRPr kumimoji="0" lang="en-US" altLang="en-US" sz="2200" b="0" i="0" u="none" strike="noStrike" cap="none" normalizeH="0" baseline="0" dirty="0">
              <a:ln>
                <a:noFill/>
              </a:ln>
              <a:solidFill>
                <a:srgbClr val="444444"/>
              </a:solidFill>
              <a:effectLst/>
              <a:latin typeface="Arial" panose="020B0604020202020204" pitchFamily="34" charset="0"/>
              <a:ea typeface="Aptos" panose="020B0004020202020204" pitchFamily="34" charset="0"/>
            </a:endParaRPr>
          </a:p>
          <a:p>
            <a:pPr eaLnBrk="0" fontAlgn="base" hangingPunct="0">
              <a:spcBef>
                <a:spcPts val="600"/>
              </a:spcBef>
              <a:spcAft>
                <a:spcPts val="600"/>
              </a:spcAft>
            </a:pPr>
            <a:endParaRPr kumimoji="0" lang="en-US" altLang="en-US" sz="2400" b="0" i="0" u="none" strike="noStrike" cap="none" normalizeH="0" baseline="0" dirty="0">
              <a:ln>
                <a:noFill/>
              </a:ln>
              <a:solidFill>
                <a:srgbClr val="444444"/>
              </a:solidFill>
              <a:effectLst/>
              <a:latin typeface="Arial" panose="020B0604020202020204" pitchFamily="34" charset="0"/>
              <a:ea typeface="Aptos" panose="020B0004020202020204" pitchFamily="34" charset="0"/>
              <a:cs typeface="Arial" panose="020B0604020202020204" pitchFamily="34" charset="0"/>
            </a:endParaRPr>
          </a:p>
        </p:txBody>
      </p:sp>
      <p:sp>
        <p:nvSpPr>
          <p:cNvPr id="3" name="Date Placeholder 3">
            <a:extLst>
              <a:ext uri="{FF2B5EF4-FFF2-40B4-BE49-F238E27FC236}">
                <a16:creationId xmlns:a16="http://schemas.microsoft.com/office/drawing/2014/main" id="{EE4147E4-D6E7-BE98-FEC2-03CE2F68908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171</a:t>
            </a:fld>
            <a:endParaRPr lang="en-US" b="1" dirty="0">
              <a:solidFill>
                <a:srgbClr val="606060"/>
              </a:solidFill>
            </a:endParaRPr>
          </a:p>
        </p:txBody>
      </p:sp>
      <p:sp>
        <p:nvSpPr>
          <p:cNvPr id="4" name="Date Placeholder 3">
            <a:extLst>
              <a:ext uri="{FF2B5EF4-FFF2-40B4-BE49-F238E27FC236}">
                <a16:creationId xmlns:a16="http://schemas.microsoft.com/office/drawing/2014/main" id="{0AAEE75D-0E15-A40A-DE42-6A34440A67F8}"/>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Tree>
    <p:extLst>
      <p:ext uri="{BB962C8B-B14F-4D97-AF65-F5344CB8AC3E}">
        <p14:creationId xmlns:p14="http://schemas.microsoft.com/office/powerpoint/2010/main" val="238881734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8432A6-9C34-08F7-D261-F66BC3F04AA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BDD0CF6-E6ED-F76F-A68A-49379F92D832}"/>
              </a:ext>
            </a:extLst>
          </p:cNvPr>
          <p:cNvSpPr>
            <a:spLocks noGrp="1"/>
          </p:cNvSpPr>
          <p:nvPr>
            <p:ph type="title"/>
          </p:nvPr>
        </p:nvSpPr>
        <p:spPr>
          <a:xfrm>
            <a:off x="457200" y="914400"/>
            <a:ext cx="3931920" cy="1371600"/>
          </a:xfrm>
        </p:spPr>
        <p:txBody>
          <a:bodyPr/>
          <a:lstStyle/>
          <a:p>
            <a:r>
              <a:rPr lang="en-US" dirty="0"/>
              <a:t>Compensation Options</a:t>
            </a:r>
          </a:p>
        </p:txBody>
      </p:sp>
      <p:sp>
        <p:nvSpPr>
          <p:cNvPr id="5" name="Content Placeholder 4">
            <a:extLst>
              <a:ext uri="{FF2B5EF4-FFF2-40B4-BE49-F238E27FC236}">
                <a16:creationId xmlns:a16="http://schemas.microsoft.com/office/drawing/2014/main" id="{068AA29E-D707-9605-4256-7F8FA340F1CA}"/>
              </a:ext>
            </a:extLst>
          </p:cNvPr>
          <p:cNvSpPr>
            <a:spLocks noGrp="1"/>
          </p:cNvSpPr>
          <p:nvPr>
            <p:ph idx="1"/>
          </p:nvPr>
        </p:nvSpPr>
        <p:spPr>
          <a:xfrm>
            <a:off x="457200" y="2286000"/>
            <a:ext cx="3931920" cy="3895344"/>
          </a:xfrm>
        </p:spPr>
        <p:txBody>
          <a:bodyPr vert="horz" lIns="91440" tIns="45720" rIns="91440" bIns="45720" rtlCol="0">
            <a:noAutofit/>
          </a:bodyPr>
          <a:lstStyle/>
          <a:p>
            <a:pPr>
              <a:spcBef>
                <a:spcPts val="0"/>
              </a:spcBef>
              <a:spcAft>
                <a:spcPts val="2400"/>
              </a:spcAft>
            </a:pPr>
            <a:r>
              <a:rPr lang="en-US" dirty="0"/>
              <a:t>Percentage </a:t>
            </a:r>
            <a:br>
              <a:rPr lang="en-US" dirty="0"/>
            </a:br>
            <a:r>
              <a:rPr lang="en-US" dirty="0"/>
              <a:t>of Sale Price</a:t>
            </a:r>
          </a:p>
          <a:p>
            <a:pPr>
              <a:spcBef>
                <a:spcPts val="0"/>
              </a:spcBef>
              <a:spcAft>
                <a:spcPts val="2400"/>
              </a:spcAft>
            </a:pPr>
            <a:r>
              <a:rPr lang="en-US" dirty="0"/>
              <a:t>Flat Fee</a:t>
            </a:r>
          </a:p>
          <a:p>
            <a:pPr>
              <a:spcBef>
                <a:spcPts val="0"/>
              </a:spcBef>
              <a:spcAft>
                <a:spcPts val="2400"/>
              </a:spcAft>
            </a:pPr>
            <a:r>
              <a:rPr lang="en-US" dirty="0"/>
              <a:t>Hourly Rate</a:t>
            </a:r>
          </a:p>
          <a:p>
            <a:pPr>
              <a:spcBef>
                <a:spcPts val="0"/>
              </a:spcBef>
              <a:spcAft>
                <a:spcPts val="2400"/>
              </a:spcAft>
            </a:pPr>
            <a:r>
              <a:rPr lang="en-US" dirty="0"/>
              <a:t>Retainer</a:t>
            </a:r>
          </a:p>
        </p:txBody>
      </p:sp>
      <p:sp>
        <p:nvSpPr>
          <p:cNvPr id="3" name="Date Placeholder 3">
            <a:extLst>
              <a:ext uri="{FF2B5EF4-FFF2-40B4-BE49-F238E27FC236}">
                <a16:creationId xmlns:a16="http://schemas.microsoft.com/office/drawing/2014/main" id="{99C4C600-A070-BF6E-7D70-9A27530E18F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172</a:t>
            </a:fld>
            <a:endParaRPr lang="en-US" b="1" dirty="0">
              <a:solidFill>
                <a:srgbClr val="606060"/>
              </a:solidFill>
            </a:endParaRPr>
          </a:p>
        </p:txBody>
      </p:sp>
      <p:sp>
        <p:nvSpPr>
          <p:cNvPr id="4" name="Date Placeholder 3">
            <a:extLst>
              <a:ext uri="{FF2B5EF4-FFF2-40B4-BE49-F238E27FC236}">
                <a16:creationId xmlns:a16="http://schemas.microsoft.com/office/drawing/2014/main" id="{4157C431-2872-E834-C1D1-9B66EFA7A1D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pic>
        <p:nvPicPr>
          <p:cNvPr id="7" name="Picture 6" descr="A person talking to a group of people&#10;&#10;Description automatically generated">
            <a:extLst>
              <a:ext uri="{FF2B5EF4-FFF2-40B4-BE49-F238E27FC236}">
                <a16:creationId xmlns:a16="http://schemas.microsoft.com/office/drawing/2014/main" id="{6E4EDCA7-2A36-E936-1272-FF7EE20FE2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0185" y="1143000"/>
            <a:ext cx="6154615" cy="4572000"/>
          </a:xfrm>
          <a:prstGeom prst="rect">
            <a:avLst/>
          </a:prstGeom>
        </p:spPr>
      </p:pic>
    </p:spTree>
    <p:extLst>
      <p:ext uri="{BB962C8B-B14F-4D97-AF65-F5344CB8AC3E}">
        <p14:creationId xmlns:p14="http://schemas.microsoft.com/office/powerpoint/2010/main" val="67409103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268F-FD58-44A2-BAEA-0E437C899104}"/>
              </a:ext>
            </a:extLst>
          </p:cNvPr>
          <p:cNvSpPr>
            <a:spLocks noGrp="1"/>
          </p:cNvSpPr>
          <p:nvPr>
            <p:ph type="title"/>
          </p:nvPr>
        </p:nvSpPr>
        <p:spPr>
          <a:xfrm>
            <a:off x="454152" y="914400"/>
            <a:ext cx="2743200" cy="1828800"/>
          </a:xfrm>
        </p:spPr>
        <p:txBody>
          <a:bodyPr/>
          <a:lstStyle/>
          <a:p>
            <a:r>
              <a:rPr lang="en-US" dirty="0"/>
              <a:t>Code of Ethics</a:t>
            </a:r>
          </a:p>
        </p:txBody>
      </p:sp>
      <p:sp>
        <p:nvSpPr>
          <p:cNvPr id="3" name="Content Placeholder 2">
            <a:extLst>
              <a:ext uri="{FF2B5EF4-FFF2-40B4-BE49-F238E27FC236}">
                <a16:creationId xmlns:a16="http://schemas.microsoft.com/office/drawing/2014/main" id="{2EB23BB5-42E2-4149-974C-968BED795810}"/>
              </a:ext>
            </a:extLst>
          </p:cNvPr>
          <p:cNvSpPr>
            <a:spLocks noGrp="1"/>
          </p:cNvSpPr>
          <p:nvPr>
            <p:ph idx="1"/>
          </p:nvPr>
        </p:nvSpPr>
        <p:spPr>
          <a:xfrm>
            <a:off x="3965448" y="914400"/>
            <a:ext cx="7772400" cy="5262563"/>
          </a:xfrm>
          <a:noFill/>
        </p:spPr>
        <p:txBody>
          <a:bodyPr numCol="1">
            <a:noAutofit/>
          </a:bodyPr>
          <a:lstStyle/>
          <a:p>
            <a:pPr marL="0" indent="0">
              <a:buNone/>
            </a:pPr>
            <a:r>
              <a:rPr lang="en-US" b="1" dirty="0">
                <a:solidFill>
                  <a:schemeClr val="accent1"/>
                </a:solidFill>
                <a:latin typeface="Montserrat SemiBold" pitchFamily="2" charset="77"/>
              </a:rPr>
              <a:t>What Are the Ethical Standards </a:t>
            </a:r>
            <a:br>
              <a:rPr lang="en-US" b="1" dirty="0">
                <a:solidFill>
                  <a:schemeClr val="accent1"/>
                </a:solidFill>
                <a:latin typeface="Montserrat SemiBold" pitchFamily="2" charset="77"/>
              </a:rPr>
            </a:br>
            <a:r>
              <a:rPr lang="en-US" b="1" dirty="0">
                <a:solidFill>
                  <a:schemeClr val="accent1"/>
                </a:solidFill>
                <a:latin typeface="Montserrat SemiBold" pitchFamily="2" charset="77"/>
              </a:rPr>
              <a:t>Related to Compensation?</a:t>
            </a:r>
          </a:p>
          <a:p>
            <a:pPr marL="0" indent="0">
              <a:buNone/>
            </a:pPr>
            <a:r>
              <a:rPr lang="en-US" dirty="0"/>
              <a:t>REALTORS</a:t>
            </a:r>
            <a:r>
              <a:rPr lang="en-US" baseline="30000" dirty="0"/>
              <a:t>®</a:t>
            </a:r>
            <a:r>
              <a:rPr lang="en-US" dirty="0"/>
              <a:t> must abide by the </a:t>
            </a:r>
            <a:br>
              <a:rPr lang="en-US" dirty="0"/>
            </a:br>
            <a:r>
              <a:rPr lang="en-US" dirty="0"/>
              <a:t>Code of Ethics and Standards </a:t>
            </a:r>
            <a:br>
              <a:rPr lang="en-US" dirty="0"/>
            </a:br>
            <a:r>
              <a:rPr lang="en-US" dirty="0"/>
              <a:t>of Practice in all transactions</a:t>
            </a:r>
          </a:p>
          <a:p>
            <a:pPr marL="228600" lvl="1"/>
            <a:r>
              <a:rPr lang="en-US" dirty="0"/>
              <a:t>Clients</a:t>
            </a:r>
          </a:p>
          <a:p>
            <a:pPr marL="228600" lvl="1"/>
            <a:r>
              <a:rPr lang="en-US" dirty="0"/>
              <a:t>Customers</a:t>
            </a:r>
          </a:p>
          <a:p>
            <a:pPr marL="228600" lvl="1"/>
            <a:r>
              <a:rPr lang="en-US" dirty="0"/>
              <a:t>Seller and their agent</a:t>
            </a:r>
          </a:p>
          <a:p>
            <a:pPr marL="228600" lvl="1"/>
            <a:r>
              <a:rPr lang="en-US" dirty="0"/>
              <a:t>Other professionals</a:t>
            </a:r>
          </a:p>
          <a:p>
            <a:endParaRPr lang="en-US" dirty="0"/>
          </a:p>
          <a:p>
            <a:endParaRPr lang="en-US" dirty="0"/>
          </a:p>
        </p:txBody>
      </p:sp>
      <p:sp>
        <p:nvSpPr>
          <p:cNvPr id="4" name="Date Placeholder 3">
            <a:extLst>
              <a:ext uri="{FF2B5EF4-FFF2-40B4-BE49-F238E27FC236}">
                <a16:creationId xmlns:a16="http://schemas.microsoft.com/office/drawing/2014/main" id="{5C526105-CD31-12B2-3FA3-65F8EE8A0DF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173</a:t>
            </a:fld>
            <a:endParaRPr lang="en-US" b="1" dirty="0">
              <a:solidFill>
                <a:srgbClr val="606060"/>
              </a:solidFill>
            </a:endParaRPr>
          </a:p>
        </p:txBody>
      </p:sp>
      <p:sp>
        <p:nvSpPr>
          <p:cNvPr id="6" name="Date Placeholder 3">
            <a:extLst>
              <a:ext uri="{FF2B5EF4-FFF2-40B4-BE49-F238E27FC236}">
                <a16:creationId xmlns:a16="http://schemas.microsoft.com/office/drawing/2014/main" id="{A03A707A-4E96-DF97-12B3-63308ACA9742}"/>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10" name="Graphic 9">
            <a:extLst>
              <a:ext uri="{FF2B5EF4-FFF2-40B4-BE49-F238E27FC236}">
                <a16:creationId xmlns:a16="http://schemas.microsoft.com/office/drawing/2014/main" id="{39723EED-3025-500E-C9B0-4ECB6B5AE5F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11184897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6221-BA7B-4465-9762-E246BB14B576}"/>
              </a:ext>
            </a:extLst>
          </p:cNvPr>
          <p:cNvSpPr>
            <a:spLocks noGrp="1"/>
          </p:cNvSpPr>
          <p:nvPr>
            <p:ph type="title"/>
          </p:nvPr>
        </p:nvSpPr>
        <p:spPr>
          <a:xfrm>
            <a:off x="454152" y="914400"/>
            <a:ext cx="2743200" cy="1828800"/>
          </a:xfrm>
        </p:spPr>
        <p:txBody>
          <a:bodyPr>
            <a:normAutofit/>
          </a:bodyPr>
          <a:lstStyle/>
          <a:p>
            <a:r>
              <a:rPr lang="en-US" dirty="0"/>
              <a:t>Code of Ethics</a:t>
            </a:r>
          </a:p>
        </p:txBody>
      </p:sp>
      <p:sp>
        <p:nvSpPr>
          <p:cNvPr id="3" name="Content Placeholder 2">
            <a:extLst>
              <a:ext uri="{FF2B5EF4-FFF2-40B4-BE49-F238E27FC236}">
                <a16:creationId xmlns:a16="http://schemas.microsoft.com/office/drawing/2014/main" id="{F62A1E78-D9D5-4F76-96DF-1D216E79A124}"/>
              </a:ext>
            </a:extLst>
          </p:cNvPr>
          <p:cNvSpPr>
            <a:spLocks noGrp="1"/>
          </p:cNvSpPr>
          <p:nvPr>
            <p:ph idx="1"/>
          </p:nvPr>
        </p:nvSpPr>
        <p:spPr>
          <a:xfrm>
            <a:off x="3965448" y="914400"/>
            <a:ext cx="7772400" cy="5262563"/>
          </a:xfrm>
          <a:noFill/>
        </p:spPr>
        <p:txBody>
          <a:bodyPr numCol="1"/>
          <a:lstStyle/>
          <a:p>
            <a:pPr marL="0" lvl="0" indent="0">
              <a:buNone/>
            </a:pPr>
            <a:r>
              <a:rPr lang="en-US" sz="2200" b="1" dirty="0">
                <a:latin typeface="Montserrat SemiBold" pitchFamily="2" charset="77"/>
              </a:rPr>
              <a:t>Article 16, Standard of Practice 16-1</a:t>
            </a:r>
            <a:endParaRPr lang="en-US" sz="2200" b="1" noProof="0" dirty="0">
              <a:latin typeface="Montserrat SemiBold" pitchFamily="2" charset="77"/>
            </a:endParaRPr>
          </a:p>
          <a:p>
            <a:pPr marL="0" lvl="0" indent="0">
              <a:buNone/>
            </a:pPr>
            <a:r>
              <a:rPr lang="en-US" sz="2200" noProof="0" dirty="0"/>
              <a:t>Article 16 is not intended to prohibit </a:t>
            </a:r>
            <a:br>
              <a:rPr lang="en-US" sz="2200" noProof="0" dirty="0"/>
            </a:br>
            <a:r>
              <a:rPr lang="en-US" sz="2200" noProof="0" dirty="0"/>
              <a:t>aggressive or innovative business </a:t>
            </a:r>
            <a:br>
              <a:rPr lang="en-US" sz="2200" noProof="0" dirty="0"/>
            </a:br>
            <a:r>
              <a:rPr lang="en-US" sz="2200" noProof="0" dirty="0"/>
              <a:t>practices which are otherwise ethical </a:t>
            </a:r>
            <a:br>
              <a:rPr lang="en-US" sz="2200" noProof="0" dirty="0"/>
            </a:br>
            <a:r>
              <a:rPr lang="en-US" sz="2200" noProof="0" dirty="0"/>
              <a:t>and </a:t>
            </a:r>
            <a:r>
              <a:rPr lang="en-US" sz="2200" b="1" noProof="0" dirty="0">
                <a:latin typeface="Montserrat SemiBold" pitchFamily="2" charset="77"/>
              </a:rPr>
              <a:t>does not prohibit disagreements </a:t>
            </a:r>
            <a:br>
              <a:rPr lang="en-US" sz="2200" b="1" noProof="0" dirty="0">
                <a:latin typeface="Montserrat SemiBold" pitchFamily="2" charset="77"/>
              </a:rPr>
            </a:br>
            <a:r>
              <a:rPr lang="en-US" sz="2200" b="1" noProof="0" dirty="0">
                <a:latin typeface="Montserrat SemiBold" pitchFamily="2" charset="77"/>
              </a:rPr>
              <a:t>with other REALTORS</a:t>
            </a:r>
            <a:r>
              <a:rPr lang="en-US" sz="2200" b="1" baseline="30000" noProof="0" dirty="0">
                <a:latin typeface="Montserrat SemiBold" pitchFamily="2" charset="77"/>
              </a:rPr>
              <a:t>®</a:t>
            </a:r>
            <a:r>
              <a:rPr lang="en-US" sz="2200" b="1" noProof="0" dirty="0">
                <a:latin typeface="Montserrat SemiBold" pitchFamily="2" charset="77"/>
              </a:rPr>
              <a:t> involving </a:t>
            </a:r>
            <a:br>
              <a:rPr lang="en-US" sz="2200" b="1" noProof="0" dirty="0">
                <a:latin typeface="Montserrat SemiBold" pitchFamily="2" charset="77"/>
              </a:rPr>
            </a:br>
            <a:r>
              <a:rPr lang="en-US" sz="2200" b="1" noProof="0" dirty="0">
                <a:latin typeface="Montserrat SemiBold" pitchFamily="2" charset="77"/>
              </a:rPr>
              <a:t>commission</a:t>
            </a:r>
            <a:r>
              <a:rPr lang="en-US" sz="2200" noProof="0" dirty="0"/>
              <a:t>, fees, compensation, </a:t>
            </a:r>
            <a:br>
              <a:rPr lang="en-US" sz="2200" noProof="0" dirty="0"/>
            </a:br>
            <a:r>
              <a:rPr lang="en-US" sz="2200" noProof="0" dirty="0"/>
              <a:t>or other forms of payment or expenses.</a:t>
            </a:r>
          </a:p>
          <a:p>
            <a:pPr marL="0" lvl="0" indent="0">
              <a:buNone/>
            </a:pPr>
            <a:r>
              <a:rPr lang="en-US" sz="2200" dirty="0"/>
              <a:t>(Adopted 1/93, Amended 1/95)</a:t>
            </a:r>
            <a:endParaRPr lang="en-US" sz="2200" noProof="0" dirty="0"/>
          </a:p>
          <a:p>
            <a:endParaRPr lang="en-US" sz="2200" dirty="0"/>
          </a:p>
        </p:txBody>
      </p:sp>
      <p:sp>
        <p:nvSpPr>
          <p:cNvPr id="5" name="Date Placeholder 3">
            <a:extLst>
              <a:ext uri="{FF2B5EF4-FFF2-40B4-BE49-F238E27FC236}">
                <a16:creationId xmlns:a16="http://schemas.microsoft.com/office/drawing/2014/main" id="{42BA9B2F-03E4-9F45-4047-D1A7B0883FB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174</a:t>
            </a:fld>
            <a:endParaRPr lang="en-US" b="1" dirty="0">
              <a:solidFill>
                <a:srgbClr val="606060"/>
              </a:solidFill>
            </a:endParaRPr>
          </a:p>
        </p:txBody>
      </p:sp>
      <p:sp>
        <p:nvSpPr>
          <p:cNvPr id="6" name="Date Placeholder 3">
            <a:extLst>
              <a:ext uri="{FF2B5EF4-FFF2-40B4-BE49-F238E27FC236}">
                <a16:creationId xmlns:a16="http://schemas.microsoft.com/office/drawing/2014/main" id="{7B4D77EF-D080-C88A-F8B7-2ADDBFDB730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11" name="Graphic 10">
            <a:extLst>
              <a:ext uri="{FF2B5EF4-FFF2-40B4-BE49-F238E27FC236}">
                <a16:creationId xmlns:a16="http://schemas.microsoft.com/office/drawing/2014/main" id="{4886A1F4-F899-D8C5-78BA-736B496029F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149778058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9B93-3CE4-48D2-82D6-E7B6600A4154}"/>
              </a:ext>
            </a:extLst>
          </p:cNvPr>
          <p:cNvSpPr>
            <a:spLocks noGrp="1"/>
          </p:cNvSpPr>
          <p:nvPr>
            <p:ph type="title"/>
          </p:nvPr>
        </p:nvSpPr>
        <p:spPr>
          <a:xfrm>
            <a:off x="454152" y="914400"/>
            <a:ext cx="2743200" cy="1828800"/>
          </a:xfrm>
        </p:spPr>
        <p:txBody>
          <a:bodyPr/>
          <a:lstStyle/>
          <a:p>
            <a:r>
              <a:rPr lang="en-US" dirty="0"/>
              <a:t>Code of Ethics</a:t>
            </a:r>
          </a:p>
        </p:txBody>
      </p:sp>
      <p:sp>
        <p:nvSpPr>
          <p:cNvPr id="3" name="Content Placeholder 2">
            <a:extLst>
              <a:ext uri="{FF2B5EF4-FFF2-40B4-BE49-F238E27FC236}">
                <a16:creationId xmlns:a16="http://schemas.microsoft.com/office/drawing/2014/main" id="{77A2B169-F696-4617-B942-E00627F018A1}"/>
              </a:ext>
            </a:extLst>
          </p:cNvPr>
          <p:cNvSpPr>
            <a:spLocks noGrp="1"/>
          </p:cNvSpPr>
          <p:nvPr>
            <p:ph idx="1"/>
          </p:nvPr>
        </p:nvSpPr>
        <p:spPr>
          <a:xfrm>
            <a:off x="3965448" y="914400"/>
            <a:ext cx="7772400" cy="5262563"/>
          </a:xfrm>
          <a:noFill/>
        </p:spPr>
        <p:txBody>
          <a:bodyPr numCol="1">
            <a:noAutofit/>
          </a:bodyPr>
          <a:lstStyle/>
          <a:p>
            <a:pPr marL="0" lvl="0" indent="0">
              <a:buNone/>
            </a:pPr>
            <a:r>
              <a:rPr lang="en-US" sz="2200" b="1" dirty="0">
                <a:latin typeface="Montserrat SemiBold" pitchFamily="2" charset="77"/>
              </a:rPr>
              <a:t>Standard of Practice 3-1</a:t>
            </a:r>
            <a:endParaRPr lang="en-US" sz="2200" b="1" noProof="0" dirty="0">
              <a:latin typeface="Montserrat SemiBold" pitchFamily="2" charset="77"/>
              <a:sym typeface="Century Gothic" pitchFamily="34" charset="0"/>
            </a:endParaRPr>
          </a:p>
          <a:p>
            <a:pPr marL="0" lvl="0" indent="0">
              <a:buNone/>
            </a:pPr>
            <a:r>
              <a:rPr lang="en-US" sz="2200" noProof="0" dirty="0">
                <a:sym typeface="Century Gothic" pitchFamily="34" charset="0"/>
              </a:rPr>
              <a:t>REALTORS</a:t>
            </a:r>
            <a:r>
              <a:rPr lang="en-US" sz="2200" baseline="30000" noProof="0" dirty="0">
                <a:sym typeface="Century Gothic" pitchFamily="34" charset="0"/>
              </a:rPr>
              <a:t>®</a:t>
            </a:r>
            <a:r>
              <a:rPr lang="en-US" sz="2200" noProof="0" dirty="0">
                <a:sym typeface="Century Gothic" pitchFamily="34" charset="0"/>
              </a:rPr>
              <a:t>, acting as exclusive agents </a:t>
            </a:r>
            <a:br>
              <a:rPr lang="en-US" sz="2200" noProof="0" dirty="0">
                <a:sym typeface="Century Gothic" pitchFamily="34" charset="0"/>
              </a:rPr>
            </a:br>
            <a:r>
              <a:rPr lang="en-US" sz="2200" noProof="0" dirty="0">
                <a:sym typeface="Century Gothic" pitchFamily="34" charset="0"/>
              </a:rPr>
              <a:t>or brokers of sellers/ landlords, establish the </a:t>
            </a:r>
            <a:br>
              <a:rPr lang="en-US" sz="2200" noProof="0" dirty="0">
                <a:sym typeface="Century Gothic" pitchFamily="34" charset="0"/>
              </a:rPr>
            </a:br>
            <a:r>
              <a:rPr lang="en-US" sz="2200" noProof="0" dirty="0">
                <a:sym typeface="Century Gothic" pitchFamily="34" charset="0"/>
              </a:rPr>
              <a:t>terms and conditions of offers to cooperate.</a:t>
            </a:r>
          </a:p>
          <a:p>
            <a:pPr marL="0" lvl="0" indent="0">
              <a:buNone/>
            </a:pPr>
            <a:r>
              <a:rPr lang="en-US" sz="2200" noProof="0" dirty="0">
                <a:sym typeface="Century Gothic" pitchFamily="34" charset="0"/>
              </a:rPr>
              <a:t>Unless expressly indicated in offers to </a:t>
            </a:r>
            <a:br>
              <a:rPr lang="en-US" sz="2200" noProof="0" dirty="0">
                <a:sym typeface="Century Gothic" pitchFamily="34" charset="0"/>
              </a:rPr>
            </a:br>
            <a:r>
              <a:rPr lang="en-US" sz="2200" noProof="0" dirty="0">
                <a:sym typeface="Century Gothic" pitchFamily="34" charset="0"/>
              </a:rPr>
              <a:t>cooperate, cooperating </a:t>
            </a:r>
            <a:r>
              <a:rPr lang="en-US" sz="2200" b="1" noProof="0" dirty="0">
                <a:latin typeface="Montserrat SemiBold" pitchFamily="2" charset="77"/>
                <a:sym typeface="Century Gothic" pitchFamily="34" charset="0"/>
              </a:rPr>
              <a:t>brokers may </a:t>
            </a:r>
            <a:br>
              <a:rPr lang="en-US" sz="2200" b="1" noProof="0" dirty="0">
                <a:latin typeface="Montserrat SemiBold" pitchFamily="2" charset="77"/>
                <a:sym typeface="Century Gothic" pitchFamily="34" charset="0"/>
              </a:rPr>
            </a:br>
            <a:r>
              <a:rPr lang="en-US" sz="2200" b="1" noProof="0" dirty="0">
                <a:latin typeface="Montserrat SemiBold" pitchFamily="2" charset="77"/>
                <a:sym typeface="Century Gothic" pitchFamily="34" charset="0"/>
              </a:rPr>
              <a:t>not assume that the offer of cooperation </a:t>
            </a:r>
            <a:br>
              <a:rPr lang="en-US" sz="2200" b="1" noProof="0" dirty="0">
                <a:latin typeface="Montserrat SemiBold" pitchFamily="2" charset="77"/>
                <a:sym typeface="Century Gothic" pitchFamily="34" charset="0"/>
              </a:rPr>
            </a:br>
            <a:r>
              <a:rPr lang="en-US" sz="2200" b="1" noProof="0" dirty="0">
                <a:latin typeface="Montserrat SemiBold" pitchFamily="2" charset="77"/>
                <a:sym typeface="Century Gothic" pitchFamily="34" charset="0"/>
              </a:rPr>
              <a:t>includes an offer of compensation</a:t>
            </a:r>
            <a:r>
              <a:rPr lang="en-US" sz="2200" noProof="0" dirty="0">
                <a:sym typeface="Century Gothic" pitchFamily="34" charset="0"/>
              </a:rPr>
              <a:t>. </a:t>
            </a:r>
          </a:p>
          <a:p>
            <a:pPr marL="0" lvl="0" indent="0">
              <a:buNone/>
            </a:pPr>
            <a:r>
              <a:rPr lang="en-US" sz="2200" noProof="0" dirty="0">
                <a:sym typeface="Century Gothic" pitchFamily="34" charset="0"/>
              </a:rPr>
              <a:t>Terms of compensation, if any, shall </a:t>
            </a:r>
            <a:br>
              <a:rPr lang="en-US" sz="2200" noProof="0" dirty="0">
                <a:sym typeface="Century Gothic" pitchFamily="34" charset="0"/>
              </a:rPr>
            </a:br>
            <a:r>
              <a:rPr lang="en-US" sz="2200" noProof="0" dirty="0">
                <a:sym typeface="Century Gothic" pitchFamily="34" charset="0"/>
              </a:rPr>
              <a:t>be </a:t>
            </a:r>
            <a:r>
              <a:rPr lang="en-US" sz="2200" b="1" noProof="0" dirty="0">
                <a:latin typeface="Montserrat SemiBold" pitchFamily="2" charset="77"/>
                <a:sym typeface="Century Gothic" pitchFamily="34" charset="0"/>
              </a:rPr>
              <a:t>ascertained by cooperating brokers </a:t>
            </a:r>
            <a:br>
              <a:rPr lang="en-US" sz="2200" b="1" noProof="0" dirty="0">
                <a:latin typeface="Montserrat SemiBold" pitchFamily="2" charset="77"/>
                <a:sym typeface="Century Gothic" pitchFamily="34" charset="0"/>
              </a:rPr>
            </a:br>
            <a:r>
              <a:rPr lang="en-US" sz="2200" b="1" noProof="0" dirty="0">
                <a:latin typeface="Montserrat SemiBold" pitchFamily="2" charset="77"/>
                <a:sym typeface="Century Gothic" pitchFamily="34" charset="0"/>
              </a:rPr>
              <a:t>before beginning efforts to accept the </a:t>
            </a:r>
            <a:br>
              <a:rPr lang="en-US" sz="2200" b="1" noProof="0" dirty="0">
                <a:latin typeface="Montserrat SemiBold" pitchFamily="2" charset="77"/>
                <a:sym typeface="Century Gothic" pitchFamily="34" charset="0"/>
              </a:rPr>
            </a:br>
            <a:r>
              <a:rPr lang="en-US" sz="2200" b="1" noProof="0" dirty="0">
                <a:latin typeface="Montserrat SemiBold" pitchFamily="2" charset="77"/>
                <a:sym typeface="Century Gothic" pitchFamily="34" charset="0"/>
              </a:rPr>
              <a:t>offer of cooperation</a:t>
            </a:r>
            <a:r>
              <a:rPr lang="en-US" sz="2200" noProof="0" dirty="0">
                <a:sym typeface="Century Gothic" pitchFamily="34" charset="0"/>
              </a:rPr>
              <a:t>.</a:t>
            </a:r>
          </a:p>
          <a:p>
            <a:pPr marL="0" lvl="0" indent="0">
              <a:buNone/>
            </a:pPr>
            <a:r>
              <a:rPr lang="en-US" sz="2200" dirty="0"/>
              <a:t>(Amended 1/99)</a:t>
            </a:r>
            <a:endParaRPr lang="en-US" sz="2200" noProof="0" dirty="0">
              <a:sym typeface="Century Gothic" pitchFamily="34" charset="0"/>
            </a:endParaRPr>
          </a:p>
        </p:txBody>
      </p:sp>
      <p:sp>
        <p:nvSpPr>
          <p:cNvPr id="5" name="Date Placeholder 3">
            <a:extLst>
              <a:ext uri="{FF2B5EF4-FFF2-40B4-BE49-F238E27FC236}">
                <a16:creationId xmlns:a16="http://schemas.microsoft.com/office/drawing/2014/main" id="{D888660D-AF63-4E54-11A1-10A2E41CA93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175</a:t>
            </a:fld>
            <a:endParaRPr lang="en-US" b="1" dirty="0">
              <a:solidFill>
                <a:srgbClr val="606060"/>
              </a:solidFill>
            </a:endParaRPr>
          </a:p>
        </p:txBody>
      </p:sp>
      <p:sp>
        <p:nvSpPr>
          <p:cNvPr id="6" name="Date Placeholder 3">
            <a:extLst>
              <a:ext uri="{FF2B5EF4-FFF2-40B4-BE49-F238E27FC236}">
                <a16:creationId xmlns:a16="http://schemas.microsoft.com/office/drawing/2014/main" id="{9EBEEC88-449E-FF66-794D-6B7067302CE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10" name="Graphic 9">
            <a:extLst>
              <a:ext uri="{FF2B5EF4-FFF2-40B4-BE49-F238E27FC236}">
                <a16:creationId xmlns:a16="http://schemas.microsoft.com/office/drawing/2014/main" id="{FEA8BCFF-7482-01D7-BD4E-EDA54CFDCC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2413437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C1CC9-34FC-4F53-BAE6-76E8FABE7B31}"/>
              </a:ext>
            </a:extLst>
          </p:cNvPr>
          <p:cNvSpPr>
            <a:spLocks noGrp="1"/>
          </p:cNvSpPr>
          <p:nvPr>
            <p:ph type="title"/>
          </p:nvPr>
        </p:nvSpPr>
        <p:spPr>
          <a:xfrm>
            <a:off x="454152" y="914400"/>
            <a:ext cx="2743200" cy="1828800"/>
          </a:xfrm>
        </p:spPr>
        <p:txBody>
          <a:bodyPr/>
          <a:lstStyle/>
          <a:p>
            <a:r>
              <a:rPr lang="en-US" dirty="0"/>
              <a:t>Code of Ethics</a:t>
            </a:r>
          </a:p>
        </p:txBody>
      </p:sp>
      <p:sp>
        <p:nvSpPr>
          <p:cNvPr id="3" name="Content Placeholder 2">
            <a:extLst>
              <a:ext uri="{FF2B5EF4-FFF2-40B4-BE49-F238E27FC236}">
                <a16:creationId xmlns:a16="http://schemas.microsoft.com/office/drawing/2014/main" id="{1AAE5577-2A51-4AFC-BC81-5582C59EB172}"/>
              </a:ext>
            </a:extLst>
          </p:cNvPr>
          <p:cNvSpPr>
            <a:spLocks noGrp="1"/>
          </p:cNvSpPr>
          <p:nvPr>
            <p:ph idx="1"/>
          </p:nvPr>
        </p:nvSpPr>
        <p:spPr>
          <a:xfrm>
            <a:off x="3965448" y="914400"/>
            <a:ext cx="7772400" cy="5262563"/>
          </a:xfrm>
          <a:noFill/>
        </p:spPr>
        <p:txBody>
          <a:bodyPr numCol="1"/>
          <a:lstStyle/>
          <a:p>
            <a:pPr marL="0" indent="0">
              <a:buNone/>
            </a:pPr>
            <a:r>
              <a:rPr lang="en-US" sz="2200" b="1" dirty="0">
                <a:latin typeface="Montserrat SemiBold" pitchFamily="2" charset="77"/>
              </a:rPr>
              <a:t>Standard of Practice 1-5</a:t>
            </a:r>
          </a:p>
          <a:p>
            <a:pPr marL="0" indent="0">
              <a:buNone/>
            </a:pPr>
            <a:r>
              <a:rPr lang="en-US" sz="2200" dirty="0"/>
              <a:t>REALTORS</a:t>
            </a:r>
            <a:r>
              <a:rPr lang="en-US" sz="2200" baseline="30000" dirty="0"/>
              <a:t>®</a:t>
            </a:r>
            <a:r>
              <a:rPr lang="en-US" sz="2200" dirty="0"/>
              <a:t> may represent the seller/</a:t>
            </a:r>
            <a:br>
              <a:rPr lang="en-US" sz="2200" dirty="0"/>
            </a:br>
            <a:r>
              <a:rPr lang="en-US" sz="2200" dirty="0"/>
              <a:t>landlord and buyer/tenant in the same </a:t>
            </a:r>
            <a:br>
              <a:rPr lang="en-US" sz="2200" dirty="0"/>
            </a:br>
            <a:r>
              <a:rPr lang="en-US" sz="2200" dirty="0"/>
              <a:t>transaction only after </a:t>
            </a:r>
            <a:r>
              <a:rPr lang="en-US" sz="2200" b="1" dirty="0">
                <a:latin typeface="Montserrat SemiBold" pitchFamily="2" charset="77"/>
              </a:rPr>
              <a:t>full disclosure </a:t>
            </a:r>
            <a:br>
              <a:rPr lang="en-US" sz="2200" b="1" dirty="0">
                <a:latin typeface="Montserrat SemiBold" pitchFamily="2" charset="77"/>
              </a:rPr>
            </a:br>
            <a:r>
              <a:rPr lang="en-US" sz="2200" b="1" dirty="0">
                <a:latin typeface="Montserrat SemiBold" pitchFamily="2" charset="77"/>
              </a:rPr>
              <a:t>to and with informed consent </a:t>
            </a:r>
            <a:br>
              <a:rPr lang="en-US" sz="2200" b="1" dirty="0">
                <a:latin typeface="Montserrat SemiBold" pitchFamily="2" charset="77"/>
              </a:rPr>
            </a:br>
            <a:r>
              <a:rPr lang="en-US" sz="2200" b="1" dirty="0">
                <a:latin typeface="Montserrat SemiBold" pitchFamily="2" charset="77"/>
              </a:rPr>
              <a:t>of both parties</a:t>
            </a:r>
            <a:r>
              <a:rPr lang="en-US" sz="2200" dirty="0"/>
              <a:t>.</a:t>
            </a:r>
          </a:p>
          <a:p>
            <a:pPr marL="0" indent="0">
              <a:buNone/>
            </a:pPr>
            <a:r>
              <a:rPr lang="en-US" sz="2200" dirty="0"/>
              <a:t>(Amended 1/99)</a:t>
            </a:r>
            <a:endParaRPr lang="en-US" sz="2200" noProof="0" dirty="0">
              <a:sym typeface="Century Gothic" pitchFamily="34" charset="0"/>
            </a:endParaRPr>
          </a:p>
        </p:txBody>
      </p:sp>
      <p:sp>
        <p:nvSpPr>
          <p:cNvPr id="6" name="Date Placeholder 3">
            <a:extLst>
              <a:ext uri="{FF2B5EF4-FFF2-40B4-BE49-F238E27FC236}">
                <a16:creationId xmlns:a16="http://schemas.microsoft.com/office/drawing/2014/main" id="{325597C0-0F67-E463-AAB7-364A5F40678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176</a:t>
            </a:fld>
            <a:endParaRPr lang="en-US" b="1" dirty="0">
              <a:solidFill>
                <a:srgbClr val="606060"/>
              </a:solidFill>
            </a:endParaRPr>
          </a:p>
        </p:txBody>
      </p:sp>
      <p:sp>
        <p:nvSpPr>
          <p:cNvPr id="7" name="Date Placeholder 3">
            <a:extLst>
              <a:ext uri="{FF2B5EF4-FFF2-40B4-BE49-F238E27FC236}">
                <a16:creationId xmlns:a16="http://schemas.microsoft.com/office/drawing/2014/main" id="{AB151A0A-AB44-5AA5-7D18-1DF20DE9026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10" name="Graphic 9">
            <a:extLst>
              <a:ext uri="{FF2B5EF4-FFF2-40B4-BE49-F238E27FC236}">
                <a16:creationId xmlns:a16="http://schemas.microsoft.com/office/drawing/2014/main" id="{76DFE28D-6F5F-EF5B-C52E-5722A801812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140064919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FFB2-897B-4AE2-BD8C-280A2B925C6E}"/>
              </a:ext>
            </a:extLst>
          </p:cNvPr>
          <p:cNvSpPr>
            <a:spLocks noGrp="1"/>
          </p:cNvSpPr>
          <p:nvPr>
            <p:ph type="title"/>
          </p:nvPr>
        </p:nvSpPr>
        <p:spPr>
          <a:xfrm>
            <a:off x="454152" y="914400"/>
            <a:ext cx="2743200" cy="1828800"/>
          </a:xfrm>
        </p:spPr>
        <p:txBody>
          <a:bodyPr/>
          <a:lstStyle/>
          <a:p>
            <a:r>
              <a:rPr lang="en-US" dirty="0"/>
              <a:t>Code of Ethics</a:t>
            </a:r>
          </a:p>
        </p:txBody>
      </p:sp>
      <p:sp>
        <p:nvSpPr>
          <p:cNvPr id="3" name="Content Placeholder 2">
            <a:extLst>
              <a:ext uri="{FF2B5EF4-FFF2-40B4-BE49-F238E27FC236}">
                <a16:creationId xmlns:a16="http://schemas.microsoft.com/office/drawing/2014/main" id="{A5ADE4C3-0EC0-4288-83E7-B2695989D374}"/>
              </a:ext>
            </a:extLst>
          </p:cNvPr>
          <p:cNvSpPr>
            <a:spLocks noGrp="1"/>
          </p:cNvSpPr>
          <p:nvPr>
            <p:ph idx="1"/>
          </p:nvPr>
        </p:nvSpPr>
        <p:spPr>
          <a:xfrm>
            <a:off x="3965448" y="914400"/>
            <a:ext cx="7772400" cy="5262563"/>
          </a:xfrm>
          <a:noFill/>
        </p:spPr>
        <p:txBody>
          <a:bodyPr numCol="1">
            <a:noAutofit/>
          </a:bodyPr>
          <a:lstStyle/>
          <a:p>
            <a:pPr marL="0" indent="0">
              <a:buNone/>
            </a:pPr>
            <a:r>
              <a:rPr lang="en-US" sz="2200" b="1" noProof="0" dirty="0">
                <a:latin typeface="Montserrat SemiBold" pitchFamily="2" charset="77"/>
              </a:rPr>
              <a:t>Standard of Practice 16-16</a:t>
            </a:r>
          </a:p>
          <a:p>
            <a:pPr marL="0" lvl="0" indent="0">
              <a:buNone/>
            </a:pPr>
            <a:r>
              <a:rPr lang="en-US" sz="2200" noProof="0" dirty="0"/>
              <a:t>REALTORS</a:t>
            </a:r>
            <a:r>
              <a:rPr lang="en-US" sz="2200" baseline="30000" noProof="0" dirty="0"/>
              <a:t>®</a:t>
            </a:r>
            <a:r>
              <a:rPr lang="en-US" sz="2200" noProof="0" dirty="0"/>
              <a:t>, acting as subagents or buyer/tenant representatives or brokers, </a:t>
            </a:r>
            <a:r>
              <a:rPr lang="en-US" sz="2200" b="1" noProof="0" dirty="0">
                <a:latin typeface="Montserrat SemiBold" pitchFamily="2" charset="77"/>
              </a:rPr>
              <a:t>shall not use the terms </a:t>
            </a:r>
            <a:br>
              <a:rPr lang="en-US" sz="2200" b="1" noProof="0" dirty="0">
                <a:latin typeface="Montserrat SemiBold" pitchFamily="2" charset="77"/>
              </a:rPr>
            </a:br>
            <a:r>
              <a:rPr lang="en-US" sz="2200" b="1" noProof="0" dirty="0">
                <a:latin typeface="Montserrat SemiBold" pitchFamily="2" charset="77"/>
              </a:rPr>
              <a:t>of an offer to purchase/lease to attempt to modify </a:t>
            </a:r>
            <a:br>
              <a:rPr lang="en-US" sz="2200" b="1" noProof="0" dirty="0">
                <a:latin typeface="Montserrat SemiBold" pitchFamily="2" charset="77"/>
              </a:rPr>
            </a:br>
            <a:r>
              <a:rPr lang="en-US" sz="2200" b="1" noProof="0" dirty="0">
                <a:latin typeface="Montserrat SemiBold" pitchFamily="2" charset="77"/>
              </a:rPr>
              <a:t>the listing broker’s offer of compensation </a:t>
            </a:r>
            <a:r>
              <a:rPr lang="en-US" sz="2200" noProof="0" dirty="0"/>
              <a:t/>
            </a:r>
            <a:br>
              <a:rPr lang="en-US" sz="2200" noProof="0" dirty="0"/>
            </a:br>
            <a:r>
              <a:rPr lang="en-US" sz="2200" noProof="0" dirty="0"/>
              <a:t>to subagents or buyer/tenant representatives </a:t>
            </a:r>
            <a:br>
              <a:rPr lang="en-US" sz="2200" noProof="0" dirty="0"/>
            </a:br>
            <a:r>
              <a:rPr lang="en-US" sz="2200" noProof="0" dirty="0"/>
              <a:t>or brokers nor make the submission of an </a:t>
            </a:r>
            <a:br>
              <a:rPr lang="en-US" sz="2200" noProof="0" dirty="0"/>
            </a:br>
            <a:r>
              <a:rPr lang="en-US" sz="2200" noProof="0" dirty="0"/>
              <a:t>executed offer to purchase/lease contingent </a:t>
            </a:r>
            <a:br>
              <a:rPr lang="en-US" sz="2200" noProof="0" dirty="0"/>
            </a:br>
            <a:r>
              <a:rPr lang="en-US" sz="2200" noProof="0" dirty="0"/>
              <a:t>on the listing broker’s agreement to modify </a:t>
            </a:r>
            <a:br>
              <a:rPr lang="en-US" sz="2200" noProof="0" dirty="0"/>
            </a:br>
            <a:r>
              <a:rPr lang="en-US" sz="2200" noProof="0" dirty="0"/>
              <a:t>the offer of compensation.</a:t>
            </a:r>
          </a:p>
          <a:p>
            <a:pPr marL="0" indent="0">
              <a:buNone/>
            </a:pPr>
            <a:r>
              <a:rPr lang="en-US" sz="2200" dirty="0"/>
              <a:t>(Amended 1/04)</a:t>
            </a:r>
            <a:endParaRPr lang="en-US" sz="2200" noProof="0" dirty="0">
              <a:sym typeface="Century Gothic" pitchFamily="34" charset="0"/>
            </a:endParaRPr>
          </a:p>
        </p:txBody>
      </p:sp>
      <p:sp>
        <p:nvSpPr>
          <p:cNvPr id="6" name="Date Placeholder 3">
            <a:extLst>
              <a:ext uri="{FF2B5EF4-FFF2-40B4-BE49-F238E27FC236}">
                <a16:creationId xmlns:a16="http://schemas.microsoft.com/office/drawing/2014/main" id="{26607874-2178-2BE2-D3C3-5F12619D80B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177</a:t>
            </a:fld>
            <a:endParaRPr lang="en-US" b="1" dirty="0">
              <a:solidFill>
                <a:srgbClr val="606060"/>
              </a:solidFill>
            </a:endParaRPr>
          </a:p>
        </p:txBody>
      </p:sp>
      <p:sp>
        <p:nvSpPr>
          <p:cNvPr id="7" name="Date Placeholder 3">
            <a:extLst>
              <a:ext uri="{FF2B5EF4-FFF2-40B4-BE49-F238E27FC236}">
                <a16:creationId xmlns:a16="http://schemas.microsoft.com/office/drawing/2014/main" id="{9A6514B6-C2F1-4692-5FA8-F8EDE7A17DF9}"/>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10" name="Graphic 9">
            <a:extLst>
              <a:ext uri="{FF2B5EF4-FFF2-40B4-BE49-F238E27FC236}">
                <a16:creationId xmlns:a16="http://schemas.microsoft.com/office/drawing/2014/main" id="{8623933B-5D19-AD19-B7DC-AC733BF74C2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23386852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B13E28-A485-8372-C719-5E5C23DD659C}"/>
              </a:ext>
            </a:extLst>
          </p:cNvPr>
          <p:cNvSpPr>
            <a:spLocks noGrp="1"/>
          </p:cNvSpPr>
          <p:nvPr>
            <p:ph type="title"/>
          </p:nvPr>
        </p:nvSpPr>
        <p:spPr/>
        <p:txBody>
          <a:bodyPr/>
          <a:lstStyle/>
          <a:p>
            <a:r>
              <a:rPr lang="en-US" dirty="0"/>
              <a:t>Display of offer of compensation – 8.8 </a:t>
            </a:r>
            <a:br>
              <a:rPr lang="en-US" dirty="0"/>
            </a:br>
            <a:endParaRPr lang="en-US" dirty="0"/>
          </a:p>
        </p:txBody>
      </p:sp>
      <p:sp>
        <p:nvSpPr>
          <p:cNvPr id="3" name="Content Placeholder 2">
            <a:extLst>
              <a:ext uri="{FF2B5EF4-FFF2-40B4-BE49-F238E27FC236}">
                <a16:creationId xmlns:a16="http://schemas.microsoft.com/office/drawing/2014/main" id="{6EFAFC7F-57CE-46F6-8CAA-8226B0CAEE84}"/>
              </a:ext>
            </a:extLst>
          </p:cNvPr>
          <p:cNvSpPr>
            <a:spLocks noGrp="1"/>
          </p:cNvSpPr>
          <p:nvPr>
            <p:ph idx="1"/>
          </p:nvPr>
        </p:nvSpPr>
        <p:spPr>
          <a:xfrm>
            <a:off x="457200" y="1825625"/>
            <a:ext cx="11277600" cy="4351338"/>
          </a:xfrm>
        </p:spPr>
        <p:txBody>
          <a:bodyPr numCol="1">
            <a:noAutofit/>
          </a:bodyPr>
          <a:lstStyle/>
          <a:p>
            <a:r>
              <a:rPr lang="en-US" sz="2600" dirty="0"/>
              <a:t>MLS’s must include offer of compensation </a:t>
            </a:r>
            <a:br>
              <a:rPr lang="en-US" sz="2600" dirty="0"/>
            </a:br>
            <a:r>
              <a:rPr lang="en-US" sz="2600" dirty="0"/>
              <a:t>in the data feeds sent to participants</a:t>
            </a:r>
          </a:p>
          <a:p>
            <a:r>
              <a:rPr lang="en-US" sz="2600" dirty="0"/>
              <a:t>Must allow brokerages – at their discretion – </a:t>
            </a:r>
            <a:br>
              <a:rPr lang="en-US" sz="2600" dirty="0"/>
            </a:br>
            <a:r>
              <a:rPr lang="en-US" sz="2600" dirty="0"/>
              <a:t>to share offers of compensation on their websites</a:t>
            </a:r>
          </a:p>
          <a:p>
            <a:r>
              <a:rPr lang="en-US" sz="2600" dirty="0"/>
              <a:t>Must be accompanied by disclaimer staying </a:t>
            </a:r>
            <a:br>
              <a:rPr lang="en-US" sz="2600" dirty="0"/>
            </a:br>
            <a:r>
              <a:rPr lang="en-US" sz="2600" dirty="0"/>
              <a:t>that the offer is made only to participants </a:t>
            </a:r>
            <a:br>
              <a:rPr lang="en-US" sz="2600" dirty="0"/>
            </a:br>
            <a:r>
              <a:rPr lang="en-US" sz="2600" dirty="0"/>
              <a:t>of the MLS where the listing is filed</a:t>
            </a:r>
          </a:p>
        </p:txBody>
      </p:sp>
      <p:sp>
        <p:nvSpPr>
          <p:cNvPr id="4" name="Date Placeholder 3">
            <a:extLst>
              <a:ext uri="{FF2B5EF4-FFF2-40B4-BE49-F238E27FC236}">
                <a16:creationId xmlns:a16="http://schemas.microsoft.com/office/drawing/2014/main" id="{95DAF2A2-997F-810F-8A80-370CA31690D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178</a:t>
            </a:fld>
            <a:endParaRPr lang="en-US" b="1" dirty="0">
              <a:solidFill>
                <a:srgbClr val="606060"/>
              </a:solidFill>
            </a:endParaRPr>
          </a:p>
        </p:txBody>
      </p:sp>
      <p:sp>
        <p:nvSpPr>
          <p:cNvPr id="6" name="Date Placeholder 3">
            <a:extLst>
              <a:ext uri="{FF2B5EF4-FFF2-40B4-BE49-F238E27FC236}">
                <a16:creationId xmlns:a16="http://schemas.microsoft.com/office/drawing/2014/main" id="{052CF1D2-FD5C-EA70-64F4-BDC3C3217A9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Tree>
    <p:extLst>
      <p:ext uri="{BB962C8B-B14F-4D97-AF65-F5344CB8AC3E}">
        <p14:creationId xmlns:p14="http://schemas.microsoft.com/office/powerpoint/2010/main" val="93440047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5901751-BA62-2CED-1B09-EF378816EFB3}"/>
              </a:ext>
            </a:extLst>
          </p:cNvPr>
          <p:cNvSpPr>
            <a:spLocks noGrp="1"/>
          </p:cNvSpPr>
          <p:nvPr>
            <p:ph type="title"/>
          </p:nvPr>
        </p:nvSpPr>
        <p:spPr/>
        <p:txBody>
          <a:bodyPr/>
          <a:lstStyle/>
          <a:p>
            <a:r>
              <a:rPr lang="en-US" dirty="0"/>
              <a:t>Non-filtering of Listings – 8.85</a:t>
            </a:r>
            <a:br>
              <a:rPr lang="en-US" dirty="0"/>
            </a:br>
            <a:endParaRPr lang="en-US" dirty="0"/>
          </a:p>
        </p:txBody>
      </p:sp>
      <p:sp>
        <p:nvSpPr>
          <p:cNvPr id="3" name="Content Placeholder 2">
            <a:extLst>
              <a:ext uri="{FF2B5EF4-FFF2-40B4-BE49-F238E27FC236}">
                <a16:creationId xmlns:a16="http://schemas.microsoft.com/office/drawing/2014/main" id="{6EFAFC7F-57CE-46F6-8CAA-8226B0CAEE84}"/>
              </a:ext>
            </a:extLst>
          </p:cNvPr>
          <p:cNvSpPr>
            <a:spLocks noGrp="1"/>
          </p:cNvSpPr>
          <p:nvPr>
            <p:ph idx="1"/>
          </p:nvPr>
        </p:nvSpPr>
        <p:spPr>
          <a:xfrm>
            <a:off x="457200" y="1825625"/>
            <a:ext cx="11277600" cy="4351338"/>
          </a:xfrm>
        </p:spPr>
        <p:txBody>
          <a:bodyPr numCol="1">
            <a:noAutofit/>
          </a:bodyPr>
          <a:lstStyle/>
          <a:p>
            <a:pPr marL="0" indent="0">
              <a:buNone/>
            </a:pPr>
            <a:r>
              <a:rPr lang="en-US" sz="2600" dirty="0"/>
              <a:t>MLS participants must not – and MLSs must </a:t>
            </a:r>
            <a:br>
              <a:rPr lang="en-US" sz="2600" dirty="0"/>
            </a:br>
            <a:r>
              <a:rPr lang="en-US" sz="2600" dirty="0"/>
              <a:t>not enable – the ability to filter out or restrict </a:t>
            </a:r>
            <a:br>
              <a:rPr lang="en-US" sz="2600" dirty="0"/>
            </a:br>
            <a:r>
              <a:rPr lang="en-US" sz="2600" dirty="0"/>
              <a:t>listings that are searchable by and displayed </a:t>
            </a:r>
            <a:br>
              <a:rPr lang="en-US" sz="2600" dirty="0"/>
            </a:br>
            <a:r>
              <a:rPr lang="en-US" sz="2600" dirty="0"/>
              <a:t>to consumers based on:</a:t>
            </a:r>
          </a:p>
          <a:p>
            <a:pPr marL="731520" lvl="2"/>
            <a:r>
              <a:rPr lang="en-US" sz="2200" dirty="0"/>
              <a:t>Compensation offered to cooperating broker</a:t>
            </a:r>
          </a:p>
          <a:p>
            <a:pPr marL="731520" lvl="2"/>
            <a:r>
              <a:rPr lang="en-US" sz="2200" dirty="0"/>
              <a:t>Name of brokerage</a:t>
            </a:r>
          </a:p>
          <a:p>
            <a:pPr marL="731520" lvl="2"/>
            <a:r>
              <a:rPr lang="en-US" sz="2200" dirty="0"/>
              <a:t>Name of agent</a:t>
            </a:r>
          </a:p>
        </p:txBody>
      </p:sp>
      <p:sp>
        <p:nvSpPr>
          <p:cNvPr id="4" name="Date Placeholder 3">
            <a:extLst>
              <a:ext uri="{FF2B5EF4-FFF2-40B4-BE49-F238E27FC236}">
                <a16:creationId xmlns:a16="http://schemas.microsoft.com/office/drawing/2014/main" id="{33D663C8-8BAF-15BB-07F4-969AEC61CE7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179</a:t>
            </a:fld>
            <a:endParaRPr lang="en-US" b="1" dirty="0">
              <a:solidFill>
                <a:srgbClr val="606060"/>
              </a:solidFill>
            </a:endParaRPr>
          </a:p>
        </p:txBody>
      </p:sp>
      <p:sp>
        <p:nvSpPr>
          <p:cNvPr id="6" name="Date Placeholder 3">
            <a:extLst>
              <a:ext uri="{FF2B5EF4-FFF2-40B4-BE49-F238E27FC236}">
                <a16:creationId xmlns:a16="http://schemas.microsoft.com/office/drawing/2014/main" id="{0F767622-7D54-E3DA-2EAF-5C8C2792ED8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Tree>
    <p:extLst>
      <p:ext uri="{BB962C8B-B14F-4D97-AF65-F5344CB8AC3E}">
        <p14:creationId xmlns:p14="http://schemas.microsoft.com/office/powerpoint/2010/main" val="224050819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9A822E-6236-B230-A146-1C2F54830997}"/>
              </a:ext>
            </a:extLst>
          </p:cNvPr>
          <p:cNvSpPr>
            <a:spLocks noGrp="1"/>
          </p:cNvSpPr>
          <p:nvPr>
            <p:ph type="title"/>
          </p:nvPr>
        </p:nvSpPr>
        <p:spPr/>
        <p:txBody>
          <a:bodyPr/>
          <a:lstStyle/>
          <a:p>
            <a:r>
              <a:rPr lang="en-US" dirty="0"/>
              <a:t>SOP 12-1</a:t>
            </a:r>
          </a:p>
        </p:txBody>
      </p:sp>
      <p:sp>
        <p:nvSpPr>
          <p:cNvPr id="3" name="Content Placeholder 2">
            <a:extLst>
              <a:ext uri="{FF2B5EF4-FFF2-40B4-BE49-F238E27FC236}">
                <a16:creationId xmlns:a16="http://schemas.microsoft.com/office/drawing/2014/main" id="{6EFAFC7F-57CE-46F6-8CAA-8226B0CAEE84}"/>
              </a:ext>
            </a:extLst>
          </p:cNvPr>
          <p:cNvSpPr>
            <a:spLocks noGrp="1"/>
          </p:cNvSpPr>
          <p:nvPr>
            <p:ph idx="1"/>
          </p:nvPr>
        </p:nvSpPr>
        <p:spPr>
          <a:xfrm>
            <a:off x="457200" y="1825625"/>
            <a:ext cx="11277600" cy="4351338"/>
          </a:xfrm>
        </p:spPr>
        <p:txBody>
          <a:bodyPr vert="horz" lIns="0" tIns="0" rIns="0" bIns="0" numCol="1" rtlCol="0" anchor="t">
            <a:noAutofit/>
          </a:bodyPr>
          <a:lstStyle/>
          <a:p>
            <a:pPr marL="0" indent="0">
              <a:buNone/>
            </a:pPr>
            <a:r>
              <a:rPr lang="en-US" sz="2600" dirty="0"/>
              <a:t>REALTORS</a:t>
            </a:r>
            <a:r>
              <a:rPr lang="en-US" sz="2600" baseline="30000" dirty="0"/>
              <a:t>®</a:t>
            </a:r>
            <a:r>
              <a:rPr lang="en-US" sz="2600" dirty="0"/>
              <a:t> must not represent that their brokerage </a:t>
            </a:r>
            <a:br>
              <a:rPr lang="en-US" sz="2600" dirty="0"/>
            </a:br>
            <a:r>
              <a:rPr lang="en-US" sz="2600" dirty="0"/>
              <a:t>services to a client or customer are free or available </a:t>
            </a:r>
            <a:br>
              <a:rPr lang="en-US" sz="2600" dirty="0"/>
            </a:br>
            <a:r>
              <a:rPr lang="en-US" sz="2600" dirty="0"/>
              <a:t>at no cost to their clients, unless the REALTOR</a:t>
            </a:r>
            <a:r>
              <a:rPr lang="en-US" sz="2600" baseline="30000" dirty="0"/>
              <a:t>®</a:t>
            </a:r>
            <a:r>
              <a:rPr lang="en-US" sz="2600" dirty="0"/>
              <a:t> will </a:t>
            </a:r>
            <a:br>
              <a:rPr lang="en-US" sz="2600" dirty="0"/>
            </a:br>
            <a:r>
              <a:rPr lang="en-US" sz="2600" dirty="0"/>
              <a:t>receive no financial compensation from any source </a:t>
            </a:r>
            <a:br>
              <a:rPr lang="en-US" sz="2600" dirty="0"/>
            </a:br>
            <a:r>
              <a:rPr lang="en-US" sz="2600" dirty="0"/>
              <a:t>for those services. (Amended 1/22)</a:t>
            </a:r>
          </a:p>
        </p:txBody>
      </p:sp>
      <p:sp>
        <p:nvSpPr>
          <p:cNvPr id="5" name="Date Placeholder 3">
            <a:extLst>
              <a:ext uri="{FF2B5EF4-FFF2-40B4-BE49-F238E27FC236}">
                <a16:creationId xmlns:a16="http://schemas.microsoft.com/office/drawing/2014/main" id="{750397A6-A471-DF47-AD04-1382727FB5B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180</a:t>
            </a:fld>
            <a:endParaRPr lang="en-US" b="1" dirty="0">
              <a:solidFill>
                <a:srgbClr val="606060"/>
              </a:solidFill>
            </a:endParaRPr>
          </a:p>
        </p:txBody>
      </p:sp>
      <p:sp>
        <p:nvSpPr>
          <p:cNvPr id="6" name="Date Placeholder 3">
            <a:extLst>
              <a:ext uri="{FF2B5EF4-FFF2-40B4-BE49-F238E27FC236}">
                <a16:creationId xmlns:a16="http://schemas.microsoft.com/office/drawing/2014/main" id="{6B88F61D-7EF4-FFF7-3649-969FF8BF413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Tree>
    <p:extLst>
      <p:ext uri="{BB962C8B-B14F-4D97-AF65-F5344CB8AC3E}">
        <p14:creationId xmlns:p14="http://schemas.microsoft.com/office/powerpoint/2010/main" val="1516397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EB488C1-2DD1-4E8A-888C-2558121AC1A0}"/>
              </a:ext>
            </a:extLst>
          </p:cNvPr>
          <p:cNvSpPr>
            <a:spLocks noGrp="1"/>
          </p:cNvSpPr>
          <p:nvPr>
            <p:ph type="title"/>
          </p:nvPr>
        </p:nvSpPr>
        <p:spPr>
          <a:xfrm>
            <a:off x="457200" y="914400"/>
            <a:ext cx="11277600" cy="914400"/>
          </a:xfrm>
        </p:spPr>
        <p:txBody>
          <a:bodyPr vert="horz" lIns="91440" tIns="45720" rIns="91440" bIns="45720" rtlCol="0" anchor="ctr">
            <a:normAutofit fontScale="90000"/>
          </a:bodyPr>
          <a:lstStyle/>
          <a:p>
            <a:r>
              <a:rPr lang="en-US" dirty="0"/>
              <a:t>Information Sources Used </a:t>
            </a:r>
            <a:br>
              <a:rPr lang="en-US" dirty="0"/>
            </a:br>
            <a:r>
              <a:rPr lang="en-US" dirty="0"/>
              <a:t>When They Get Serious, It Changes</a:t>
            </a:r>
          </a:p>
        </p:txBody>
      </p:sp>
      <p:sp>
        <p:nvSpPr>
          <p:cNvPr id="9" name="Date Placeholder 3">
            <a:extLst>
              <a:ext uri="{FF2B5EF4-FFF2-40B4-BE49-F238E27FC236}">
                <a16:creationId xmlns:a16="http://schemas.microsoft.com/office/drawing/2014/main" id="{FF15CF5E-C9DD-D502-1DA8-0BC3BF2C3DD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2" name="Date Placeholder 3">
            <a:extLst>
              <a:ext uri="{FF2B5EF4-FFF2-40B4-BE49-F238E27FC236}">
                <a16:creationId xmlns:a16="http://schemas.microsoft.com/office/drawing/2014/main" id="{134F8B93-F476-31C1-0487-A91D0B8280B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19</a:t>
            </a:fld>
            <a:endParaRPr lang="en-US" sz="1200" b="1" dirty="0">
              <a:solidFill>
                <a:srgbClr val="606060"/>
              </a:solidFill>
            </a:endParaRPr>
          </a:p>
        </p:txBody>
      </p:sp>
      <p:graphicFrame>
        <p:nvGraphicFramePr>
          <p:cNvPr id="5" name="Table 4">
            <a:extLst>
              <a:ext uri="{FF2B5EF4-FFF2-40B4-BE49-F238E27FC236}">
                <a16:creationId xmlns:a16="http://schemas.microsoft.com/office/drawing/2014/main" id="{F9920348-CFF5-C896-03CA-5F06603C3AAE}"/>
              </a:ext>
            </a:extLst>
          </p:cNvPr>
          <p:cNvGraphicFramePr>
            <a:graphicFrameLocks noGrp="1"/>
          </p:cNvGraphicFramePr>
          <p:nvPr>
            <p:extLst>
              <p:ext uri="{D42A27DB-BD31-4B8C-83A1-F6EECF244321}">
                <p14:modId xmlns:p14="http://schemas.microsoft.com/office/powerpoint/2010/main" val="1703389206"/>
              </p:ext>
            </p:extLst>
          </p:nvPr>
        </p:nvGraphicFramePr>
        <p:xfrm>
          <a:off x="1851066" y="1977630"/>
          <a:ext cx="7813461" cy="3886204"/>
        </p:xfrm>
        <a:graphic>
          <a:graphicData uri="http://schemas.openxmlformats.org/drawingml/2006/table">
            <a:tbl>
              <a:tblPr/>
              <a:tblGrid>
                <a:gridCol w="2089351">
                  <a:extLst>
                    <a:ext uri="{9D8B030D-6E8A-4147-A177-3AD203B41FA5}">
                      <a16:colId xmlns:a16="http://schemas.microsoft.com/office/drawing/2014/main" val="698400027"/>
                    </a:ext>
                  </a:extLst>
                </a:gridCol>
                <a:gridCol w="817730">
                  <a:extLst>
                    <a:ext uri="{9D8B030D-6E8A-4147-A177-3AD203B41FA5}">
                      <a16:colId xmlns:a16="http://schemas.microsoft.com/office/drawing/2014/main" val="3506544204"/>
                    </a:ext>
                  </a:extLst>
                </a:gridCol>
                <a:gridCol w="817730">
                  <a:extLst>
                    <a:ext uri="{9D8B030D-6E8A-4147-A177-3AD203B41FA5}">
                      <a16:colId xmlns:a16="http://schemas.microsoft.com/office/drawing/2014/main" val="2880538009"/>
                    </a:ext>
                  </a:extLst>
                </a:gridCol>
                <a:gridCol w="817730">
                  <a:extLst>
                    <a:ext uri="{9D8B030D-6E8A-4147-A177-3AD203B41FA5}">
                      <a16:colId xmlns:a16="http://schemas.microsoft.com/office/drawing/2014/main" val="2578217709"/>
                    </a:ext>
                  </a:extLst>
                </a:gridCol>
                <a:gridCol w="817730">
                  <a:extLst>
                    <a:ext uri="{9D8B030D-6E8A-4147-A177-3AD203B41FA5}">
                      <a16:colId xmlns:a16="http://schemas.microsoft.com/office/drawing/2014/main" val="482051252"/>
                    </a:ext>
                  </a:extLst>
                </a:gridCol>
                <a:gridCol w="817730">
                  <a:extLst>
                    <a:ext uri="{9D8B030D-6E8A-4147-A177-3AD203B41FA5}">
                      <a16:colId xmlns:a16="http://schemas.microsoft.com/office/drawing/2014/main" val="1930484458"/>
                    </a:ext>
                  </a:extLst>
                </a:gridCol>
                <a:gridCol w="817730">
                  <a:extLst>
                    <a:ext uri="{9D8B030D-6E8A-4147-A177-3AD203B41FA5}">
                      <a16:colId xmlns:a16="http://schemas.microsoft.com/office/drawing/2014/main" val="656597815"/>
                    </a:ext>
                  </a:extLst>
                </a:gridCol>
                <a:gridCol w="817730">
                  <a:extLst>
                    <a:ext uri="{9D8B030D-6E8A-4147-A177-3AD203B41FA5}">
                      <a16:colId xmlns:a16="http://schemas.microsoft.com/office/drawing/2014/main" val="816422568"/>
                    </a:ext>
                  </a:extLst>
                </a:gridCol>
              </a:tblGrid>
              <a:tr h="334297">
                <a:tc>
                  <a:txBody>
                    <a:bodyPr/>
                    <a:lstStyle/>
                    <a:p>
                      <a:r>
                        <a:rPr lang="en-US" sz="900" b="0" i="0" dirty="0">
                          <a:effectLst/>
                          <a:latin typeface="Montserrat" pitchFamily="2" charset="77"/>
                        </a:rPr>
                        <a:t/>
                      </a:r>
                      <a:br>
                        <a:rPr lang="en-US" sz="900" b="0" i="0" dirty="0">
                          <a:effectLst/>
                          <a:latin typeface="Montserrat" pitchFamily="2" charset="77"/>
                        </a:rPr>
                      </a:br>
                      <a:endParaRPr lang="en-US" sz="900" b="0" i="0" dirty="0">
                        <a:effectLst/>
                        <a:latin typeface="Montserrat" pitchFamily="2" charset="77"/>
                      </a:endParaRPr>
                    </a:p>
                  </a:txBody>
                  <a:tcPr marL="0" marR="0" marT="0" marB="0" anchor="ctr">
                    <a:lnL>
                      <a:noFill/>
                    </a:lnL>
                    <a:lnR>
                      <a:noFill/>
                    </a:lnR>
                    <a:lnT>
                      <a:noFill/>
                    </a:lnT>
                    <a:lnB>
                      <a:noFill/>
                    </a:lnB>
                    <a:noFill/>
                  </a:tcPr>
                </a:tc>
                <a:tc gridSpan="7">
                  <a:txBody>
                    <a:bodyPr/>
                    <a:lstStyle/>
                    <a:p>
                      <a:pPr algn="ctr"/>
                      <a:r>
                        <a:rPr lang="en-US" sz="1300" b="1" i="0" dirty="0">
                          <a:solidFill>
                            <a:schemeClr val="accent1"/>
                          </a:solidFill>
                          <a:effectLst/>
                          <a:latin typeface="Montserrat SemiBold" pitchFamily="2" charset="77"/>
                        </a:rPr>
                        <a:t>Age of Home Buyer</a:t>
                      </a:r>
                    </a:p>
                  </a:txBody>
                  <a:tcPr anchor="ctr">
                    <a:lnL>
                      <a:noFill/>
                    </a:lnL>
                    <a:lnR>
                      <a:noFill/>
                    </a:lnR>
                    <a:lnT>
                      <a:noFill/>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88164134"/>
                  </a:ext>
                </a:extLst>
              </a:tr>
              <a:tr h="334297">
                <a:tc>
                  <a:txBody>
                    <a:bodyPr/>
                    <a:lstStyle/>
                    <a:p>
                      <a:r>
                        <a:rPr lang="en-US" sz="900" b="0" i="0" dirty="0">
                          <a:effectLst/>
                          <a:latin typeface="Montserrat" pitchFamily="2" charset="77"/>
                        </a:rPr>
                        <a:t/>
                      </a:r>
                      <a:br>
                        <a:rPr lang="en-US" sz="900" b="0" i="0" dirty="0">
                          <a:effectLst/>
                          <a:latin typeface="Montserrat" pitchFamily="2" charset="77"/>
                        </a:rPr>
                      </a:br>
                      <a:endParaRPr lang="en-US" sz="900" b="0" i="0" dirty="0">
                        <a:effectLst/>
                        <a:latin typeface="Montserrat" pitchFamily="2" charset="77"/>
                      </a:endParaRPr>
                    </a:p>
                  </a:txBody>
                  <a:tcPr marL="0" marR="0" marT="0" marB="0" anchor="ctr">
                    <a:lnL>
                      <a:noFill/>
                    </a:lnL>
                    <a:lnR>
                      <a:noFill/>
                    </a:lnR>
                    <a:lnT>
                      <a:noFill/>
                    </a:lnT>
                    <a:lnB>
                      <a:noFill/>
                    </a:lnB>
                    <a:noFill/>
                  </a:tcPr>
                </a:tc>
                <a:tc>
                  <a:txBody>
                    <a:bodyPr/>
                    <a:lstStyle/>
                    <a:p>
                      <a:pPr algn="ctr"/>
                      <a:r>
                        <a:rPr lang="en-US" sz="1100" b="1" i="0" dirty="0">
                          <a:solidFill>
                            <a:schemeClr val="bg1"/>
                          </a:solidFill>
                          <a:effectLst/>
                          <a:latin typeface="Montserrat SemiBold" pitchFamily="2" charset="77"/>
                        </a:rPr>
                        <a:t>All Buyers</a:t>
                      </a:r>
                    </a:p>
                  </a:txBody>
                  <a:tcPr marL="0"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b="1" i="0" dirty="0">
                          <a:solidFill>
                            <a:schemeClr val="bg1"/>
                          </a:solidFill>
                          <a:effectLst/>
                          <a:latin typeface="Montserrat SemiBold" pitchFamily="2" charset="77"/>
                        </a:rPr>
                        <a:t>24 to 32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b="1" i="0" dirty="0">
                          <a:solidFill>
                            <a:schemeClr val="bg1"/>
                          </a:solidFill>
                          <a:effectLst/>
                          <a:latin typeface="Montserrat SemiBold" pitchFamily="2" charset="77"/>
                        </a:rPr>
                        <a:t>33 to 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b="1" i="0" dirty="0">
                          <a:solidFill>
                            <a:schemeClr val="bg1"/>
                          </a:solidFill>
                          <a:effectLst/>
                          <a:latin typeface="Montserrat SemiBold" pitchFamily="2" charset="77"/>
                        </a:rPr>
                        <a:t>43 to 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b="1" i="0" dirty="0">
                          <a:solidFill>
                            <a:schemeClr val="bg1"/>
                          </a:solidFill>
                          <a:effectLst/>
                          <a:latin typeface="Montserrat SemiBold" pitchFamily="2" charset="77"/>
                        </a:rPr>
                        <a:t>58 to 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b="1" i="0" dirty="0">
                          <a:solidFill>
                            <a:schemeClr val="bg1"/>
                          </a:solidFill>
                          <a:effectLst/>
                          <a:latin typeface="Montserrat SemiBold" pitchFamily="2" charset="77"/>
                        </a:rPr>
                        <a:t>68 to 76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100" b="1" i="0" dirty="0">
                          <a:solidFill>
                            <a:schemeClr val="bg1"/>
                          </a:solidFill>
                          <a:effectLst/>
                          <a:latin typeface="Montserrat SemiBold" pitchFamily="2" charset="77"/>
                        </a:rPr>
                        <a:t>77 to 97</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279824840"/>
                  </a:ext>
                </a:extLst>
              </a:tr>
              <a:tr h="292510">
                <a:tc>
                  <a:txBody>
                    <a:bodyPr/>
                    <a:lstStyle/>
                    <a:p>
                      <a:r>
                        <a:rPr lang="en-US" sz="900" b="0" i="0" dirty="0">
                          <a:effectLst/>
                          <a:latin typeface="Montserrat" pitchFamily="2" charset="77"/>
                        </a:rPr>
                        <a:t>Real estate agent</a:t>
                      </a:r>
                    </a:p>
                  </a:txBody>
                  <a:tcPr marL="108647"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88%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86%</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248984"/>
                  </a:ext>
                </a:extLst>
              </a:tr>
              <a:tr h="292510">
                <a:tc>
                  <a:txBody>
                    <a:bodyPr/>
                    <a:lstStyle/>
                    <a:p>
                      <a:r>
                        <a:rPr lang="en-US" sz="900" b="0" i="0" dirty="0">
                          <a:effectLst/>
                          <a:latin typeface="Montserrat" pitchFamily="2" charset="77"/>
                        </a:rPr>
                        <a:t>Mobile or tablet search device</a:t>
                      </a:r>
                    </a:p>
                  </a:txBody>
                  <a:tcPr marL="108647"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84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86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77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49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54</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52113471"/>
                  </a:ext>
                </a:extLst>
              </a:tr>
              <a:tr h="292510">
                <a:tc>
                  <a:txBody>
                    <a:bodyPr/>
                    <a:lstStyle/>
                    <a:p>
                      <a:r>
                        <a:rPr lang="en-US" sz="900" b="0" i="0" dirty="0">
                          <a:effectLst/>
                          <a:latin typeface="Montserrat" pitchFamily="2" charset="77"/>
                        </a:rPr>
                        <a:t>Online video site</a:t>
                      </a:r>
                    </a:p>
                  </a:txBody>
                  <a:tcPr marL="108647"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45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41</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571499"/>
                  </a:ext>
                </a:extLst>
              </a:tr>
              <a:tr h="292510">
                <a:tc>
                  <a:txBody>
                    <a:bodyPr/>
                    <a:lstStyle/>
                    <a:p>
                      <a:r>
                        <a:rPr lang="en-US" sz="900" b="0" i="0" dirty="0">
                          <a:effectLst/>
                          <a:latin typeface="Montserrat" pitchFamily="2" charset="77"/>
                        </a:rPr>
                        <a:t>Yard sign</a:t>
                      </a:r>
                    </a:p>
                  </a:txBody>
                  <a:tcPr marL="108647"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39</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382892760"/>
                  </a:ext>
                </a:extLst>
              </a:tr>
              <a:tr h="292510">
                <a:tc>
                  <a:txBody>
                    <a:bodyPr/>
                    <a:lstStyle/>
                    <a:p>
                      <a:r>
                        <a:rPr lang="en-US" sz="900" b="0" i="0" dirty="0">
                          <a:effectLst/>
                          <a:latin typeface="Montserrat" pitchFamily="2" charset="77"/>
                        </a:rPr>
                        <a:t>Open house</a:t>
                      </a:r>
                    </a:p>
                  </a:txBody>
                  <a:tcPr marL="108647"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36</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1766778"/>
                  </a:ext>
                </a:extLst>
              </a:tr>
              <a:tr h="292510">
                <a:tc>
                  <a:txBody>
                    <a:bodyPr/>
                    <a:lstStyle/>
                    <a:p>
                      <a:r>
                        <a:rPr lang="en-US" sz="900" b="0" i="0" dirty="0">
                          <a:effectLst/>
                          <a:latin typeface="Montserrat" pitchFamily="2" charset="77"/>
                        </a:rPr>
                        <a:t>Print newspaper advertisement</a:t>
                      </a:r>
                    </a:p>
                  </a:txBody>
                  <a:tcPr marL="108647"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14</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72789658"/>
                  </a:ext>
                </a:extLst>
              </a:tr>
              <a:tr h="292510">
                <a:tc>
                  <a:txBody>
                    <a:bodyPr/>
                    <a:lstStyle/>
                    <a:p>
                      <a:r>
                        <a:rPr lang="en-US" sz="900" b="0" i="0" dirty="0">
                          <a:effectLst/>
                          <a:latin typeface="Montserrat" pitchFamily="2" charset="77"/>
                        </a:rPr>
                        <a:t>Home builder</a:t>
                      </a:r>
                    </a:p>
                  </a:txBody>
                  <a:tcPr marL="108647"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a:effectLst/>
                          <a:latin typeface="Montserrat" pitchFamily="2" charset="77"/>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a:effectLst/>
                          <a:latin typeface="Montserrat" pitchFamily="2" charset="77"/>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a:effectLst/>
                          <a:latin typeface="Montserrat" pitchFamily="2" charset="77"/>
                        </a:rPr>
                        <a:t>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a:effectLst/>
                          <a:latin typeface="Montserrat" pitchFamily="2" charset="77"/>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a:effectLst/>
                          <a:latin typeface="Montserrat" pitchFamily="2" charset="77"/>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17</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9215431"/>
                  </a:ext>
                </a:extLst>
              </a:tr>
              <a:tr h="292510">
                <a:tc>
                  <a:txBody>
                    <a:bodyPr/>
                    <a:lstStyle/>
                    <a:p>
                      <a:r>
                        <a:rPr lang="en-US" sz="900" b="0" i="0" dirty="0">
                          <a:effectLst/>
                          <a:latin typeface="Montserrat" pitchFamily="2" charset="77"/>
                        </a:rPr>
                        <a:t>Home book or magazine</a:t>
                      </a:r>
                    </a:p>
                  </a:txBody>
                  <a:tcPr marL="108647"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8</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713874461"/>
                  </a:ext>
                </a:extLst>
              </a:tr>
              <a:tr h="292510">
                <a:tc>
                  <a:txBody>
                    <a:bodyPr/>
                    <a:lstStyle/>
                    <a:p>
                      <a:r>
                        <a:rPr lang="en-US" sz="900" b="0" i="0" dirty="0">
                          <a:effectLst/>
                          <a:latin typeface="Montserrat" pitchFamily="2" charset="77"/>
                        </a:rPr>
                        <a:t>Billboard</a:t>
                      </a:r>
                    </a:p>
                  </a:txBody>
                  <a:tcPr marL="108647"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a:effectLst/>
                          <a:latin typeface="Montserrat" pitchFamily="2" charset="77"/>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a:effectLst/>
                          <a:latin typeface="Montserrat" pitchFamily="2" charset="77"/>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a:effectLst/>
                          <a:latin typeface="Montserrat" pitchFamily="2" charset="77"/>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i="0" dirty="0">
                          <a:effectLst/>
                          <a:latin typeface="Montserrat" pitchFamily="2" charset="77"/>
                        </a:rPr>
                        <a:t>2</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953650"/>
                  </a:ext>
                </a:extLst>
              </a:tr>
              <a:tr h="292510">
                <a:tc>
                  <a:txBody>
                    <a:bodyPr/>
                    <a:lstStyle/>
                    <a:p>
                      <a:r>
                        <a:rPr lang="en-US" sz="900" b="0" i="0" dirty="0">
                          <a:effectLst/>
                          <a:latin typeface="Montserrat" pitchFamily="2" charset="77"/>
                        </a:rPr>
                        <a:t>Television</a:t>
                      </a:r>
                    </a:p>
                  </a:txBody>
                  <a:tcPr marL="108647"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a:effectLst/>
                          <a:latin typeface="Montserrat" pitchFamily="2" charset="77"/>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b="0" i="0" dirty="0">
                          <a:effectLst/>
                          <a:latin typeface="Montserrat" pitchFamily="2" charset="77"/>
                        </a:rPr>
                        <a:t>6</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40383110"/>
                  </a:ext>
                </a:extLst>
              </a:tr>
              <a:tr h="292510">
                <a:tc>
                  <a:txBody>
                    <a:bodyPr/>
                    <a:lstStyle/>
                    <a:p>
                      <a:r>
                        <a:rPr lang="en-US" sz="900" b="0" i="0" dirty="0">
                          <a:effectLst/>
                          <a:latin typeface="Montserrat" pitchFamily="2" charset="77"/>
                        </a:rPr>
                        <a:t>Relocation Company</a:t>
                      </a:r>
                    </a:p>
                  </a:txBody>
                  <a:tcPr marL="108647" marR="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a:r>
                        <a:rPr lang="en-US" sz="1000" b="0" i="0" dirty="0">
                          <a:effectLst/>
                          <a:latin typeface="Montserrat" pitchFamily="2" charset="77"/>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a:r>
                        <a:rPr lang="en-US" sz="1000" b="0" i="0">
                          <a:effectLst/>
                          <a:latin typeface="Montserrat" pitchFamily="2" charset="77"/>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a:r>
                        <a:rPr lang="en-US" sz="1000" b="0" i="0">
                          <a:effectLst/>
                          <a:latin typeface="Montserrat" pitchFamily="2" charset="77"/>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a:r>
                        <a:rPr lang="en-US" sz="1000" b="0" i="0">
                          <a:effectLst/>
                          <a:latin typeface="Montserrat" pitchFamily="2" charset="77"/>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a:r>
                        <a:rPr lang="en-US" sz="1000" b="0" i="0" dirty="0">
                          <a:effectLst/>
                          <a:latin typeface="Montserrat" pitchFamily="2" charset="77"/>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a:r>
                        <a:rPr lang="en-US" sz="1000" b="0" i="0" dirty="0">
                          <a:effectLst/>
                          <a:latin typeface="Montserrat" pitchFamily="2" charset="77"/>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a:r>
                        <a:rPr lang="en-US" sz="1000" b="0" i="0" dirty="0">
                          <a:effectLst/>
                          <a:latin typeface="Montserrat" pitchFamily="2" charset="77"/>
                        </a:rPr>
                        <a:t>3</a:t>
                      </a:r>
                    </a:p>
                  </a:txBody>
                  <a:tcPr marL="0" marR="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932537811"/>
                  </a:ext>
                </a:extLst>
              </a:tr>
            </a:tbl>
          </a:graphicData>
        </a:graphic>
      </p:graphicFrame>
      <p:sp>
        <p:nvSpPr>
          <p:cNvPr id="3" name="TextBox 2">
            <a:extLst>
              <a:ext uri="{FF2B5EF4-FFF2-40B4-BE49-F238E27FC236}">
                <a16:creationId xmlns:a16="http://schemas.microsoft.com/office/drawing/2014/main" id="{F98AF4D9-7DBC-6508-6C33-13E4BA33999A}"/>
              </a:ext>
            </a:extLst>
          </p:cNvPr>
          <p:cNvSpPr txBox="1">
            <a:spLocks/>
          </p:cNvSpPr>
          <p:nvPr/>
        </p:nvSpPr>
        <p:spPr>
          <a:xfrm>
            <a:off x="338200" y="6017385"/>
            <a:ext cx="8530226" cy="707886"/>
          </a:xfrm>
          <a:prstGeom prst="rect">
            <a:avLst/>
          </a:prstGeom>
          <a:noFill/>
        </p:spPr>
        <p:txBody>
          <a:bodyPr wrap="square" rtlCol="0">
            <a:spAutoFit/>
          </a:bodyPr>
          <a:lstStyle/>
          <a:p>
            <a:r>
              <a:rPr lang="en-US" sz="1000" b="0" i="0" dirty="0">
                <a:effectLst/>
                <a:latin typeface="Montserrat" pitchFamily="2" charset="0"/>
              </a:rPr>
              <a:t>Source: 2023 National Association of REALTORS® </a:t>
            </a:r>
            <a:r>
              <a:rPr lang="en-US" sz="1000" b="0" i="0" dirty="0">
                <a:effectLst/>
                <a:latin typeface="Montserrat" pitchFamily="2" charset="0"/>
                <a:hlinkClick r:id="rId3"/>
              </a:rPr>
              <a:t>Home Buyer and Seller Generational Trends</a:t>
            </a:r>
            <a:r>
              <a:rPr lang="en-US" sz="1000" b="0" i="0" dirty="0">
                <a:effectLst/>
                <a:latin typeface="Montserrat" pitchFamily="2" charset="0"/>
              </a:rPr>
              <a:t>, p 50. </a:t>
            </a:r>
            <a:r>
              <a:rPr lang="en-US" sz="1000" dirty="0"/>
              <a:t/>
            </a:r>
            <a:br>
              <a:rPr lang="en-US" sz="1000" dirty="0"/>
            </a:br>
            <a:r>
              <a:rPr lang="en-US" sz="1000" dirty="0"/>
              <a:t/>
            </a:r>
            <a:br>
              <a:rPr lang="en-US" sz="1000" dirty="0"/>
            </a:br>
            <a:r>
              <a:rPr lang="en-US" sz="1000" dirty="0"/>
              <a:t/>
            </a:r>
            <a:br>
              <a:rPr lang="en-US" sz="1000" dirty="0"/>
            </a:br>
            <a:endParaRPr lang="en-US" sz="1000" dirty="0"/>
          </a:p>
        </p:txBody>
      </p:sp>
    </p:spTree>
    <p:extLst>
      <p:ext uri="{BB962C8B-B14F-4D97-AF65-F5344CB8AC3E}">
        <p14:creationId xmlns:p14="http://schemas.microsoft.com/office/powerpoint/2010/main" val="16284765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C3C9D7-A140-3531-C18E-995278192078}"/>
              </a:ext>
            </a:extLst>
          </p:cNvPr>
          <p:cNvGrpSpPr/>
          <p:nvPr/>
        </p:nvGrpSpPr>
        <p:grpSpPr>
          <a:xfrm>
            <a:off x="457200" y="914400"/>
            <a:ext cx="11277600" cy="4531864"/>
            <a:chOff x="457200" y="387144"/>
            <a:chExt cx="11277600" cy="4531864"/>
          </a:xfrm>
        </p:grpSpPr>
        <p:sp>
          <p:nvSpPr>
            <p:cNvPr id="5" name="Title 6"/>
            <p:cNvSpPr txBox="1">
              <a:spLocks/>
            </p:cNvSpPr>
            <p:nvPr/>
          </p:nvSpPr>
          <p:spPr>
            <a:xfrm>
              <a:off x="1490472" y="387144"/>
              <a:ext cx="10244328" cy="548640"/>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3600" b="1" dirty="0">
                  <a:latin typeface="Montserrat SemiBold" pitchFamily="2" charset="77"/>
                  <a:cs typeface="Arial" panose="020B0604020202020204" pitchFamily="34" charset="0"/>
                </a:rPr>
                <a:t>REALTOR</a:t>
              </a:r>
              <a:r>
                <a:rPr lang="en-US" sz="3600" b="1" baseline="30000" dirty="0">
                  <a:latin typeface="Montserrat SemiBold" pitchFamily="2" charset="77"/>
                  <a:cs typeface="Arial" panose="020B0604020202020204" pitchFamily="34" charset="0"/>
                </a:rPr>
                <a:t>®</a:t>
              </a:r>
              <a:r>
                <a:rPr lang="en-US" sz="3600" b="1" dirty="0">
                  <a:latin typeface="Montserrat SemiBold" pitchFamily="2" charset="77"/>
                  <a:cs typeface="Arial" panose="020B0604020202020204" pitchFamily="34" charset="0"/>
                </a:rPr>
                <a:t> Code of Ethics – Compensation</a:t>
              </a:r>
              <a:endParaRPr lang="en-US" b="1" dirty="0">
                <a:latin typeface="Montserrat SemiBold" pitchFamily="2" charset="77"/>
              </a:endParaRPr>
            </a:p>
          </p:txBody>
        </p:sp>
        <p:pic>
          <p:nvPicPr>
            <p:cNvPr id="6" name="Picture 2" descr="http://homequestokc.com/wp-content/themes/realestate_3/images/realtor-log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387144"/>
              <a:ext cx="838200" cy="957943"/>
            </a:xfrm>
            <a:prstGeom prst="rect">
              <a:avLst/>
            </a:prstGeom>
            <a:noFill/>
          </p:spPr>
        </p:pic>
        <p:sp>
          <p:nvSpPr>
            <p:cNvPr id="3" name="Rectangle 2"/>
            <p:cNvSpPr/>
            <p:nvPr/>
          </p:nvSpPr>
          <p:spPr>
            <a:xfrm>
              <a:off x="457200" y="2210574"/>
              <a:ext cx="11173968" cy="2708434"/>
            </a:xfrm>
            <a:prstGeom prst="rect">
              <a:avLst/>
            </a:prstGeom>
          </p:spPr>
          <p:txBody>
            <a:bodyPr wrap="square">
              <a:spAutoFit/>
            </a:bodyPr>
            <a:lstStyle/>
            <a:p>
              <a:pPr fontAlgn="base">
                <a:spcAft>
                  <a:spcPts val="1200"/>
                </a:spcAft>
              </a:pPr>
              <a:r>
                <a:rPr lang="en-US" sz="2000" dirty="0">
                  <a:latin typeface="Montserrat" pitchFamily="2" charset="77"/>
                  <a:cs typeface="Arial" panose="020B0604020202020204" pitchFamily="34" charset="0"/>
                </a:rPr>
                <a:t>When entering into listing contracts, REALTORS</a:t>
              </a:r>
              <a:r>
                <a:rPr lang="en-US" sz="2000" baseline="30000" dirty="0">
                  <a:latin typeface="Montserrat" pitchFamily="2" charset="77"/>
                  <a:cs typeface="Arial" panose="020B0604020202020204" pitchFamily="34" charset="0"/>
                </a:rPr>
                <a:t>®</a:t>
              </a:r>
              <a:r>
                <a:rPr lang="en-US" sz="2000" dirty="0">
                  <a:latin typeface="Montserrat" pitchFamily="2" charset="77"/>
                  <a:cs typeface="Arial" panose="020B0604020202020204" pitchFamily="34" charset="0"/>
                </a:rPr>
                <a:t> must advise sellers/landlords </a:t>
              </a:r>
            </a:p>
            <a:p>
              <a:pPr marL="320040" indent="-320040" fontAlgn="base">
                <a:spcAft>
                  <a:spcPts val="1200"/>
                </a:spcAft>
                <a:buFont typeface="+mj-lt"/>
                <a:buAutoNum type="arabicPeriod"/>
              </a:pPr>
              <a:r>
                <a:rPr lang="en-US" sz="2000" dirty="0">
                  <a:latin typeface="Montserrat" pitchFamily="2" charset="77"/>
                  <a:cs typeface="Arial" panose="020B0604020202020204" pitchFamily="34" charset="0"/>
                </a:rPr>
                <a:t>The REALTOR</a:t>
              </a:r>
              <a:r>
                <a:rPr lang="en-US" sz="2000" baseline="30000" dirty="0">
                  <a:latin typeface="Montserrat" pitchFamily="2" charset="77"/>
                  <a:cs typeface="Arial" panose="020B0604020202020204" pitchFamily="34" charset="0"/>
                </a:rPr>
                <a:t>®</a:t>
              </a:r>
              <a:r>
                <a:rPr lang="en-US" sz="2000" dirty="0">
                  <a:latin typeface="Montserrat" pitchFamily="2" charset="77"/>
                  <a:cs typeface="Arial" panose="020B0604020202020204" pitchFamily="34" charset="0"/>
                </a:rPr>
                <a:t>’s company policies regarding cooperation and the amount(s) </a:t>
              </a:r>
              <a:br>
                <a:rPr lang="en-US" sz="2000" dirty="0">
                  <a:latin typeface="Montserrat" pitchFamily="2" charset="77"/>
                  <a:cs typeface="Arial" panose="020B0604020202020204" pitchFamily="34" charset="0"/>
                </a:rPr>
              </a:br>
              <a:r>
                <a:rPr lang="en-US" sz="2000" dirty="0">
                  <a:latin typeface="Montserrat" pitchFamily="2" charset="77"/>
                  <a:cs typeface="Arial" panose="020B0604020202020204" pitchFamily="34" charset="0"/>
                </a:rPr>
                <a:t>of any compensation that will be offered to subagents, buyer/tenant agents,</a:t>
              </a:r>
              <a:br>
                <a:rPr lang="en-US" sz="2000" dirty="0">
                  <a:latin typeface="Montserrat" pitchFamily="2" charset="77"/>
                  <a:cs typeface="Arial" panose="020B0604020202020204" pitchFamily="34" charset="0"/>
                </a:rPr>
              </a:br>
              <a:r>
                <a:rPr lang="en-US" sz="2000" dirty="0">
                  <a:latin typeface="Montserrat" pitchFamily="2" charset="77"/>
                  <a:cs typeface="Arial" panose="020B0604020202020204" pitchFamily="34" charset="0"/>
                </a:rPr>
                <a:t>and/or brokers acting in legally recognized non-agency capacities;</a:t>
              </a:r>
            </a:p>
            <a:p>
              <a:pPr marL="320040" indent="-320040" fontAlgn="base">
                <a:spcAft>
                  <a:spcPts val="1200"/>
                </a:spcAft>
                <a:buFont typeface="+mj-lt"/>
                <a:buAutoNum type="arabicPeriod"/>
              </a:pPr>
              <a:r>
                <a:rPr lang="en-US" sz="2000" dirty="0">
                  <a:latin typeface="Montserrat" pitchFamily="2" charset="77"/>
                  <a:cs typeface="Arial" panose="020B0604020202020204" pitchFamily="34" charset="0"/>
                </a:rPr>
                <a:t>the fact that buyer/tenant agents or brokers, even if compensated by listing brokers, or by sellers/landlords may represent the interests of buyers/tenants</a:t>
              </a:r>
            </a:p>
            <a:p>
              <a:pPr marL="320040" indent="-320040" fontAlgn="base">
                <a:spcAft>
                  <a:spcPts val="1200"/>
                </a:spcAft>
                <a:buFont typeface="+mj-lt"/>
                <a:buAutoNum type="arabicPeriod"/>
              </a:pPr>
              <a:r>
                <a:rPr lang="en-US" sz="2000" dirty="0">
                  <a:latin typeface="Montserrat" pitchFamily="2" charset="77"/>
                  <a:cs typeface="Arial" panose="020B0604020202020204" pitchFamily="34" charset="0"/>
                </a:rPr>
                <a:t>any potential for listing brokers to act as disclosed dual agents</a:t>
              </a:r>
              <a:endParaRPr lang="en-US" sz="2000" dirty="0">
                <a:latin typeface="Montserrat" pitchFamily="2" charset="77"/>
              </a:endParaRPr>
            </a:p>
          </p:txBody>
        </p:sp>
        <p:sp>
          <p:nvSpPr>
            <p:cNvPr id="7" name="Rectangle 6"/>
            <p:cNvSpPr/>
            <p:nvPr/>
          </p:nvSpPr>
          <p:spPr>
            <a:xfrm>
              <a:off x="457200" y="1552755"/>
              <a:ext cx="11173968"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Montserrat SemiBold" pitchFamily="2" charset="77"/>
                </a:rPr>
                <a:t>Standard of Practice 1-12</a:t>
              </a:r>
            </a:p>
          </p:txBody>
        </p:sp>
        <p:sp>
          <p:nvSpPr>
            <p:cNvPr id="8" name="Rectangle 7"/>
            <p:cNvSpPr/>
            <p:nvPr/>
          </p:nvSpPr>
          <p:spPr>
            <a:xfrm>
              <a:off x="1490472" y="899207"/>
              <a:ext cx="10140696" cy="548640"/>
            </a:xfrm>
            <a:prstGeom prst="rect">
              <a:avLst/>
            </a:prstGeom>
          </p:spPr>
          <p:txBody>
            <a:bodyPr wrap="none" lIns="0" tIns="0" rIns="0" bIns="0">
              <a:noAutofit/>
            </a:bodyPr>
            <a:lstStyle/>
            <a:p>
              <a:r>
                <a:rPr lang="en-US" sz="2400" b="1" dirty="0">
                  <a:solidFill>
                    <a:schemeClr val="accent1"/>
                  </a:solidFill>
                  <a:latin typeface="Montserrat SemiBold" pitchFamily="2" charset="77"/>
                </a:rPr>
                <a:t>Duties to Clients &amp; Customers</a:t>
              </a:r>
            </a:p>
          </p:txBody>
        </p:sp>
      </p:grpSp>
      <p:sp>
        <p:nvSpPr>
          <p:cNvPr id="4" name="Date Placeholder 3">
            <a:extLst>
              <a:ext uri="{FF2B5EF4-FFF2-40B4-BE49-F238E27FC236}">
                <a16:creationId xmlns:a16="http://schemas.microsoft.com/office/drawing/2014/main" id="{2740931D-FD4B-AF3F-2BEA-9C216951FEB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181</a:t>
            </a:fld>
            <a:endParaRPr lang="en-US" b="1" dirty="0">
              <a:solidFill>
                <a:srgbClr val="606060"/>
              </a:solidFill>
            </a:endParaRPr>
          </a:p>
        </p:txBody>
      </p:sp>
      <p:sp>
        <p:nvSpPr>
          <p:cNvPr id="9" name="Date Placeholder 3">
            <a:extLst>
              <a:ext uri="{FF2B5EF4-FFF2-40B4-BE49-F238E27FC236}">
                <a16:creationId xmlns:a16="http://schemas.microsoft.com/office/drawing/2014/main" id="{395CFE9A-419C-FB2C-7C04-ADF035772AB2}"/>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Tree>
    <p:custDataLst>
      <p:tags r:id="rId1"/>
    </p:custDataLst>
    <p:extLst>
      <p:ext uri="{BB962C8B-B14F-4D97-AF65-F5344CB8AC3E}">
        <p14:creationId xmlns:p14="http://schemas.microsoft.com/office/powerpoint/2010/main" val="1746380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737830"/>
            <a:ext cx="11414224" cy="2554545"/>
          </a:xfrm>
          <a:prstGeom prst="rect">
            <a:avLst/>
          </a:prstGeom>
        </p:spPr>
        <p:txBody>
          <a:bodyPr wrap="square">
            <a:spAutoFit/>
          </a:bodyPr>
          <a:lstStyle/>
          <a:p>
            <a:pPr fontAlgn="base">
              <a:spcAft>
                <a:spcPts val="1200"/>
              </a:spcAft>
            </a:pPr>
            <a:r>
              <a:rPr lang="en-US" sz="2000" dirty="0">
                <a:latin typeface="Montserrat" pitchFamily="2" charset="77"/>
                <a:cs typeface="Arial" panose="020B0604020202020204" pitchFamily="34" charset="0"/>
              </a:rPr>
              <a:t>When entering into buyer agreements, REALTORS</a:t>
            </a:r>
            <a:r>
              <a:rPr lang="en-US" sz="2000" baseline="30000" dirty="0">
                <a:latin typeface="Montserrat" pitchFamily="2" charset="77"/>
                <a:cs typeface="Arial" panose="020B0604020202020204" pitchFamily="34" charset="0"/>
              </a:rPr>
              <a:t>®</a:t>
            </a:r>
            <a:r>
              <a:rPr lang="en-US" sz="2000" dirty="0">
                <a:latin typeface="Montserrat" pitchFamily="2" charset="77"/>
                <a:cs typeface="Arial" panose="020B0604020202020204" pitchFamily="34" charset="0"/>
              </a:rPr>
              <a:t> must advise buyers/tenants</a:t>
            </a:r>
          </a:p>
          <a:p>
            <a:pPr marL="320040" indent="-320040" fontAlgn="base">
              <a:spcAft>
                <a:spcPts val="1200"/>
              </a:spcAft>
              <a:buFont typeface="+mj-lt"/>
              <a:buAutoNum type="arabicPeriod"/>
            </a:pPr>
            <a:r>
              <a:rPr lang="en-US" sz="2000" dirty="0">
                <a:latin typeface="Montserrat" pitchFamily="2" charset="77"/>
                <a:cs typeface="Arial" panose="020B0604020202020204" pitchFamily="34" charset="0"/>
              </a:rPr>
              <a:t>The REALTOR</a:t>
            </a:r>
            <a:r>
              <a:rPr lang="en-US" sz="2000" baseline="30000" dirty="0">
                <a:latin typeface="Montserrat" pitchFamily="2" charset="77"/>
                <a:cs typeface="Arial" panose="020B0604020202020204" pitchFamily="34" charset="0"/>
              </a:rPr>
              <a:t>®</a:t>
            </a:r>
            <a:r>
              <a:rPr lang="en-US" sz="2000" dirty="0">
                <a:latin typeface="Montserrat" pitchFamily="2" charset="77"/>
                <a:cs typeface="Arial" panose="020B0604020202020204" pitchFamily="34" charset="0"/>
              </a:rPr>
              <a:t> policy regarding cooperation </a:t>
            </a:r>
          </a:p>
          <a:p>
            <a:pPr marL="320040" indent="-320040" fontAlgn="base">
              <a:spcAft>
                <a:spcPts val="1200"/>
              </a:spcAft>
              <a:buFont typeface="+mj-lt"/>
              <a:buAutoNum type="arabicPeriod"/>
            </a:pPr>
            <a:r>
              <a:rPr lang="en-US" sz="2000" dirty="0">
                <a:latin typeface="Montserrat" pitchFamily="2" charset="77"/>
                <a:cs typeface="Arial" panose="020B0604020202020204" pitchFamily="34" charset="0"/>
              </a:rPr>
              <a:t>The amount of compensation to be paid by the client</a:t>
            </a:r>
          </a:p>
          <a:p>
            <a:pPr marL="320040" indent="-320040" fontAlgn="base">
              <a:spcAft>
                <a:spcPts val="1200"/>
              </a:spcAft>
              <a:buFont typeface="+mj-lt"/>
              <a:buAutoNum type="arabicPeriod"/>
            </a:pPr>
            <a:r>
              <a:rPr lang="en-US" sz="2000" dirty="0">
                <a:latin typeface="Montserrat" pitchFamily="2" charset="77"/>
                <a:cs typeface="Arial" panose="020B0604020202020204" pitchFamily="34" charset="0"/>
              </a:rPr>
              <a:t>Potential for additional or offsetting compensation from other brokers, sellers, </a:t>
            </a:r>
            <a:br>
              <a:rPr lang="en-US" sz="2000" dirty="0">
                <a:latin typeface="Montserrat" pitchFamily="2" charset="77"/>
                <a:cs typeface="Arial" panose="020B0604020202020204" pitchFamily="34" charset="0"/>
              </a:rPr>
            </a:br>
            <a:r>
              <a:rPr lang="en-US" sz="2000" dirty="0">
                <a:latin typeface="Montserrat" pitchFamily="2" charset="77"/>
                <a:cs typeface="Arial" panose="020B0604020202020204" pitchFamily="34" charset="0"/>
              </a:rPr>
              <a:t>or other parties</a:t>
            </a:r>
          </a:p>
          <a:p>
            <a:pPr marL="320040" indent="-320040" fontAlgn="base">
              <a:spcAft>
                <a:spcPts val="1200"/>
              </a:spcAft>
              <a:buFont typeface="+mj-lt"/>
              <a:buAutoNum type="arabicPeriod"/>
            </a:pPr>
            <a:r>
              <a:rPr lang="en-US" sz="2000" dirty="0">
                <a:latin typeface="Montserrat" pitchFamily="2" charset="77"/>
                <a:cs typeface="Arial" panose="020B0604020202020204" pitchFamily="34" charset="0"/>
              </a:rPr>
              <a:t>Any potential for the buyer representative to act as a disclosed dual agent</a:t>
            </a:r>
            <a:endParaRPr lang="en-US" sz="2000" dirty="0">
              <a:latin typeface="Montserrat" pitchFamily="2" charset="77"/>
            </a:endParaRPr>
          </a:p>
        </p:txBody>
      </p:sp>
      <p:sp>
        <p:nvSpPr>
          <p:cNvPr id="4" name="Date Placeholder 3">
            <a:extLst>
              <a:ext uri="{FF2B5EF4-FFF2-40B4-BE49-F238E27FC236}">
                <a16:creationId xmlns:a16="http://schemas.microsoft.com/office/drawing/2014/main" id="{EE486894-263F-0A9C-BD4D-E767887BD40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182</a:t>
            </a:fld>
            <a:endParaRPr lang="en-US" b="1" dirty="0">
              <a:solidFill>
                <a:srgbClr val="606060"/>
              </a:solidFill>
            </a:endParaRPr>
          </a:p>
        </p:txBody>
      </p:sp>
      <p:sp>
        <p:nvSpPr>
          <p:cNvPr id="9" name="Date Placeholder 3">
            <a:extLst>
              <a:ext uri="{FF2B5EF4-FFF2-40B4-BE49-F238E27FC236}">
                <a16:creationId xmlns:a16="http://schemas.microsoft.com/office/drawing/2014/main" id="{AAB4A87F-04AF-EFF1-27EE-02A88265BAB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10" name="Title 6">
            <a:extLst>
              <a:ext uri="{FF2B5EF4-FFF2-40B4-BE49-F238E27FC236}">
                <a16:creationId xmlns:a16="http://schemas.microsoft.com/office/drawing/2014/main" id="{CED9DE82-0D8F-4840-1131-4324E19B4045}"/>
              </a:ext>
            </a:extLst>
          </p:cNvPr>
          <p:cNvSpPr txBox="1">
            <a:spLocks/>
          </p:cNvSpPr>
          <p:nvPr/>
        </p:nvSpPr>
        <p:spPr>
          <a:xfrm>
            <a:off x="1490472" y="914400"/>
            <a:ext cx="10244328" cy="548640"/>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3600" b="1" dirty="0">
                <a:latin typeface="Montserrat SemiBold" pitchFamily="2" charset="77"/>
                <a:cs typeface="Arial" panose="020B0604020202020204" pitchFamily="34" charset="0"/>
              </a:rPr>
              <a:t>REALTOR</a:t>
            </a:r>
            <a:r>
              <a:rPr lang="en-US" sz="3600" b="1" baseline="30000" dirty="0">
                <a:latin typeface="Montserrat SemiBold" pitchFamily="2" charset="77"/>
                <a:cs typeface="Arial" panose="020B0604020202020204" pitchFamily="34" charset="0"/>
              </a:rPr>
              <a:t>®</a:t>
            </a:r>
            <a:r>
              <a:rPr lang="en-US" sz="3600" b="1" dirty="0">
                <a:latin typeface="Montserrat SemiBold" pitchFamily="2" charset="77"/>
                <a:cs typeface="Arial" panose="020B0604020202020204" pitchFamily="34" charset="0"/>
              </a:rPr>
              <a:t> Code of Ethics – Compensation</a:t>
            </a:r>
            <a:endParaRPr lang="en-US" b="1" dirty="0">
              <a:latin typeface="Montserrat SemiBold" pitchFamily="2" charset="77"/>
            </a:endParaRPr>
          </a:p>
        </p:txBody>
      </p:sp>
      <p:pic>
        <p:nvPicPr>
          <p:cNvPr id="11" name="Picture 2" descr="http://homequestokc.com/wp-content/themes/realestate_3/images/realtor-logo.jpg">
            <a:extLst>
              <a:ext uri="{FF2B5EF4-FFF2-40B4-BE49-F238E27FC236}">
                <a16:creationId xmlns:a16="http://schemas.microsoft.com/office/drawing/2014/main" id="{EC38D747-BA4C-0037-9738-C53A231B988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914400"/>
            <a:ext cx="838200" cy="957943"/>
          </a:xfrm>
          <a:prstGeom prst="rect">
            <a:avLst/>
          </a:prstGeom>
          <a:noFill/>
        </p:spPr>
      </p:pic>
      <p:sp>
        <p:nvSpPr>
          <p:cNvPr id="13" name="Rectangle 12">
            <a:extLst>
              <a:ext uri="{FF2B5EF4-FFF2-40B4-BE49-F238E27FC236}">
                <a16:creationId xmlns:a16="http://schemas.microsoft.com/office/drawing/2014/main" id="{1D66B162-6AEF-3977-E369-3DF5CB916C12}"/>
              </a:ext>
            </a:extLst>
          </p:cNvPr>
          <p:cNvSpPr/>
          <p:nvPr/>
        </p:nvSpPr>
        <p:spPr>
          <a:xfrm>
            <a:off x="1490472" y="1426463"/>
            <a:ext cx="10140696" cy="548640"/>
          </a:xfrm>
          <a:prstGeom prst="rect">
            <a:avLst/>
          </a:prstGeom>
        </p:spPr>
        <p:txBody>
          <a:bodyPr wrap="none" lIns="0" tIns="0" rIns="0" bIns="0">
            <a:noAutofit/>
          </a:bodyPr>
          <a:lstStyle/>
          <a:p>
            <a:r>
              <a:rPr lang="en-US" sz="2400" b="1" dirty="0">
                <a:solidFill>
                  <a:schemeClr val="accent1"/>
                </a:solidFill>
                <a:latin typeface="Montserrat SemiBold" pitchFamily="2" charset="77"/>
              </a:rPr>
              <a:t>Duties to Clients &amp; Customers</a:t>
            </a:r>
          </a:p>
        </p:txBody>
      </p:sp>
      <p:sp>
        <p:nvSpPr>
          <p:cNvPr id="14" name="Rectangle 13">
            <a:extLst>
              <a:ext uri="{FF2B5EF4-FFF2-40B4-BE49-F238E27FC236}">
                <a16:creationId xmlns:a16="http://schemas.microsoft.com/office/drawing/2014/main" id="{A0550799-7F6D-8588-CBA4-ADEA82826D5D}"/>
              </a:ext>
            </a:extLst>
          </p:cNvPr>
          <p:cNvSpPr/>
          <p:nvPr/>
        </p:nvSpPr>
        <p:spPr>
          <a:xfrm>
            <a:off x="457200" y="2080011"/>
            <a:ext cx="11173968"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latin typeface="Montserrat SemiBold" pitchFamily="2" charset="77"/>
              </a:rPr>
              <a:t>Standard of Practice 1-13</a:t>
            </a:r>
          </a:p>
        </p:txBody>
      </p:sp>
    </p:spTree>
    <p:custDataLst>
      <p:tags r:id="rId1"/>
    </p:custDataLst>
    <p:extLst>
      <p:ext uri="{BB962C8B-B14F-4D97-AF65-F5344CB8AC3E}">
        <p14:creationId xmlns:p14="http://schemas.microsoft.com/office/powerpoint/2010/main" val="38321587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17A230-7A36-CBD4-90C4-BA9375571F1D}"/>
              </a:ext>
            </a:extLst>
          </p:cNvPr>
          <p:cNvSpPr>
            <a:spLocks noGrp="1"/>
          </p:cNvSpPr>
          <p:nvPr>
            <p:ph type="ctrTitle"/>
          </p:nvPr>
        </p:nvSpPr>
        <p:spPr/>
        <p:txBody>
          <a:bodyPr/>
          <a:lstStyle/>
          <a:p>
            <a:r>
              <a:rPr lang="en-US" dirty="0"/>
              <a:t>Disclosure of Compensation</a:t>
            </a:r>
            <a:br>
              <a:rPr lang="en-US" dirty="0"/>
            </a:br>
            <a:endParaRPr lang="en-US" dirty="0"/>
          </a:p>
        </p:txBody>
      </p:sp>
      <p:sp>
        <p:nvSpPr>
          <p:cNvPr id="2" name="Date Placeholder 3">
            <a:extLst>
              <a:ext uri="{FF2B5EF4-FFF2-40B4-BE49-F238E27FC236}">
                <a16:creationId xmlns:a16="http://schemas.microsoft.com/office/drawing/2014/main" id="{4EE568E5-538E-06F8-C95C-F066D41BC3F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3" name="Graphic 2">
            <a:extLst>
              <a:ext uri="{FF2B5EF4-FFF2-40B4-BE49-F238E27FC236}">
                <a16:creationId xmlns:a16="http://schemas.microsoft.com/office/drawing/2014/main" id="{82CDEDB7-C42D-8430-C02A-7AC38CD4568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867398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FC90EA6A-C9A9-4122-A076-E40763E2CBF8}"/>
              </a:ext>
            </a:extLst>
          </p:cNvPr>
          <p:cNvGraphicFramePr/>
          <p:nvPr>
            <p:extLst>
              <p:ext uri="{D42A27DB-BD31-4B8C-83A1-F6EECF244321}">
                <p14:modId xmlns:p14="http://schemas.microsoft.com/office/powerpoint/2010/main" val="3681992946"/>
              </p:ext>
            </p:extLst>
          </p:nvPr>
        </p:nvGraphicFramePr>
        <p:xfrm>
          <a:off x="457200" y="914400"/>
          <a:ext cx="11274552"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lus Sign 6">
            <a:extLst>
              <a:ext uri="{FF2B5EF4-FFF2-40B4-BE49-F238E27FC236}">
                <a16:creationId xmlns:a16="http://schemas.microsoft.com/office/drawing/2014/main" id="{26F0EBCE-1F31-447C-8339-FDB2B7D502DD}"/>
              </a:ext>
            </a:extLst>
          </p:cNvPr>
          <p:cNvSpPr/>
          <p:nvPr/>
        </p:nvSpPr>
        <p:spPr>
          <a:xfrm>
            <a:off x="3547872" y="1371600"/>
            <a:ext cx="914400" cy="914400"/>
          </a:xfrm>
          <a:prstGeom prst="mathPlus">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s 7">
            <a:extLst>
              <a:ext uri="{FF2B5EF4-FFF2-40B4-BE49-F238E27FC236}">
                <a16:creationId xmlns:a16="http://schemas.microsoft.com/office/drawing/2014/main" id="{B5511EFA-9D0A-4EFF-B50E-3899ADB2F199}"/>
              </a:ext>
            </a:extLst>
          </p:cNvPr>
          <p:cNvSpPr/>
          <p:nvPr/>
        </p:nvSpPr>
        <p:spPr>
          <a:xfrm>
            <a:off x="7690104" y="1371600"/>
            <a:ext cx="914400" cy="914400"/>
          </a:xfrm>
          <a:prstGeom prst="mathEqual">
            <a:avLst/>
          </a:prstGeom>
          <a:solidFill>
            <a:schemeClr val="bg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774AAA7A-6126-47D0-8CB1-35351B7BBC7A}"/>
              </a:ext>
            </a:extLst>
          </p:cNvPr>
          <p:cNvSpPr txBox="1"/>
          <p:nvPr/>
        </p:nvSpPr>
        <p:spPr>
          <a:xfrm>
            <a:off x="457200" y="3200400"/>
            <a:ext cx="11274552" cy="2286000"/>
          </a:xfrm>
          <a:prstGeom prst="rect">
            <a:avLst/>
          </a:prstGeom>
          <a:noFill/>
        </p:spPr>
        <p:txBody>
          <a:bodyPr wrap="square" lIns="0" tIns="0" rIns="0" bIns="0" rtlCol="0" anchor="t">
            <a:noAutofit/>
          </a:bodyPr>
          <a:lstStyle/>
          <a:p>
            <a:pPr marL="228600" indent="-228600">
              <a:spcAft>
                <a:spcPts val="1200"/>
              </a:spcAft>
              <a:buFont typeface="Arial" panose="020B0604020202020204" pitchFamily="34" charset="0"/>
              <a:buChar char="•"/>
            </a:pPr>
            <a:r>
              <a:rPr lang="en-US" sz="2400" dirty="0">
                <a:latin typeface="Montserrat" pitchFamily="2" charset="77"/>
                <a:cs typeface="Arial"/>
              </a:rPr>
              <a:t>Compensation is two parts added together to make the whole</a:t>
            </a:r>
          </a:p>
          <a:p>
            <a:pPr marL="228600" indent="-228600">
              <a:spcAft>
                <a:spcPts val="1200"/>
              </a:spcAft>
              <a:buFont typeface="Arial" panose="020B0604020202020204" pitchFamily="34" charset="0"/>
              <a:buChar char="•"/>
            </a:pPr>
            <a:r>
              <a:rPr lang="en-US" sz="2400" dirty="0">
                <a:latin typeface="Montserrat" pitchFamily="2" charset="77"/>
                <a:cs typeface="Arial"/>
              </a:rPr>
              <a:t>Part is for the listing office and what they do for the seller</a:t>
            </a:r>
          </a:p>
          <a:p>
            <a:pPr marL="228600" indent="-228600">
              <a:spcAft>
                <a:spcPts val="1200"/>
              </a:spcAft>
              <a:buFont typeface="Arial" panose="020B0604020202020204" pitchFamily="34" charset="0"/>
              <a:buChar char="•"/>
            </a:pPr>
            <a:r>
              <a:rPr lang="en-US" sz="2400" dirty="0">
                <a:latin typeface="Montserrat" pitchFamily="2" charset="77"/>
                <a:cs typeface="Arial"/>
              </a:rPr>
              <a:t>Part is for the buyer brokerage for bringing a ready, willing </a:t>
            </a:r>
            <a:br>
              <a:rPr lang="en-US" sz="2400" dirty="0">
                <a:latin typeface="Montserrat" pitchFamily="2" charset="77"/>
                <a:cs typeface="Arial"/>
              </a:rPr>
            </a:br>
            <a:r>
              <a:rPr lang="en-US" sz="2400" dirty="0">
                <a:latin typeface="Montserrat" pitchFamily="2" charset="77"/>
                <a:cs typeface="Arial"/>
              </a:rPr>
              <a:t>and able buyer for a successful transaction</a:t>
            </a:r>
          </a:p>
        </p:txBody>
      </p:sp>
      <p:sp>
        <p:nvSpPr>
          <p:cNvPr id="3" name="Date Placeholder 3">
            <a:extLst>
              <a:ext uri="{FF2B5EF4-FFF2-40B4-BE49-F238E27FC236}">
                <a16:creationId xmlns:a16="http://schemas.microsoft.com/office/drawing/2014/main" id="{3997BF04-F0B0-503F-D962-81E21C3AA6F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184</a:t>
            </a:fld>
            <a:endParaRPr lang="en-US" b="1" dirty="0">
              <a:solidFill>
                <a:srgbClr val="606060"/>
              </a:solidFill>
            </a:endParaRPr>
          </a:p>
        </p:txBody>
      </p:sp>
      <p:sp>
        <p:nvSpPr>
          <p:cNvPr id="4" name="Date Placeholder 3">
            <a:extLst>
              <a:ext uri="{FF2B5EF4-FFF2-40B4-BE49-F238E27FC236}">
                <a16:creationId xmlns:a16="http://schemas.microsoft.com/office/drawing/2014/main" id="{6AD7D7E5-C624-FFE4-3F2B-E9F50680EE4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Tree>
    <p:extLst>
      <p:ext uri="{BB962C8B-B14F-4D97-AF65-F5344CB8AC3E}">
        <p14:creationId xmlns:p14="http://schemas.microsoft.com/office/powerpoint/2010/main" val="141084113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73976C-170F-E572-E450-1FC5C892B509}"/>
              </a:ext>
            </a:extLst>
          </p:cNvPr>
          <p:cNvSpPr>
            <a:spLocks noGrp="1"/>
          </p:cNvSpPr>
          <p:nvPr>
            <p:ph type="title"/>
          </p:nvPr>
        </p:nvSpPr>
        <p:spPr/>
        <p:txBody>
          <a:bodyPr/>
          <a:lstStyle/>
          <a:p>
            <a:r>
              <a:rPr lang="en-US" dirty="0"/>
              <a:t>Dialog with Sellers</a:t>
            </a:r>
            <a:br>
              <a:rPr lang="en-US" dirty="0"/>
            </a:br>
            <a:endParaRPr lang="en-US" dirty="0"/>
          </a:p>
        </p:txBody>
      </p:sp>
      <p:sp>
        <p:nvSpPr>
          <p:cNvPr id="3" name="Content Placeholder 2">
            <a:extLst>
              <a:ext uri="{FF2B5EF4-FFF2-40B4-BE49-F238E27FC236}">
                <a16:creationId xmlns:a16="http://schemas.microsoft.com/office/drawing/2014/main" id="{B74F8C10-4EAC-4DBC-9D58-CF99E671CDF4}"/>
              </a:ext>
            </a:extLst>
          </p:cNvPr>
          <p:cNvSpPr>
            <a:spLocks noGrp="1"/>
          </p:cNvSpPr>
          <p:nvPr>
            <p:ph idx="1"/>
          </p:nvPr>
        </p:nvSpPr>
        <p:spPr>
          <a:xfrm>
            <a:off x="457200" y="1825625"/>
            <a:ext cx="11277600" cy="4351338"/>
          </a:xfrm>
        </p:spPr>
        <p:txBody>
          <a:bodyPr vert="horz" lIns="0" tIns="0" rIns="0" bIns="0" numCol="1" rtlCol="0">
            <a:noAutofit/>
          </a:bodyPr>
          <a:lstStyle/>
          <a:p>
            <a:r>
              <a:rPr lang="en-US" dirty="0"/>
              <a:t>Explain the charge of $xx for services </a:t>
            </a:r>
            <a:br>
              <a:rPr lang="en-US" dirty="0"/>
            </a:br>
            <a:r>
              <a:rPr lang="en-US" dirty="0"/>
              <a:t>provided in the transaction </a:t>
            </a:r>
          </a:p>
          <a:p>
            <a:r>
              <a:rPr lang="en-US" dirty="0"/>
              <a:t>Talk about the offer of compensation </a:t>
            </a:r>
            <a:br>
              <a:rPr lang="en-US" dirty="0"/>
            </a:br>
            <a:r>
              <a:rPr lang="en-US" dirty="0"/>
              <a:t>to the brokerage that brings in the buyer</a:t>
            </a:r>
          </a:p>
          <a:p>
            <a:endParaRPr lang="en-US" dirty="0"/>
          </a:p>
        </p:txBody>
      </p:sp>
      <p:sp>
        <p:nvSpPr>
          <p:cNvPr id="2" name="Date Placeholder 3">
            <a:extLst>
              <a:ext uri="{FF2B5EF4-FFF2-40B4-BE49-F238E27FC236}">
                <a16:creationId xmlns:a16="http://schemas.microsoft.com/office/drawing/2014/main" id="{7DA971F3-4095-ECF9-4CBA-CE5FB09BFA2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185</a:t>
            </a:fld>
            <a:endParaRPr lang="en-US" b="1" dirty="0">
              <a:solidFill>
                <a:srgbClr val="606060"/>
              </a:solidFill>
            </a:endParaRPr>
          </a:p>
        </p:txBody>
      </p:sp>
      <p:sp>
        <p:nvSpPr>
          <p:cNvPr id="7" name="Date Placeholder 3">
            <a:extLst>
              <a:ext uri="{FF2B5EF4-FFF2-40B4-BE49-F238E27FC236}">
                <a16:creationId xmlns:a16="http://schemas.microsoft.com/office/drawing/2014/main" id="{D1A1AD02-69CB-9191-6103-EB9E84986962}"/>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pic>
        <p:nvPicPr>
          <p:cNvPr id="11" name="Graphic 10">
            <a:extLst>
              <a:ext uri="{FF2B5EF4-FFF2-40B4-BE49-F238E27FC236}">
                <a16:creationId xmlns:a16="http://schemas.microsoft.com/office/drawing/2014/main" id="{4DE9D453-931A-E09A-4AC9-73A8179BAA4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26653276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6CDD1D0-F093-13BB-C093-DD08D5E149D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186</a:t>
            </a:fld>
            <a:endParaRPr lang="en-US" b="1" dirty="0">
              <a:solidFill>
                <a:srgbClr val="606060"/>
              </a:solidFill>
            </a:endParaRPr>
          </a:p>
        </p:txBody>
      </p:sp>
      <p:sp>
        <p:nvSpPr>
          <p:cNvPr id="4" name="Date Placeholder 3">
            <a:extLst>
              <a:ext uri="{FF2B5EF4-FFF2-40B4-BE49-F238E27FC236}">
                <a16:creationId xmlns:a16="http://schemas.microsoft.com/office/drawing/2014/main" id="{42245201-5EFC-E403-6D65-4A0B49B1182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7" name="Title 6">
            <a:extLst>
              <a:ext uri="{FF2B5EF4-FFF2-40B4-BE49-F238E27FC236}">
                <a16:creationId xmlns:a16="http://schemas.microsoft.com/office/drawing/2014/main" id="{BFAF1BAD-43D1-40E7-104D-5ED4A9E3744B}"/>
              </a:ext>
            </a:extLst>
          </p:cNvPr>
          <p:cNvSpPr>
            <a:spLocks noGrp="1"/>
          </p:cNvSpPr>
          <p:nvPr>
            <p:ph type="title"/>
          </p:nvPr>
        </p:nvSpPr>
        <p:spPr/>
        <p:txBody>
          <a:bodyPr/>
          <a:lstStyle/>
          <a:p>
            <a:r>
              <a:rPr lang="en-US" dirty="0"/>
              <a:t>Negotiate It</a:t>
            </a:r>
          </a:p>
        </p:txBody>
      </p:sp>
      <p:graphicFrame>
        <p:nvGraphicFramePr>
          <p:cNvPr id="10" name="Text Placeholder 2">
            <a:extLst>
              <a:ext uri="{FF2B5EF4-FFF2-40B4-BE49-F238E27FC236}">
                <a16:creationId xmlns:a16="http://schemas.microsoft.com/office/drawing/2014/main" id="{F9595306-278E-9617-A8F6-B91269EEF3C4}"/>
              </a:ext>
            </a:extLst>
          </p:cNvPr>
          <p:cNvGraphicFramePr/>
          <p:nvPr>
            <p:extLst>
              <p:ext uri="{D42A27DB-BD31-4B8C-83A1-F6EECF244321}">
                <p14:modId xmlns:p14="http://schemas.microsoft.com/office/powerpoint/2010/main" val="403795703"/>
              </p:ext>
            </p:extLst>
          </p:nvPr>
        </p:nvGraphicFramePr>
        <p:xfrm>
          <a:off x="429638" y="2514600"/>
          <a:ext cx="11274552" cy="182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72640249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B2DE393-87D0-F614-8085-123F065359F5}"/>
              </a:ext>
            </a:extLst>
          </p:cNvPr>
          <p:cNvSpPr>
            <a:spLocks noGrp="1"/>
          </p:cNvSpPr>
          <p:nvPr>
            <p:ph type="title"/>
          </p:nvPr>
        </p:nvSpPr>
        <p:spPr>
          <a:xfrm>
            <a:off x="454152" y="914400"/>
            <a:ext cx="2743200" cy="1828800"/>
          </a:xfrm>
        </p:spPr>
        <p:txBody>
          <a:bodyPr/>
          <a:lstStyle/>
          <a:p>
            <a:r>
              <a:rPr lang="en-US" sz="2800" dirty="0"/>
              <a:t>Compensation Details</a:t>
            </a:r>
          </a:p>
        </p:txBody>
      </p:sp>
      <p:sp>
        <p:nvSpPr>
          <p:cNvPr id="3" name="Content Placeholder 2">
            <a:extLst>
              <a:ext uri="{FF2B5EF4-FFF2-40B4-BE49-F238E27FC236}">
                <a16:creationId xmlns:a16="http://schemas.microsoft.com/office/drawing/2014/main" id="{095D00FA-CB19-47C9-9D07-9A85D774F06B}"/>
              </a:ext>
            </a:extLst>
          </p:cNvPr>
          <p:cNvSpPr>
            <a:spLocks noGrp="1"/>
          </p:cNvSpPr>
          <p:nvPr>
            <p:ph idx="1"/>
          </p:nvPr>
        </p:nvSpPr>
        <p:spPr>
          <a:xfrm>
            <a:off x="3965448" y="914400"/>
            <a:ext cx="7772400" cy="5262563"/>
          </a:xfrm>
        </p:spPr>
        <p:txBody>
          <a:bodyPr numCol="1"/>
          <a:lstStyle/>
          <a:p>
            <a:pPr marL="0" indent="0">
              <a:buNone/>
            </a:pPr>
            <a:r>
              <a:rPr lang="en-US" dirty="0"/>
              <a:t>If, during the term of </a:t>
            </a:r>
            <a:r>
              <a:rPr lang="en-US"/>
              <a:t>this contract, </a:t>
            </a:r>
            <a:r>
              <a:rPr lang="en-US" dirty="0"/>
              <a:t>Buyer </a:t>
            </a:r>
            <a:r>
              <a:rPr lang="en-US"/>
              <a:t>enters into </a:t>
            </a:r>
            <a:r>
              <a:rPr lang="en-US" dirty="0"/>
              <a:t>a contract to acquire real estate </a:t>
            </a:r>
            <a:br>
              <a:rPr lang="en-US" dirty="0"/>
            </a:br>
            <a:r>
              <a:rPr lang="en-US" dirty="0"/>
              <a:t>and such contract results in a closed transaction, Buyer agrees to pay </a:t>
            </a:r>
            <a:br>
              <a:rPr lang="en-US" dirty="0"/>
            </a:br>
            <a:r>
              <a:rPr lang="en-US" dirty="0"/>
              <a:t>Brokerage firm a Brokerage Fee </a:t>
            </a:r>
            <a:br>
              <a:rPr lang="en-US" dirty="0"/>
            </a:br>
            <a:r>
              <a:rPr lang="en-US" dirty="0"/>
              <a:t>of $ or % of the purchase price.</a:t>
            </a:r>
          </a:p>
          <a:p>
            <a:endParaRPr lang="en-US" dirty="0"/>
          </a:p>
          <a:p>
            <a:pPr lvl="1"/>
            <a:endParaRPr lang="en-US" dirty="0"/>
          </a:p>
        </p:txBody>
      </p:sp>
      <p:sp>
        <p:nvSpPr>
          <p:cNvPr id="4" name="Date Placeholder 3">
            <a:extLst>
              <a:ext uri="{FF2B5EF4-FFF2-40B4-BE49-F238E27FC236}">
                <a16:creationId xmlns:a16="http://schemas.microsoft.com/office/drawing/2014/main" id="{8E6B4299-F214-EEFD-1847-B0030050733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187</a:t>
            </a:fld>
            <a:endParaRPr lang="en-US" b="1" dirty="0">
              <a:solidFill>
                <a:srgbClr val="606060"/>
              </a:solidFill>
            </a:endParaRPr>
          </a:p>
        </p:txBody>
      </p:sp>
      <p:sp>
        <p:nvSpPr>
          <p:cNvPr id="5" name="Date Placeholder 3">
            <a:extLst>
              <a:ext uri="{FF2B5EF4-FFF2-40B4-BE49-F238E27FC236}">
                <a16:creationId xmlns:a16="http://schemas.microsoft.com/office/drawing/2014/main" id="{7AF44464-345A-514C-3E26-A6C91EED43C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16" name="Graphic 15">
            <a:extLst>
              <a:ext uri="{FF2B5EF4-FFF2-40B4-BE49-F238E27FC236}">
                <a16:creationId xmlns:a16="http://schemas.microsoft.com/office/drawing/2014/main" id="{265F8E2E-0C26-9178-E1F0-1FEE6187752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427218846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FD3559-16C7-AE20-F412-F811AE5C4E5D}"/>
              </a:ext>
            </a:extLst>
          </p:cNvPr>
          <p:cNvSpPr>
            <a:spLocks noGrp="1"/>
          </p:cNvSpPr>
          <p:nvPr>
            <p:ph type="title"/>
          </p:nvPr>
        </p:nvSpPr>
        <p:spPr>
          <a:xfrm>
            <a:off x="454152" y="914400"/>
            <a:ext cx="2743200" cy="1828800"/>
          </a:xfrm>
        </p:spPr>
        <p:txBody>
          <a:bodyPr/>
          <a:lstStyle/>
          <a:p>
            <a:r>
              <a:rPr lang="en-US" sz="2800" dirty="0"/>
              <a:t>Compensation Details</a:t>
            </a:r>
          </a:p>
        </p:txBody>
      </p:sp>
      <p:sp>
        <p:nvSpPr>
          <p:cNvPr id="3" name="Content Placeholder 2">
            <a:extLst>
              <a:ext uri="{FF2B5EF4-FFF2-40B4-BE49-F238E27FC236}">
                <a16:creationId xmlns:a16="http://schemas.microsoft.com/office/drawing/2014/main" id="{095D00FA-CB19-47C9-9D07-9A85D774F06B}"/>
              </a:ext>
            </a:extLst>
          </p:cNvPr>
          <p:cNvSpPr>
            <a:spLocks noGrp="1"/>
          </p:cNvSpPr>
          <p:nvPr>
            <p:ph idx="1"/>
          </p:nvPr>
        </p:nvSpPr>
        <p:spPr>
          <a:xfrm>
            <a:off x="3965448" y="914400"/>
            <a:ext cx="7772400" cy="5262563"/>
          </a:xfrm>
        </p:spPr>
        <p:txBody>
          <a:bodyPr numCol="1"/>
          <a:lstStyle/>
          <a:p>
            <a:pPr marL="0" lvl="1" indent="0">
              <a:buNone/>
            </a:pPr>
            <a:r>
              <a:rPr lang="en-US" dirty="0"/>
              <a:t>The Buyer Broker will make every effort to collect the Brokerage Fee from the listing broker. If the Brokerage Firm is not being offered compensation as a cooperating Broker, or compensation being offered does not cover the Brokerage Fee, Agent will inform Buyer prior to showing the property.</a:t>
            </a:r>
          </a:p>
        </p:txBody>
      </p:sp>
      <p:sp>
        <p:nvSpPr>
          <p:cNvPr id="6" name="TextBox 5">
            <a:extLst>
              <a:ext uri="{FF2B5EF4-FFF2-40B4-BE49-F238E27FC236}">
                <a16:creationId xmlns:a16="http://schemas.microsoft.com/office/drawing/2014/main" id="{8F6FAC5A-9B1E-4801-BD55-E9DE6A422BAE}"/>
              </a:ext>
            </a:extLst>
          </p:cNvPr>
          <p:cNvSpPr txBox="1"/>
          <p:nvPr/>
        </p:nvSpPr>
        <p:spPr>
          <a:xfrm>
            <a:off x="5547359" y="801087"/>
            <a:ext cx="6320788" cy="470000"/>
          </a:xfrm>
          <a:prstGeom prst="rect">
            <a:avLst/>
          </a:prstGeom>
          <a:noFill/>
        </p:spPr>
        <p:txBody>
          <a:bodyPr wrap="square">
            <a:spAutoFit/>
          </a:bodyPr>
          <a:lstStyle/>
          <a:p>
            <a:pPr marL="643255" marR="120015" indent="-457200">
              <a:lnSpc>
                <a:spcPct val="107000"/>
              </a:lnSpc>
              <a:spcBef>
                <a:spcPts val="0"/>
              </a:spcBef>
              <a:spcAft>
                <a:spcPts val="800"/>
              </a:spcAft>
              <a:buFont typeface="Arial" panose="020B0604020202020204" pitchFamily="34" charset="0"/>
              <a:buChar char="•"/>
            </a:pP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Date Placeholder 3">
            <a:extLst>
              <a:ext uri="{FF2B5EF4-FFF2-40B4-BE49-F238E27FC236}">
                <a16:creationId xmlns:a16="http://schemas.microsoft.com/office/drawing/2014/main" id="{C0AF46B8-98C2-3E65-666D-5EF766F762C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188</a:t>
            </a:fld>
            <a:endParaRPr lang="en-US" b="1" dirty="0">
              <a:solidFill>
                <a:srgbClr val="606060"/>
              </a:solidFill>
            </a:endParaRPr>
          </a:p>
        </p:txBody>
      </p:sp>
      <p:sp>
        <p:nvSpPr>
          <p:cNvPr id="5" name="Date Placeholder 3">
            <a:extLst>
              <a:ext uri="{FF2B5EF4-FFF2-40B4-BE49-F238E27FC236}">
                <a16:creationId xmlns:a16="http://schemas.microsoft.com/office/drawing/2014/main" id="{20029DA4-A116-B5AD-99B3-FF9CC7E0C5C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17" name="Graphic 16">
            <a:extLst>
              <a:ext uri="{FF2B5EF4-FFF2-40B4-BE49-F238E27FC236}">
                <a16:creationId xmlns:a16="http://schemas.microsoft.com/office/drawing/2014/main" id="{81DD1166-3CA6-C80B-1F7B-8EB52013D46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12594766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46B2F9-2504-4410-8E3F-2855306A15A2}"/>
              </a:ext>
            </a:extLst>
          </p:cNvPr>
          <p:cNvSpPr>
            <a:spLocks noGrp="1"/>
          </p:cNvSpPr>
          <p:nvPr>
            <p:ph type="title"/>
          </p:nvPr>
        </p:nvSpPr>
        <p:spPr>
          <a:xfrm>
            <a:off x="457200" y="914400"/>
            <a:ext cx="11277600" cy="914400"/>
          </a:xfrm>
        </p:spPr>
        <p:txBody>
          <a:bodyPr vert="horz" lIns="91440" tIns="45720" rIns="91440" bIns="45720" rtlCol="0" anchor="ctr">
            <a:normAutofit/>
          </a:bodyPr>
          <a:lstStyle/>
          <a:p>
            <a:r>
              <a:rPr lang="en-US"/>
              <a:t>Buyer Agent – With Buyer Rep Agreement </a:t>
            </a:r>
          </a:p>
        </p:txBody>
      </p:sp>
      <p:sp>
        <p:nvSpPr>
          <p:cNvPr id="8" name="Content Placeholder 7">
            <a:extLst>
              <a:ext uri="{FF2B5EF4-FFF2-40B4-BE49-F238E27FC236}">
                <a16:creationId xmlns:a16="http://schemas.microsoft.com/office/drawing/2014/main" id="{9C9625E2-B528-C164-8C56-F1B4A4CDAEDE}"/>
              </a:ext>
            </a:extLst>
          </p:cNvPr>
          <p:cNvSpPr>
            <a:spLocks noGrp="1"/>
          </p:cNvSpPr>
          <p:nvPr>
            <p:ph idx="1"/>
          </p:nvPr>
        </p:nvSpPr>
        <p:spPr/>
        <p:txBody>
          <a:bodyPr numCol="1"/>
          <a:lstStyle/>
          <a:p>
            <a:pPr lvl="0">
              <a:spcAft>
                <a:spcPts val="1200"/>
              </a:spcAft>
            </a:pPr>
            <a:r>
              <a:rPr lang="en-US" sz="2800" dirty="0">
                <a:solidFill>
                  <a:schemeClr val="tx1"/>
                </a:solidFill>
                <a:cs typeface="Arial"/>
              </a:rPr>
              <a:t>Establish compensation at time of agreement</a:t>
            </a:r>
          </a:p>
          <a:p>
            <a:pPr lvl="1" rtl="0"/>
            <a:r>
              <a:rPr lang="en-US" sz="2400" dirty="0">
                <a:solidFill>
                  <a:schemeClr val="tx1"/>
                </a:solidFill>
                <a:cs typeface="Arial"/>
              </a:rPr>
              <a:t>You and the buyer agree </a:t>
            </a:r>
          </a:p>
          <a:p>
            <a:pPr lvl="1"/>
            <a:r>
              <a:rPr lang="en-US" sz="2400" dirty="0">
                <a:solidFill>
                  <a:schemeClr val="tx1"/>
                </a:solidFill>
                <a:cs typeface="Arial"/>
              </a:rPr>
              <a:t>Not subject to seller and listing agent agreement</a:t>
            </a:r>
          </a:p>
          <a:p>
            <a:pPr lvl="0">
              <a:spcBef>
                <a:spcPts val="1200"/>
              </a:spcBef>
              <a:spcAft>
                <a:spcPts val="1200"/>
              </a:spcAft>
            </a:pPr>
            <a:r>
              <a:rPr lang="en-US" sz="2800" dirty="0">
                <a:solidFill>
                  <a:schemeClr val="tx1"/>
                </a:solidFill>
                <a:cs typeface="Arial"/>
              </a:rPr>
              <a:t>Compensation is negotiable</a:t>
            </a:r>
          </a:p>
          <a:p>
            <a:pPr lvl="1"/>
            <a:r>
              <a:rPr lang="en-US" sz="2400" dirty="0">
                <a:solidFill>
                  <a:schemeClr val="tx1"/>
                </a:solidFill>
                <a:cs typeface="Arial"/>
              </a:rPr>
              <a:t>Disclose what buyers may owe prior to showing</a:t>
            </a:r>
          </a:p>
        </p:txBody>
      </p:sp>
      <p:sp>
        <p:nvSpPr>
          <p:cNvPr id="11" name="Date Placeholder 3">
            <a:extLst>
              <a:ext uri="{FF2B5EF4-FFF2-40B4-BE49-F238E27FC236}">
                <a16:creationId xmlns:a16="http://schemas.microsoft.com/office/drawing/2014/main" id="{87E46537-A988-79AC-B044-F82CC82C338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2" name="Date Placeholder 3">
            <a:extLst>
              <a:ext uri="{FF2B5EF4-FFF2-40B4-BE49-F238E27FC236}">
                <a16:creationId xmlns:a16="http://schemas.microsoft.com/office/drawing/2014/main" id="{64FEC49B-5BAE-00CF-6032-C84BBCC5F0F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189</a:t>
            </a:fld>
            <a:endParaRPr lang="en-US" sz="1200" b="1" dirty="0">
              <a:solidFill>
                <a:srgbClr val="606060"/>
              </a:solidFill>
            </a:endParaRPr>
          </a:p>
        </p:txBody>
      </p:sp>
    </p:spTree>
    <p:extLst>
      <p:ext uri="{BB962C8B-B14F-4D97-AF65-F5344CB8AC3E}">
        <p14:creationId xmlns:p14="http://schemas.microsoft.com/office/powerpoint/2010/main" val="28473907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67F352-364C-8837-2A14-612D632C2E61}"/>
              </a:ext>
            </a:extLst>
          </p:cNvPr>
          <p:cNvSpPr>
            <a:spLocks noGrp="1"/>
          </p:cNvSpPr>
          <p:nvPr>
            <p:ph type="title"/>
          </p:nvPr>
        </p:nvSpPr>
        <p:spPr/>
        <p:txBody>
          <a:bodyPr/>
          <a:lstStyle/>
          <a:p>
            <a:r>
              <a:rPr lang="en-US" dirty="0"/>
              <a:t>Buyers have choices</a:t>
            </a:r>
            <a:br>
              <a:rPr lang="en-US" dirty="0"/>
            </a:br>
            <a:r>
              <a:rPr lang="en-US" dirty="0"/>
              <a:t/>
            </a:r>
            <a:br>
              <a:rPr lang="en-US" dirty="0"/>
            </a:br>
            <a:endParaRPr lang="en-US" dirty="0"/>
          </a:p>
        </p:txBody>
      </p:sp>
      <p:sp>
        <p:nvSpPr>
          <p:cNvPr id="8" name="Content Placeholder 7">
            <a:extLst>
              <a:ext uri="{FF2B5EF4-FFF2-40B4-BE49-F238E27FC236}">
                <a16:creationId xmlns:a16="http://schemas.microsoft.com/office/drawing/2014/main" id="{AE1EF527-5F62-6FF3-2827-3BABDB275F97}"/>
              </a:ext>
            </a:extLst>
          </p:cNvPr>
          <p:cNvSpPr>
            <a:spLocks noGrp="1"/>
          </p:cNvSpPr>
          <p:nvPr>
            <p:ph idx="1"/>
          </p:nvPr>
        </p:nvSpPr>
        <p:spPr/>
        <p:txBody>
          <a:bodyPr/>
          <a:lstStyle/>
          <a:p>
            <a:pPr>
              <a:spcAft>
                <a:spcPts val="2400"/>
              </a:spcAft>
            </a:pPr>
            <a:r>
              <a:rPr lang="en-US" sz="2600" dirty="0"/>
              <a:t>Choose to not look </a:t>
            </a:r>
            <a:br>
              <a:rPr lang="en-US" sz="2600" dirty="0"/>
            </a:br>
            <a:r>
              <a:rPr lang="en-US" sz="2600" dirty="0"/>
              <a:t>at the property</a:t>
            </a:r>
          </a:p>
          <a:p>
            <a:pPr>
              <a:spcAft>
                <a:spcPts val="2400"/>
              </a:spcAft>
            </a:pPr>
            <a:r>
              <a:rPr lang="en-US" sz="2600" dirty="0"/>
              <a:t>Pay their brokerage      at closing</a:t>
            </a:r>
          </a:p>
          <a:p>
            <a:pPr>
              <a:spcAft>
                <a:spcPts val="2400"/>
              </a:spcAft>
            </a:pPr>
            <a:r>
              <a:rPr lang="en-US" sz="2600" dirty="0"/>
              <a:t>Ask seller to pay as part of sales contract</a:t>
            </a:r>
          </a:p>
        </p:txBody>
      </p:sp>
      <p:sp>
        <p:nvSpPr>
          <p:cNvPr id="15" name="Date Placeholder 3">
            <a:extLst>
              <a:ext uri="{FF2B5EF4-FFF2-40B4-BE49-F238E27FC236}">
                <a16:creationId xmlns:a16="http://schemas.microsoft.com/office/drawing/2014/main" id="{EFF4AB52-27E5-EFA0-A3B6-0F3E7E72356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2E9F797F-E82E-1CA1-BFD9-2700ECC1265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190</a:t>
            </a:fld>
            <a:endParaRPr lang="en-US" b="1" dirty="0">
              <a:solidFill>
                <a:srgbClr val="606060"/>
              </a:solidFill>
            </a:endParaRPr>
          </a:p>
        </p:txBody>
      </p:sp>
      <p:pic>
        <p:nvPicPr>
          <p:cNvPr id="5" name="Picture 4" descr="A person holding a folder with a person standing in front of him&#10;&#10;Description automatically generated">
            <a:extLst>
              <a:ext uri="{FF2B5EF4-FFF2-40B4-BE49-F238E27FC236}">
                <a16:creationId xmlns:a16="http://schemas.microsoft.com/office/drawing/2014/main" id="{4FB45BF3-D111-E3D2-97AC-FD7AA6FACBC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39840" y="1143000"/>
            <a:ext cx="5394960" cy="4572000"/>
          </a:xfrm>
          <a:prstGeom prst="rect">
            <a:avLst/>
          </a:prstGeom>
        </p:spPr>
      </p:pic>
    </p:spTree>
    <p:extLst>
      <p:ext uri="{BB962C8B-B14F-4D97-AF65-F5344CB8AC3E}">
        <p14:creationId xmlns:p14="http://schemas.microsoft.com/office/powerpoint/2010/main" val="4112157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178A09-7387-B28D-4AE1-ABE8EE73BB49}"/>
              </a:ext>
            </a:extLst>
          </p:cNvPr>
          <p:cNvSpPr>
            <a:spLocks noGrp="1"/>
          </p:cNvSpPr>
          <p:nvPr>
            <p:ph type="title"/>
          </p:nvPr>
        </p:nvSpPr>
        <p:spPr/>
        <p:txBody>
          <a:bodyPr/>
          <a:lstStyle/>
          <a:p>
            <a:r>
              <a:rPr lang="en-US" dirty="0"/>
              <a:t>Method of Home Purchase</a:t>
            </a:r>
          </a:p>
        </p:txBody>
      </p:sp>
      <p:pic>
        <p:nvPicPr>
          <p:cNvPr id="7" name="Picture 6" descr="Chart, line chart&#10;&#10;Description automatically generated">
            <a:extLst>
              <a:ext uri="{FF2B5EF4-FFF2-40B4-BE49-F238E27FC236}">
                <a16:creationId xmlns:a16="http://schemas.microsoft.com/office/drawing/2014/main" id="{095C99D8-E027-B7A9-9FD0-50BB412B49A8}"/>
              </a:ext>
            </a:extLst>
          </p:cNvPr>
          <p:cNvPicPr>
            <a:picLocks noChangeAspect="1"/>
          </p:cNvPicPr>
          <p:nvPr/>
        </p:nvPicPr>
        <p:blipFill>
          <a:blip r:embed="rId3"/>
          <a:stretch>
            <a:fillRect/>
          </a:stretch>
        </p:blipFill>
        <p:spPr>
          <a:xfrm>
            <a:off x="1972731" y="2145322"/>
            <a:ext cx="7501239" cy="3526041"/>
          </a:xfrm>
          <a:prstGeom prst="rect">
            <a:avLst/>
          </a:prstGeom>
        </p:spPr>
      </p:pic>
      <p:sp>
        <p:nvSpPr>
          <p:cNvPr id="8" name="Title 1">
            <a:extLst>
              <a:ext uri="{FF2B5EF4-FFF2-40B4-BE49-F238E27FC236}">
                <a16:creationId xmlns:a16="http://schemas.microsoft.com/office/drawing/2014/main" id="{A366A483-2F11-610C-D3CB-BCB3C4D330BA}"/>
              </a:ext>
            </a:extLst>
          </p:cNvPr>
          <p:cNvSpPr txBox="1">
            <a:spLocks/>
          </p:cNvSpPr>
          <p:nvPr/>
        </p:nvSpPr>
        <p:spPr>
          <a:xfrm>
            <a:off x="8017937" y="1318364"/>
            <a:ext cx="3450921" cy="685800"/>
          </a:xfrm>
          <a:prstGeom prst="rect">
            <a:avLst/>
          </a:prstGeom>
        </p:spPr>
        <p:txBody>
          <a:bodyPr vert="horz" lIns="0" tIns="0" rIns="0" bIns="0" rtlCol="0" anchor="t" anchorCtr="0">
            <a:normAutofit fontScale="70000" lnSpcReduction="20000"/>
          </a:bodyPr>
          <a:lstStyle>
            <a:lvl1pPr algn="l" defTabSz="914400" rtl="0" eaLnBrk="1" latinLnBrk="0" hangingPunct="1">
              <a:lnSpc>
                <a:spcPct val="100000"/>
              </a:lnSpc>
              <a:spcBef>
                <a:spcPct val="0"/>
              </a:spcBef>
              <a:buNone/>
              <a:defRPr sz="3300" b="1" i="0" kern="1200">
                <a:solidFill>
                  <a:schemeClr val="accent1"/>
                </a:solidFill>
                <a:latin typeface="Montserrat SemiBold" pitchFamily="2" charset="77"/>
                <a:ea typeface="+mj-ea"/>
                <a:cs typeface="+mj-cs"/>
              </a:defRPr>
            </a:lvl1pPr>
          </a:lstStyle>
          <a:p>
            <a:r>
              <a:rPr lang="en-US" sz="2400" b="0" dirty="0">
                <a:solidFill>
                  <a:schemeClr val="tx2"/>
                </a:solidFill>
                <a:latin typeface="Montserrat Medium" pitchFamily="2" charset="0"/>
              </a:rPr>
              <a:t>Most Use An Agent — </a:t>
            </a:r>
            <a:r>
              <a:rPr lang="en-US" sz="2400" b="0" dirty="0">
                <a:solidFill>
                  <a:schemeClr val="tx2"/>
                </a:solidFill>
                <a:latin typeface="Montserrat Medium" pitchFamily="2" charset="0"/>
                <a:cs typeface="Arial" panose="020B0604020202020204" pitchFamily="34" charset="0"/>
              </a:rPr>
              <a:t>In 2022, 86% of buyers used an agent</a:t>
            </a:r>
          </a:p>
        </p:txBody>
      </p:sp>
      <p:sp>
        <p:nvSpPr>
          <p:cNvPr id="15" name="Date Placeholder 3">
            <a:extLst>
              <a:ext uri="{FF2B5EF4-FFF2-40B4-BE49-F238E27FC236}">
                <a16:creationId xmlns:a16="http://schemas.microsoft.com/office/drawing/2014/main" id="{4D6D8FBB-373D-D76E-E328-F9D44C2F38C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3" name="Date Placeholder 3">
            <a:extLst>
              <a:ext uri="{FF2B5EF4-FFF2-40B4-BE49-F238E27FC236}">
                <a16:creationId xmlns:a16="http://schemas.microsoft.com/office/drawing/2014/main" id="{AD67E8AE-D475-EF70-E5C4-C068C20745F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20</a:t>
            </a:fld>
            <a:endParaRPr lang="en-US" sz="1200" b="1" dirty="0">
              <a:solidFill>
                <a:srgbClr val="606060"/>
              </a:solidFill>
            </a:endParaRPr>
          </a:p>
        </p:txBody>
      </p:sp>
      <p:sp>
        <p:nvSpPr>
          <p:cNvPr id="4" name="TextBox 3">
            <a:extLst>
              <a:ext uri="{FF2B5EF4-FFF2-40B4-BE49-F238E27FC236}">
                <a16:creationId xmlns:a16="http://schemas.microsoft.com/office/drawing/2014/main" id="{A774DC60-4B0B-88CF-21BC-7586E2D23CD9}"/>
              </a:ext>
            </a:extLst>
          </p:cNvPr>
          <p:cNvSpPr txBox="1">
            <a:spLocks/>
          </p:cNvSpPr>
          <p:nvPr/>
        </p:nvSpPr>
        <p:spPr>
          <a:xfrm>
            <a:off x="338200" y="6017385"/>
            <a:ext cx="8530226" cy="707886"/>
          </a:xfrm>
          <a:prstGeom prst="rect">
            <a:avLst/>
          </a:prstGeom>
          <a:noFill/>
        </p:spPr>
        <p:txBody>
          <a:bodyPr wrap="square" rtlCol="0">
            <a:spAutoFit/>
          </a:bodyPr>
          <a:lstStyle/>
          <a:p>
            <a:r>
              <a:rPr lang="en-US" sz="1000" b="0" i="0" dirty="0">
                <a:effectLst/>
                <a:latin typeface="Montserrat" pitchFamily="2" charset="0"/>
              </a:rPr>
              <a:t>Source: 2023 National Association of REALTORS® </a:t>
            </a:r>
            <a:r>
              <a:rPr lang="en-US" sz="1000" b="0" i="0" dirty="0">
                <a:effectLst/>
                <a:latin typeface="Montserrat" pitchFamily="2" charset="0"/>
                <a:hlinkClick r:id="rId4"/>
              </a:rPr>
              <a:t>Home Buyer and Seller Generational Trends</a:t>
            </a:r>
            <a:r>
              <a:rPr lang="en-US" sz="1000" b="0" i="0" dirty="0">
                <a:effectLst/>
                <a:latin typeface="Montserrat" pitchFamily="2" charset="0"/>
              </a:rPr>
              <a:t>, p 68. </a:t>
            </a:r>
            <a:r>
              <a:rPr lang="en-US" sz="1000" dirty="0"/>
              <a:t/>
            </a:r>
            <a:br>
              <a:rPr lang="en-US" sz="1000" dirty="0"/>
            </a:br>
            <a:r>
              <a:rPr lang="en-US" sz="1000" dirty="0"/>
              <a:t/>
            </a:r>
            <a:br>
              <a:rPr lang="en-US" sz="1000" dirty="0"/>
            </a:br>
            <a:r>
              <a:rPr lang="en-US" sz="1000" dirty="0"/>
              <a:t/>
            </a:r>
            <a:br>
              <a:rPr lang="en-US" sz="1000" dirty="0"/>
            </a:br>
            <a:endParaRPr lang="en-US" sz="1000" dirty="0"/>
          </a:p>
        </p:txBody>
      </p:sp>
    </p:spTree>
    <p:extLst>
      <p:ext uri="{BB962C8B-B14F-4D97-AF65-F5344CB8AC3E}">
        <p14:creationId xmlns:p14="http://schemas.microsoft.com/office/powerpoint/2010/main" val="169113020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A53B7F-63E7-4D77-B2E8-53C8D72C53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1943100"/>
            <a:ext cx="5506571" cy="2971800"/>
          </a:xfrm>
          <a:prstGeom prst="rect">
            <a:avLst/>
          </a:prstGeom>
        </p:spPr>
      </p:pic>
      <p:pic>
        <p:nvPicPr>
          <p:cNvPr id="6" name="Picture 5">
            <a:extLst>
              <a:ext uri="{FF2B5EF4-FFF2-40B4-BE49-F238E27FC236}">
                <a16:creationId xmlns:a16="http://schemas.microsoft.com/office/drawing/2014/main" id="{83614C18-8388-2698-741D-FF0A42F5BB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857"/>
          <a:stretch/>
        </p:blipFill>
        <p:spPr>
          <a:xfrm>
            <a:off x="6283044" y="1943100"/>
            <a:ext cx="5451756" cy="2971800"/>
          </a:xfrm>
          <a:prstGeom prst="rect">
            <a:avLst/>
          </a:prstGeom>
        </p:spPr>
      </p:pic>
      <p:sp>
        <p:nvSpPr>
          <p:cNvPr id="2" name="Date Placeholder 3">
            <a:extLst>
              <a:ext uri="{FF2B5EF4-FFF2-40B4-BE49-F238E27FC236}">
                <a16:creationId xmlns:a16="http://schemas.microsoft.com/office/drawing/2014/main" id="{F995B80D-20F0-DB80-EEAE-4CE56798B38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191</a:t>
            </a:fld>
            <a:endParaRPr lang="en-US" b="1" dirty="0">
              <a:solidFill>
                <a:srgbClr val="606060"/>
              </a:solidFill>
            </a:endParaRPr>
          </a:p>
        </p:txBody>
      </p:sp>
      <p:sp>
        <p:nvSpPr>
          <p:cNvPr id="10" name="Date Placeholder 3">
            <a:extLst>
              <a:ext uri="{FF2B5EF4-FFF2-40B4-BE49-F238E27FC236}">
                <a16:creationId xmlns:a16="http://schemas.microsoft.com/office/drawing/2014/main" id="{D0CC614C-B4A9-37E6-A174-9C916C5355E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54944185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607A-5F71-C515-D4FF-7EFFDDB52758}"/>
              </a:ext>
            </a:extLst>
          </p:cNvPr>
          <p:cNvSpPr>
            <a:spLocks noGrp="1"/>
          </p:cNvSpPr>
          <p:nvPr>
            <p:ph type="title"/>
          </p:nvPr>
        </p:nvSpPr>
        <p:spPr>
          <a:xfrm>
            <a:off x="457200" y="914400"/>
            <a:ext cx="11277600" cy="914400"/>
          </a:xfrm>
        </p:spPr>
        <p:txBody>
          <a:bodyPr>
            <a:normAutofit/>
          </a:bodyPr>
          <a:lstStyle/>
          <a:p>
            <a:r>
              <a:rPr lang="en-US" dirty="0"/>
              <a:t>If Buyer Is Paying Brokerage</a:t>
            </a:r>
          </a:p>
        </p:txBody>
      </p:sp>
      <p:sp>
        <p:nvSpPr>
          <p:cNvPr id="3" name="Content Placeholder 2">
            <a:extLst>
              <a:ext uri="{FF2B5EF4-FFF2-40B4-BE49-F238E27FC236}">
                <a16:creationId xmlns:a16="http://schemas.microsoft.com/office/drawing/2014/main" id="{AE6713DA-D13B-F971-1EE0-E1AD635C8CAC}"/>
              </a:ext>
            </a:extLst>
          </p:cNvPr>
          <p:cNvSpPr>
            <a:spLocks noGrp="1"/>
          </p:cNvSpPr>
          <p:nvPr>
            <p:ph idx="1"/>
          </p:nvPr>
        </p:nvSpPr>
        <p:spPr>
          <a:xfrm>
            <a:off x="457200" y="1825625"/>
            <a:ext cx="11277600" cy="4351338"/>
          </a:xfrm>
        </p:spPr>
        <p:txBody>
          <a:bodyPr numCol="1">
            <a:noAutofit/>
          </a:bodyPr>
          <a:lstStyle/>
          <a:p>
            <a:r>
              <a:rPr lang="en-US" sz="2400" dirty="0"/>
              <a:t>Prior to submission of offer, listing brokerage and </a:t>
            </a:r>
            <a:br>
              <a:rPr lang="en-US" sz="2400" dirty="0"/>
            </a:br>
            <a:r>
              <a:rPr lang="en-US" sz="2400" dirty="0"/>
              <a:t>cooperating brokerage may agree in writing to modify </a:t>
            </a:r>
            <a:br>
              <a:rPr lang="en-US" sz="2400" dirty="0"/>
            </a:br>
            <a:r>
              <a:rPr lang="en-US" sz="2400" dirty="0"/>
              <a:t>any offer of compensation</a:t>
            </a:r>
          </a:p>
          <a:p>
            <a:r>
              <a:rPr lang="en-US" sz="2400" dirty="0"/>
              <a:t>Brokers/agents should not use terms of offer or </a:t>
            </a:r>
            <a:br>
              <a:rPr lang="en-US" sz="2400" dirty="0"/>
            </a:br>
            <a:r>
              <a:rPr lang="en-US" sz="2400" dirty="0"/>
              <a:t>to modify cooperative compensation or make the </a:t>
            </a:r>
            <a:br>
              <a:rPr lang="en-US" sz="2400" dirty="0"/>
            </a:br>
            <a:r>
              <a:rPr lang="en-US" sz="2400" dirty="0"/>
              <a:t>submission of offer contingent on modification</a:t>
            </a:r>
          </a:p>
          <a:p>
            <a:r>
              <a:rPr lang="en-US" sz="2400" dirty="0"/>
              <a:t>Ensure clients are making an informed decision</a:t>
            </a:r>
          </a:p>
          <a:p>
            <a:r>
              <a:rPr lang="en-US" sz="2400" dirty="0"/>
              <a:t>Buyer can agree on sales price, concessions, credits </a:t>
            </a:r>
            <a:br>
              <a:rPr lang="en-US" sz="2400" dirty="0"/>
            </a:br>
            <a:r>
              <a:rPr lang="en-US" sz="2400" dirty="0"/>
              <a:t>with seller in purchase and sales agreement</a:t>
            </a:r>
          </a:p>
        </p:txBody>
      </p:sp>
      <p:sp>
        <p:nvSpPr>
          <p:cNvPr id="5" name="Date Placeholder 3">
            <a:extLst>
              <a:ext uri="{FF2B5EF4-FFF2-40B4-BE49-F238E27FC236}">
                <a16:creationId xmlns:a16="http://schemas.microsoft.com/office/drawing/2014/main" id="{626C7943-C4FC-B541-0BAA-21C3C5F5406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192</a:t>
            </a:fld>
            <a:endParaRPr lang="en-US" b="1" dirty="0">
              <a:solidFill>
                <a:srgbClr val="606060"/>
              </a:solidFill>
            </a:endParaRPr>
          </a:p>
        </p:txBody>
      </p:sp>
      <p:sp>
        <p:nvSpPr>
          <p:cNvPr id="10" name="Date Placeholder 3">
            <a:extLst>
              <a:ext uri="{FF2B5EF4-FFF2-40B4-BE49-F238E27FC236}">
                <a16:creationId xmlns:a16="http://schemas.microsoft.com/office/drawing/2014/main" id="{DB67F62F-88E9-4810-19AF-05D9A602F10B}"/>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83395731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8B231-A303-4CF6-B806-909FAEB0B3E6}"/>
              </a:ext>
            </a:extLst>
          </p:cNvPr>
          <p:cNvSpPr>
            <a:spLocks noGrp="1"/>
          </p:cNvSpPr>
          <p:nvPr>
            <p:ph type="title"/>
          </p:nvPr>
        </p:nvSpPr>
        <p:spPr>
          <a:xfrm>
            <a:off x="457200" y="914400"/>
            <a:ext cx="11277600" cy="914400"/>
          </a:xfrm>
        </p:spPr>
        <p:txBody>
          <a:bodyPr>
            <a:noAutofit/>
          </a:bodyPr>
          <a:lstStyle/>
          <a:p>
            <a:r>
              <a:rPr lang="en-US" dirty="0"/>
              <a:t>Buyer Agent – No Written Agreement</a:t>
            </a:r>
          </a:p>
        </p:txBody>
      </p:sp>
      <p:sp>
        <p:nvSpPr>
          <p:cNvPr id="9" name="Content Placeholder 8">
            <a:extLst>
              <a:ext uri="{FF2B5EF4-FFF2-40B4-BE49-F238E27FC236}">
                <a16:creationId xmlns:a16="http://schemas.microsoft.com/office/drawing/2014/main" id="{D56F1CEC-0D3A-1409-7A2E-487015F559D2}"/>
              </a:ext>
            </a:extLst>
          </p:cNvPr>
          <p:cNvSpPr>
            <a:spLocks noGrp="1"/>
          </p:cNvSpPr>
          <p:nvPr>
            <p:ph idx="1"/>
          </p:nvPr>
        </p:nvSpPr>
        <p:spPr>
          <a:xfrm>
            <a:off x="457200" y="1825625"/>
            <a:ext cx="11277600" cy="4351338"/>
          </a:xfrm>
        </p:spPr>
        <p:txBody>
          <a:bodyPr numCol="1"/>
          <a:lstStyle/>
          <a:p>
            <a:pPr lvl="0"/>
            <a:r>
              <a:rPr lang="en-US" sz="2600" dirty="0"/>
              <a:t>Disclose range of compensation to buyers prior to showing</a:t>
            </a:r>
          </a:p>
          <a:p>
            <a:pPr lvl="0"/>
            <a:r>
              <a:rPr lang="en-US" sz="2600" dirty="0"/>
              <a:t>Prior to writing offer – disclose actual offer of compensation</a:t>
            </a:r>
          </a:p>
          <a:p>
            <a:pPr lvl="0"/>
            <a:r>
              <a:rPr lang="en-US" sz="2600" dirty="0"/>
              <a:t>Show all properties that fit buyers needs – regardless </a:t>
            </a:r>
            <a:br>
              <a:rPr lang="en-US" sz="2600" dirty="0"/>
            </a:br>
            <a:r>
              <a:rPr lang="en-US" sz="2600" dirty="0"/>
              <a:t>of compensation</a:t>
            </a:r>
          </a:p>
        </p:txBody>
      </p:sp>
      <p:sp>
        <p:nvSpPr>
          <p:cNvPr id="3" name="Date Placeholder 3">
            <a:extLst>
              <a:ext uri="{FF2B5EF4-FFF2-40B4-BE49-F238E27FC236}">
                <a16:creationId xmlns:a16="http://schemas.microsoft.com/office/drawing/2014/main" id="{5B40777E-6CC5-7417-CDE6-DE6C86ABA2D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193</a:t>
            </a:fld>
            <a:endParaRPr lang="en-US" b="1" dirty="0">
              <a:solidFill>
                <a:srgbClr val="606060"/>
              </a:solidFill>
            </a:endParaRPr>
          </a:p>
        </p:txBody>
      </p:sp>
      <p:sp>
        <p:nvSpPr>
          <p:cNvPr id="16" name="Date Placeholder 3">
            <a:extLst>
              <a:ext uri="{FF2B5EF4-FFF2-40B4-BE49-F238E27FC236}">
                <a16:creationId xmlns:a16="http://schemas.microsoft.com/office/drawing/2014/main" id="{C3C5447C-B2D9-80DB-D931-5AE9069FF257}"/>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136359738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4206A3-E40A-C514-4D6F-00881594C5D6}"/>
              </a:ext>
            </a:extLst>
          </p:cNvPr>
          <p:cNvSpPr>
            <a:spLocks noGrp="1"/>
          </p:cNvSpPr>
          <p:nvPr>
            <p:ph type="title"/>
          </p:nvPr>
        </p:nvSpPr>
        <p:spPr>
          <a:xfrm>
            <a:off x="457200" y="914400"/>
            <a:ext cx="11277600" cy="914400"/>
          </a:xfrm>
        </p:spPr>
        <p:txBody>
          <a:bodyPr/>
          <a:lstStyle/>
          <a:p>
            <a:r>
              <a:rPr lang="en-US"/>
              <a:t>Buyer Agent – No Written Agreement</a:t>
            </a:r>
            <a:br>
              <a:rPr lang="en-US"/>
            </a:br>
            <a:endParaRPr lang="en-US" dirty="0"/>
          </a:p>
        </p:txBody>
      </p:sp>
      <p:sp>
        <p:nvSpPr>
          <p:cNvPr id="3" name="Content Placeholder 2">
            <a:extLst>
              <a:ext uri="{FF2B5EF4-FFF2-40B4-BE49-F238E27FC236}">
                <a16:creationId xmlns:a16="http://schemas.microsoft.com/office/drawing/2014/main" id="{9CEA3906-2103-4D53-B58A-46E3D14341A5}"/>
              </a:ext>
            </a:extLst>
          </p:cNvPr>
          <p:cNvSpPr>
            <a:spLocks noGrp="1"/>
          </p:cNvSpPr>
          <p:nvPr>
            <p:ph idx="1"/>
          </p:nvPr>
        </p:nvSpPr>
        <p:spPr>
          <a:xfrm>
            <a:off x="457200" y="1825625"/>
            <a:ext cx="11277600" cy="4351338"/>
          </a:xfrm>
        </p:spPr>
        <p:txBody>
          <a:bodyPr vert="horz" lIns="0" tIns="0" rIns="0" bIns="0" numCol="1" rtlCol="0" anchor="t" anchorCtr="0">
            <a:noAutofit/>
          </a:bodyPr>
          <a:lstStyle/>
          <a:p>
            <a:pPr marL="228600" lvl="1" indent="-228600">
              <a:buFont typeface="Arial" panose="020B0604020202020204" pitchFamily="34" charset="0"/>
              <a:buChar char="•"/>
            </a:pPr>
            <a:r>
              <a:rPr lang="en-US" sz="2600" dirty="0"/>
              <a:t>Work for whatever the seller/listing office is offering</a:t>
            </a:r>
          </a:p>
          <a:p>
            <a:pPr marL="228600" lvl="1" indent="-228600">
              <a:buFont typeface="Arial" panose="020B0604020202020204" pitchFamily="34" charset="0"/>
              <a:buChar char="•"/>
            </a:pPr>
            <a:r>
              <a:rPr lang="en-US" sz="2600" dirty="0"/>
              <a:t>Tell buyer they can look at it with someone else</a:t>
            </a:r>
          </a:p>
          <a:p>
            <a:pPr marL="228600" lvl="1" indent="-228600">
              <a:buFont typeface="Arial" panose="020B0604020202020204" pitchFamily="34" charset="0"/>
              <a:buChar char="•"/>
            </a:pPr>
            <a:r>
              <a:rPr lang="en-US" sz="2600" dirty="0"/>
              <a:t>Have buyer sign buyer rep agreement – see above!</a:t>
            </a:r>
          </a:p>
        </p:txBody>
      </p:sp>
      <p:sp>
        <p:nvSpPr>
          <p:cNvPr id="6" name="Date Placeholder 3">
            <a:extLst>
              <a:ext uri="{FF2B5EF4-FFF2-40B4-BE49-F238E27FC236}">
                <a16:creationId xmlns:a16="http://schemas.microsoft.com/office/drawing/2014/main" id="{A968FA05-DFA9-5CCB-0F1A-93D3A1BEA2D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194</a:t>
            </a:fld>
            <a:endParaRPr lang="en-US" b="1" dirty="0">
              <a:solidFill>
                <a:srgbClr val="606060"/>
              </a:solidFill>
            </a:endParaRPr>
          </a:p>
        </p:txBody>
      </p:sp>
      <p:sp>
        <p:nvSpPr>
          <p:cNvPr id="14" name="Date Placeholder 3">
            <a:extLst>
              <a:ext uri="{FF2B5EF4-FFF2-40B4-BE49-F238E27FC236}">
                <a16:creationId xmlns:a16="http://schemas.microsoft.com/office/drawing/2014/main" id="{04BA1B8E-A517-4773-73D4-FD3A85227AA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41924850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DE8D30A5-A4B2-4E0C-8098-2AA7E7A26CC1}"/>
              </a:ext>
            </a:extLst>
          </p:cNvPr>
          <p:cNvGraphicFramePr>
            <a:graphicFrameLocks/>
          </p:cNvGraphicFramePr>
          <p:nvPr>
            <p:extLst>
              <p:ext uri="{D42A27DB-BD31-4B8C-83A1-F6EECF244321}">
                <p14:modId xmlns:p14="http://schemas.microsoft.com/office/powerpoint/2010/main" val="1010220068"/>
              </p:ext>
            </p:extLst>
          </p:nvPr>
        </p:nvGraphicFramePr>
        <p:xfrm>
          <a:off x="457200" y="2286000"/>
          <a:ext cx="11274552"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3">
            <a:extLst>
              <a:ext uri="{FF2B5EF4-FFF2-40B4-BE49-F238E27FC236}">
                <a16:creationId xmlns:a16="http://schemas.microsoft.com/office/drawing/2014/main" id="{2EB118E1-E82C-44C3-4D8A-9655F767770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195</a:t>
            </a:fld>
            <a:endParaRPr lang="en-US" b="1" dirty="0">
              <a:solidFill>
                <a:srgbClr val="606060"/>
              </a:solidFill>
            </a:endParaRPr>
          </a:p>
        </p:txBody>
      </p:sp>
      <p:sp>
        <p:nvSpPr>
          <p:cNvPr id="8" name="Title 7">
            <a:extLst>
              <a:ext uri="{FF2B5EF4-FFF2-40B4-BE49-F238E27FC236}">
                <a16:creationId xmlns:a16="http://schemas.microsoft.com/office/drawing/2014/main" id="{EBC904A5-FD95-8055-BDBE-15D2A90523FD}"/>
              </a:ext>
            </a:extLst>
          </p:cNvPr>
          <p:cNvSpPr>
            <a:spLocks noGrp="1"/>
          </p:cNvSpPr>
          <p:nvPr>
            <p:ph type="title"/>
          </p:nvPr>
        </p:nvSpPr>
        <p:spPr/>
        <p:txBody>
          <a:bodyPr/>
          <a:lstStyle/>
          <a:p>
            <a:r>
              <a:rPr lang="en-US" dirty="0"/>
              <a:t>Bottom Line Impact</a:t>
            </a:r>
          </a:p>
        </p:txBody>
      </p:sp>
      <p:sp>
        <p:nvSpPr>
          <p:cNvPr id="10" name="Date Placeholder 3">
            <a:extLst>
              <a:ext uri="{FF2B5EF4-FFF2-40B4-BE49-F238E27FC236}">
                <a16:creationId xmlns:a16="http://schemas.microsoft.com/office/drawing/2014/main" id="{CDD46F2D-B48C-386B-866E-7DD316C3713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36818068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F03301-2269-9B58-C771-16F859208CBA}"/>
              </a:ext>
            </a:extLst>
          </p:cNvPr>
          <p:cNvSpPr>
            <a:spLocks noGrp="1"/>
          </p:cNvSpPr>
          <p:nvPr>
            <p:ph type="ctrTitle"/>
          </p:nvPr>
        </p:nvSpPr>
        <p:spPr/>
        <p:txBody>
          <a:bodyPr/>
          <a:lstStyle/>
          <a:p>
            <a:r>
              <a:rPr lang="en-US" dirty="0"/>
              <a:t>Additional Compensation Issues</a:t>
            </a:r>
          </a:p>
        </p:txBody>
      </p:sp>
      <p:pic>
        <p:nvPicPr>
          <p:cNvPr id="6" name="Graphic 5">
            <a:extLst>
              <a:ext uri="{FF2B5EF4-FFF2-40B4-BE49-F238E27FC236}">
                <a16:creationId xmlns:a16="http://schemas.microsoft.com/office/drawing/2014/main" id="{147987A2-93D3-2A8C-33B8-761AF654E48B}"/>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253728" y="6144768"/>
            <a:ext cx="2481943" cy="347472"/>
          </a:xfrm>
          <a:prstGeom prst="rect">
            <a:avLst/>
          </a:prstGeom>
        </p:spPr>
      </p:pic>
      <p:sp>
        <p:nvSpPr>
          <p:cNvPr id="2" name="Date Placeholder 3">
            <a:extLst>
              <a:ext uri="{FF2B5EF4-FFF2-40B4-BE49-F238E27FC236}">
                <a16:creationId xmlns:a16="http://schemas.microsoft.com/office/drawing/2014/main" id="{C70F5E1B-B7CF-F06B-1758-12B7C37F613B}"/>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387130850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DE1E18-C397-AE35-C868-4F900F0398DB}"/>
              </a:ext>
            </a:extLst>
          </p:cNvPr>
          <p:cNvSpPr>
            <a:spLocks noGrp="1"/>
          </p:cNvSpPr>
          <p:nvPr>
            <p:ph type="title"/>
          </p:nvPr>
        </p:nvSpPr>
        <p:spPr/>
        <p:txBody>
          <a:bodyPr/>
          <a:lstStyle/>
          <a:p>
            <a:r>
              <a:rPr lang="en-US" dirty="0"/>
              <a:t>Offer is MORE </a:t>
            </a:r>
            <a:br>
              <a:rPr lang="en-US" dirty="0"/>
            </a:br>
            <a:r>
              <a:rPr lang="en-US" dirty="0"/>
              <a:t>than </a:t>
            </a:r>
            <a:br>
              <a:rPr lang="en-US" dirty="0"/>
            </a:br>
            <a:r>
              <a:rPr lang="en-US" dirty="0"/>
              <a:t>agreed</a:t>
            </a:r>
            <a:br>
              <a:rPr lang="en-US" dirty="0"/>
            </a:br>
            <a:endParaRPr lang="en-US" dirty="0"/>
          </a:p>
        </p:txBody>
      </p:sp>
      <p:sp>
        <p:nvSpPr>
          <p:cNvPr id="3" name="Content Placeholder 2">
            <a:extLst>
              <a:ext uri="{FF2B5EF4-FFF2-40B4-BE49-F238E27FC236}">
                <a16:creationId xmlns:a16="http://schemas.microsoft.com/office/drawing/2014/main" id="{D42F67BA-F63E-4A8F-9515-370E8BB6D354}"/>
              </a:ext>
            </a:extLst>
          </p:cNvPr>
          <p:cNvSpPr>
            <a:spLocks noGrp="1"/>
          </p:cNvSpPr>
          <p:nvPr>
            <p:ph idx="1"/>
          </p:nvPr>
        </p:nvSpPr>
        <p:spPr>
          <a:xfrm>
            <a:off x="3965448" y="914400"/>
            <a:ext cx="7772400" cy="5262563"/>
          </a:xfrm>
        </p:spPr>
        <p:txBody>
          <a:bodyPr numCol="1">
            <a:noAutofit/>
          </a:bodyPr>
          <a:lstStyle/>
          <a:p>
            <a:r>
              <a:rPr lang="en-US" sz="2000" dirty="0"/>
              <a:t>Should be addressed in your buyer agreement </a:t>
            </a:r>
          </a:p>
          <a:p>
            <a:r>
              <a:rPr lang="en-US" sz="2000" dirty="0"/>
              <a:t>Must disclose to buyer if making more than </a:t>
            </a:r>
            <a:br>
              <a:rPr lang="en-US" sz="2000" dirty="0"/>
            </a:br>
            <a:r>
              <a:rPr lang="en-US" sz="2000" dirty="0"/>
              <a:t>what is in buyer rep agreement</a:t>
            </a:r>
          </a:p>
          <a:p>
            <a:r>
              <a:rPr lang="en-US" sz="2000" dirty="0"/>
              <a:t>Can be addressed in buyer rep agreement to </a:t>
            </a:r>
            <a:br>
              <a:rPr lang="en-US" sz="2000" dirty="0"/>
            </a:br>
            <a:r>
              <a:rPr lang="en-US" sz="2000" dirty="0"/>
              <a:t>provide for “range” of acceptable compensation</a:t>
            </a:r>
          </a:p>
          <a:p>
            <a:pPr marL="640080" indent="-365760">
              <a:buFont typeface="System Font Regular"/>
              <a:buChar char="—"/>
            </a:pPr>
            <a:r>
              <a:rPr lang="en-US" sz="2000" dirty="0"/>
              <a:t>“If the fee collected is between _____% </a:t>
            </a:r>
            <a:br>
              <a:rPr lang="en-US" sz="2000" dirty="0"/>
            </a:br>
            <a:r>
              <a:rPr lang="en-US" sz="2000" dirty="0"/>
              <a:t>and _____% of the purchase price, the </a:t>
            </a:r>
            <a:br>
              <a:rPr lang="en-US" sz="2000" dirty="0"/>
            </a:br>
            <a:r>
              <a:rPr lang="en-US" sz="2000" dirty="0"/>
              <a:t>Buyer’s responsibility for compensation </a:t>
            </a:r>
            <a:br>
              <a:rPr lang="en-US" sz="2000" dirty="0"/>
            </a:br>
            <a:r>
              <a:rPr lang="en-US" sz="2000" dirty="0"/>
              <a:t>will be deemed to be satisfied”</a:t>
            </a:r>
          </a:p>
          <a:p>
            <a:r>
              <a:rPr lang="en-US" sz="2000" dirty="0"/>
              <a:t>Buyer can ask listing brokerage to modify offer </a:t>
            </a:r>
            <a:br>
              <a:rPr lang="en-US" sz="2000" dirty="0"/>
            </a:br>
            <a:r>
              <a:rPr lang="en-US" sz="2000" dirty="0"/>
              <a:t>of cooperative compensation to pay only what </a:t>
            </a:r>
            <a:br>
              <a:rPr lang="en-US" sz="2000" dirty="0"/>
            </a:br>
            <a:r>
              <a:rPr lang="en-US" sz="2000" dirty="0"/>
              <a:t>is in Buyer Rep Agreement</a:t>
            </a:r>
          </a:p>
          <a:p>
            <a:endParaRPr lang="en-US" sz="2000" dirty="0"/>
          </a:p>
        </p:txBody>
      </p:sp>
      <p:sp>
        <p:nvSpPr>
          <p:cNvPr id="4" name="Date Placeholder 3">
            <a:extLst>
              <a:ext uri="{FF2B5EF4-FFF2-40B4-BE49-F238E27FC236}">
                <a16:creationId xmlns:a16="http://schemas.microsoft.com/office/drawing/2014/main" id="{E6A8F24B-CEFA-D632-62C9-76259714EB7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197</a:t>
            </a:fld>
            <a:endParaRPr lang="en-US" b="1" dirty="0">
              <a:solidFill>
                <a:srgbClr val="606060"/>
              </a:solidFill>
            </a:endParaRPr>
          </a:p>
        </p:txBody>
      </p:sp>
      <p:sp>
        <p:nvSpPr>
          <p:cNvPr id="9" name="Date Placeholder 3">
            <a:extLst>
              <a:ext uri="{FF2B5EF4-FFF2-40B4-BE49-F238E27FC236}">
                <a16:creationId xmlns:a16="http://schemas.microsoft.com/office/drawing/2014/main" id="{C9616097-26DC-96A0-6FF9-23BF4A3A54B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60621444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5AAAB4-5DBE-69FA-73C3-60171C55711A}"/>
              </a:ext>
            </a:extLst>
          </p:cNvPr>
          <p:cNvSpPr>
            <a:spLocks noGrp="1"/>
          </p:cNvSpPr>
          <p:nvPr>
            <p:ph type="title"/>
          </p:nvPr>
        </p:nvSpPr>
        <p:spPr/>
        <p:txBody>
          <a:bodyPr/>
          <a:lstStyle/>
          <a:p>
            <a:r>
              <a:rPr lang="en-US" dirty="0"/>
              <a:t>Seller and Buyer Addressing Broker Comp in Contract</a:t>
            </a:r>
            <a:br>
              <a:rPr lang="en-US" dirty="0"/>
            </a:br>
            <a:endParaRPr lang="en-US" dirty="0"/>
          </a:p>
        </p:txBody>
      </p:sp>
      <p:sp>
        <p:nvSpPr>
          <p:cNvPr id="3" name="Content Placeholder 2">
            <a:extLst>
              <a:ext uri="{FF2B5EF4-FFF2-40B4-BE49-F238E27FC236}">
                <a16:creationId xmlns:a16="http://schemas.microsoft.com/office/drawing/2014/main" id="{D42F67BA-F63E-4A8F-9515-370E8BB6D354}"/>
              </a:ext>
            </a:extLst>
          </p:cNvPr>
          <p:cNvSpPr>
            <a:spLocks noGrp="1"/>
          </p:cNvSpPr>
          <p:nvPr>
            <p:ph idx="1"/>
          </p:nvPr>
        </p:nvSpPr>
        <p:spPr>
          <a:xfrm>
            <a:off x="3965448" y="914400"/>
            <a:ext cx="7772400" cy="5262563"/>
          </a:xfrm>
        </p:spPr>
        <p:txBody>
          <a:bodyPr numCol="1">
            <a:noAutofit/>
          </a:bodyPr>
          <a:lstStyle/>
          <a:p>
            <a:r>
              <a:rPr lang="en-US" sz="2000" dirty="0"/>
              <a:t>Seller and Buyer can agree to address </a:t>
            </a:r>
            <a:br>
              <a:rPr lang="en-US" sz="2000" dirty="0"/>
            </a:br>
            <a:r>
              <a:rPr lang="en-US" sz="2000" dirty="0"/>
              <a:t>compensation in terms of an offer</a:t>
            </a:r>
          </a:p>
          <a:p>
            <a:r>
              <a:rPr lang="en-US" sz="2000" dirty="0"/>
              <a:t>Useful when working FSBO, short sale, no offer </a:t>
            </a:r>
            <a:br>
              <a:rPr lang="en-US" sz="2000" dirty="0"/>
            </a:br>
            <a:r>
              <a:rPr lang="en-US" sz="2000" dirty="0"/>
              <a:t>of compensation, or supplement is needed</a:t>
            </a:r>
          </a:p>
          <a:p>
            <a:r>
              <a:rPr lang="en-US" sz="2000" dirty="0"/>
              <a:t>Important contract considerations:</a:t>
            </a:r>
          </a:p>
          <a:p>
            <a:pPr marL="640080" indent="-365760">
              <a:buFont typeface="System Font Regular"/>
              <a:buChar char="—"/>
            </a:pPr>
            <a:r>
              <a:rPr lang="en-US" sz="1600" dirty="0"/>
              <a:t>Seller and Buyer agree to Sales Price, including </a:t>
            </a:r>
            <a:br>
              <a:rPr lang="en-US" sz="1600" dirty="0"/>
            </a:br>
            <a:r>
              <a:rPr lang="en-US" sz="1600" dirty="0"/>
              <a:t>costs of transaction, concessions and credits</a:t>
            </a:r>
          </a:p>
          <a:p>
            <a:pPr marL="640080" indent="-365760">
              <a:buFont typeface="System Font Regular"/>
              <a:buChar char="—"/>
            </a:pPr>
            <a:r>
              <a:rPr lang="en-US" sz="1600" dirty="0"/>
              <a:t>Seller and Buyer acknowledge whether they </a:t>
            </a:r>
            <a:br>
              <a:rPr lang="en-US" sz="1600" dirty="0"/>
            </a:br>
            <a:r>
              <a:rPr lang="en-US" sz="1600" dirty="0"/>
              <a:t>are represented and identify brokerage(s)</a:t>
            </a:r>
          </a:p>
          <a:p>
            <a:pPr marL="640080" indent="-365760">
              <a:buFont typeface="System Font Regular"/>
              <a:buChar char="—"/>
            </a:pPr>
            <a:r>
              <a:rPr lang="en-US" sz="1600" dirty="0"/>
              <a:t>Seller and Buyer acknowledge whether any offer </a:t>
            </a:r>
            <a:br>
              <a:rPr lang="en-US" sz="1600" dirty="0"/>
            </a:br>
            <a:r>
              <a:rPr lang="en-US" sz="1600" dirty="0"/>
              <a:t>of compensation is supplemented, modified </a:t>
            </a:r>
            <a:br>
              <a:rPr lang="en-US" sz="1600" dirty="0"/>
            </a:br>
            <a:r>
              <a:rPr lang="en-US" sz="1600" dirty="0"/>
              <a:t>or rejected and acknowledge responsibility for </a:t>
            </a:r>
            <a:br>
              <a:rPr lang="en-US" sz="1600" dirty="0"/>
            </a:br>
            <a:r>
              <a:rPr lang="en-US" sz="1600" dirty="0"/>
              <a:t>paying compensation pursuant to separate </a:t>
            </a:r>
            <a:br>
              <a:rPr lang="en-US" sz="1600" dirty="0"/>
            </a:br>
            <a:r>
              <a:rPr lang="en-US" sz="1600" dirty="0"/>
              <a:t>brokerage agreements</a:t>
            </a:r>
          </a:p>
          <a:p>
            <a:r>
              <a:rPr lang="en-US" sz="2000" dirty="0"/>
              <a:t>What happens if seller rejects or counters?</a:t>
            </a:r>
          </a:p>
        </p:txBody>
      </p:sp>
      <p:sp>
        <p:nvSpPr>
          <p:cNvPr id="4" name="Date Placeholder 3">
            <a:extLst>
              <a:ext uri="{FF2B5EF4-FFF2-40B4-BE49-F238E27FC236}">
                <a16:creationId xmlns:a16="http://schemas.microsoft.com/office/drawing/2014/main" id="{57C8F50A-59B4-B099-5BAE-E0D9285CFF8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198</a:t>
            </a:fld>
            <a:endParaRPr lang="en-US" b="1" dirty="0">
              <a:solidFill>
                <a:srgbClr val="606060"/>
              </a:solidFill>
            </a:endParaRPr>
          </a:p>
        </p:txBody>
      </p:sp>
      <p:sp>
        <p:nvSpPr>
          <p:cNvPr id="9" name="Date Placeholder 3">
            <a:extLst>
              <a:ext uri="{FF2B5EF4-FFF2-40B4-BE49-F238E27FC236}">
                <a16:creationId xmlns:a16="http://schemas.microsoft.com/office/drawing/2014/main" id="{124EA890-A623-FC63-D79B-961AB21024A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326655546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CA76-79E7-4074-A8BD-D4E37ED5B52D}"/>
              </a:ext>
            </a:extLst>
          </p:cNvPr>
          <p:cNvSpPr>
            <a:spLocks noGrp="1"/>
          </p:cNvSpPr>
          <p:nvPr>
            <p:ph type="title"/>
          </p:nvPr>
        </p:nvSpPr>
        <p:spPr>
          <a:xfrm>
            <a:off x="457200" y="914400"/>
            <a:ext cx="11277600" cy="914400"/>
          </a:xfrm>
        </p:spPr>
        <p:txBody>
          <a:bodyPr vert="horz" lIns="0" tIns="0" rIns="0" bIns="0" rtlCol="0" anchor="t" anchorCtr="0">
            <a:normAutofit fontScale="90000"/>
          </a:bodyPr>
          <a:lstStyle/>
          <a:p>
            <a:r>
              <a:rPr lang="en-US" dirty="0"/>
              <a:t>How Does Compensation Work </a:t>
            </a:r>
            <a:br>
              <a:rPr lang="en-US" dirty="0"/>
            </a:br>
            <a:r>
              <a:rPr lang="en-US" dirty="0"/>
              <a:t>for Listings Not in the MLS?</a:t>
            </a:r>
          </a:p>
        </p:txBody>
      </p:sp>
      <p:sp>
        <p:nvSpPr>
          <p:cNvPr id="5" name="Content Placeholder 4">
            <a:extLst>
              <a:ext uri="{FF2B5EF4-FFF2-40B4-BE49-F238E27FC236}">
                <a16:creationId xmlns:a16="http://schemas.microsoft.com/office/drawing/2014/main" id="{F1F78E60-825C-4483-80D6-D3659CD6C7CC}"/>
              </a:ext>
            </a:extLst>
          </p:cNvPr>
          <p:cNvSpPr>
            <a:spLocks noGrp="1"/>
          </p:cNvSpPr>
          <p:nvPr>
            <p:ph idx="1"/>
          </p:nvPr>
        </p:nvSpPr>
        <p:spPr>
          <a:xfrm>
            <a:off x="457200" y="2057400"/>
            <a:ext cx="11277600" cy="3657600"/>
          </a:xfrm>
        </p:spPr>
        <p:txBody>
          <a:bodyPr vert="horz" lIns="0" tIns="0" rIns="0" bIns="0" numCol="1" rtlCol="0" anchor="t" anchorCtr="0">
            <a:noAutofit/>
          </a:bodyPr>
          <a:lstStyle/>
          <a:p>
            <a:r>
              <a:rPr lang="en-US" sz="2600" dirty="0"/>
              <a:t>Get compensation in writing from </a:t>
            </a:r>
            <a:br>
              <a:rPr lang="en-US" sz="2600" dirty="0"/>
            </a:br>
            <a:r>
              <a:rPr lang="en-US" sz="2600" dirty="0"/>
              <a:t>Listing Managing Broker</a:t>
            </a:r>
          </a:p>
          <a:p>
            <a:r>
              <a:rPr lang="en-US" sz="2600" dirty="0"/>
              <a:t>Have the written offer of compensation </a:t>
            </a:r>
            <a:br>
              <a:rPr lang="en-US" sz="2600" dirty="0"/>
            </a:br>
            <a:r>
              <a:rPr lang="en-US" sz="2600" dirty="0"/>
              <a:t>prior to showing the property</a:t>
            </a:r>
          </a:p>
          <a:p>
            <a:r>
              <a:rPr lang="en-US" sz="2600" dirty="0"/>
              <a:t>Use buyer representation agreements</a:t>
            </a:r>
          </a:p>
        </p:txBody>
      </p:sp>
      <p:sp>
        <p:nvSpPr>
          <p:cNvPr id="3" name="Date Placeholder 3">
            <a:extLst>
              <a:ext uri="{FF2B5EF4-FFF2-40B4-BE49-F238E27FC236}">
                <a16:creationId xmlns:a16="http://schemas.microsoft.com/office/drawing/2014/main" id="{C323BFEF-7ED8-A022-BC65-C2E097C3BD2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199</a:t>
            </a:fld>
            <a:endParaRPr lang="en-US" b="1" dirty="0">
              <a:solidFill>
                <a:srgbClr val="606060"/>
              </a:solidFill>
            </a:endParaRPr>
          </a:p>
        </p:txBody>
      </p:sp>
      <p:sp>
        <p:nvSpPr>
          <p:cNvPr id="13" name="Date Placeholder 3">
            <a:extLst>
              <a:ext uri="{FF2B5EF4-FFF2-40B4-BE49-F238E27FC236}">
                <a16:creationId xmlns:a16="http://schemas.microsoft.com/office/drawing/2014/main" id="{7A4089D6-6D57-BEE4-F429-FC31FAAD52E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403629285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CA76-79E7-4074-A8BD-D4E37ED5B52D}"/>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How Does Compensation Work for FSBOs?</a:t>
            </a:r>
          </a:p>
        </p:txBody>
      </p:sp>
      <p:sp>
        <p:nvSpPr>
          <p:cNvPr id="5" name="Content Placeholder 4">
            <a:extLst>
              <a:ext uri="{FF2B5EF4-FFF2-40B4-BE49-F238E27FC236}">
                <a16:creationId xmlns:a16="http://schemas.microsoft.com/office/drawing/2014/main" id="{F1F78E60-825C-4483-80D6-D3659CD6C7CC}"/>
              </a:ext>
            </a:extLst>
          </p:cNvPr>
          <p:cNvSpPr>
            <a:spLocks noGrp="1"/>
          </p:cNvSpPr>
          <p:nvPr>
            <p:ph idx="1"/>
          </p:nvPr>
        </p:nvSpPr>
        <p:spPr>
          <a:xfrm>
            <a:off x="457200" y="1825625"/>
            <a:ext cx="11277600" cy="4351338"/>
          </a:xfrm>
        </p:spPr>
        <p:txBody>
          <a:bodyPr vert="horz" lIns="0" tIns="0" rIns="0" bIns="0" numCol="1" rtlCol="0" anchor="t">
            <a:noAutofit/>
          </a:bodyPr>
          <a:lstStyle/>
          <a:p>
            <a:r>
              <a:rPr lang="en-US" sz="2600" dirty="0"/>
              <a:t>Ask seller to pay a commission for bringing a ready, </a:t>
            </a:r>
            <a:br>
              <a:rPr lang="en-US" sz="2600" dirty="0"/>
            </a:br>
            <a:r>
              <a:rPr lang="en-US" sz="2600" dirty="0"/>
              <a:t>willing, and able buyer to close the transaction</a:t>
            </a:r>
          </a:p>
          <a:p>
            <a:r>
              <a:rPr lang="en-US" sz="2600" dirty="0"/>
              <a:t>Include amount of your compensation and ask seller </a:t>
            </a:r>
            <a:br>
              <a:rPr lang="en-US" sz="2600" dirty="0"/>
            </a:br>
            <a:r>
              <a:rPr lang="en-US" sz="2600" dirty="0"/>
              <a:t>to credit the buyer at closing so buyer can pay</a:t>
            </a:r>
          </a:p>
          <a:p>
            <a:r>
              <a:rPr lang="en-US" sz="2600" dirty="0"/>
              <a:t>Buyer can include compensation language </a:t>
            </a:r>
            <a:br>
              <a:rPr lang="en-US" sz="2600" dirty="0"/>
            </a:br>
            <a:r>
              <a:rPr lang="en-US" sz="2600" dirty="0"/>
              <a:t>in purchase contract</a:t>
            </a:r>
          </a:p>
        </p:txBody>
      </p:sp>
      <p:sp>
        <p:nvSpPr>
          <p:cNvPr id="3" name="Date Placeholder 3">
            <a:extLst>
              <a:ext uri="{FF2B5EF4-FFF2-40B4-BE49-F238E27FC236}">
                <a16:creationId xmlns:a16="http://schemas.microsoft.com/office/drawing/2014/main" id="{49CBDF81-FCF3-E4B1-E877-02ACAF47816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200</a:t>
            </a:fld>
            <a:endParaRPr lang="en-US" b="1" dirty="0">
              <a:solidFill>
                <a:srgbClr val="606060"/>
              </a:solidFill>
            </a:endParaRPr>
          </a:p>
        </p:txBody>
      </p:sp>
      <p:sp>
        <p:nvSpPr>
          <p:cNvPr id="14" name="Date Placeholder 3">
            <a:extLst>
              <a:ext uri="{FF2B5EF4-FFF2-40B4-BE49-F238E27FC236}">
                <a16:creationId xmlns:a16="http://schemas.microsoft.com/office/drawing/2014/main" id="{BECB3CE2-152F-771C-487D-921B007FD99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819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EE7873-C683-5435-4B3A-06EBAD9EA6BB}"/>
              </a:ext>
            </a:extLst>
          </p:cNvPr>
          <p:cNvSpPr/>
          <p:nvPr/>
        </p:nvSpPr>
        <p:spPr>
          <a:xfrm>
            <a:off x="8074152" y="0"/>
            <a:ext cx="4117848" cy="214034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B037F87-48FF-3CD6-7518-BE6706C86394}"/>
              </a:ext>
            </a:extLst>
          </p:cNvPr>
          <p:cNvSpPr>
            <a:spLocks noGrp="1"/>
          </p:cNvSpPr>
          <p:nvPr>
            <p:ph type="ctrTitle"/>
          </p:nvPr>
        </p:nvSpPr>
        <p:spPr/>
        <p:txBody>
          <a:bodyPr>
            <a:normAutofit/>
          </a:bodyPr>
          <a:lstStyle/>
          <a:p>
            <a:pPr>
              <a:lnSpc>
                <a:spcPts val="3800"/>
              </a:lnSpc>
            </a:pPr>
            <a: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t>Your Handout contains everything </a:t>
            </a:r>
            <a:b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br>
            <a: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t>that appears on this slide deck </a:t>
            </a:r>
            <a:b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br>
            <a: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t>and more! Things may appear </a:t>
            </a:r>
            <a:b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br>
            <a: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t>differently for visual representation, </a:t>
            </a:r>
            <a:b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br>
            <a: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t>but all content is in your Handout.  </a:t>
            </a:r>
            <a:b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br>
            <a: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t>Follow along …</a:t>
            </a:r>
            <a:endParaRPr lang="en-US" dirty="0"/>
          </a:p>
        </p:txBody>
      </p:sp>
      <p:sp>
        <p:nvSpPr>
          <p:cNvPr id="2" name="Date Placeholder 3">
            <a:extLst>
              <a:ext uri="{FF2B5EF4-FFF2-40B4-BE49-F238E27FC236}">
                <a16:creationId xmlns:a16="http://schemas.microsoft.com/office/drawing/2014/main" id="{555ABCF5-3D4D-90A9-28A9-CE67AF53DDA8}"/>
              </a:ext>
            </a:extLst>
          </p:cNvPr>
          <p:cNvSpPr>
            <a:spLocks noGrp="1"/>
          </p:cNvSpPr>
          <p:nvPr>
            <p:ph type="dt" sz="half" idx="10"/>
          </p:nvPr>
        </p:nvSpPr>
        <p:spPr>
          <a:prstGeom prst="rect">
            <a:avLst/>
          </a:prstGeom>
        </p:spPr>
        <p:txBody>
          <a:bodyPr lIns="0" tIns="0" rIns="0" bIns="0"/>
          <a:lstStyle>
            <a:lvl1pPr>
              <a:defRPr sz="1000" b="0" i="0">
                <a:solidFill>
                  <a:srgbClr val="606060"/>
                </a:solidFill>
                <a:latin typeface="Montserrat" pitchFamily="2" charset="77"/>
              </a:defRPr>
            </a:lvl1pPr>
          </a:lstStyle>
          <a:p>
            <a:r>
              <a:rPr lang="en-US">
                <a:solidFill>
                  <a:schemeClr val="bg1"/>
                </a:solidFill>
              </a:rPr>
              <a:t>Center for REALTOR</a:t>
            </a:r>
            <a:r>
              <a:rPr lang="en-US" baseline="30000">
                <a:solidFill>
                  <a:schemeClr val="bg1"/>
                </a:solidFill>
              </a:rPr>
              <a:t>®</a:t>
            </a:r>
            <a:r>
              <a:rPr lang="en-US">
                <a:solidFill>
                  <a:schemeClr val="bg1"/>
                </a:solidFill>
              </a:rPr>
              <a:t> Development ©2024</a:t>
            </a:r>
            <a:endParaRPr lang="en-US" dirty="0">
              <a:solidFill>
                <a:schemeClr val="bg1"/>
              </a:solidFill>
            </a:endParaRPr>
          </a:p>
        </p:txBody>
      </p:sp>
      <p:pic>
        <p:nvPicPr>
          <p:cNvPr id="6" name="Picture 5">
            <a:extLst>
              <a:ext uri="{FF2B5EF4-FFF2-40B4-BE49-F238E27FC236}">
                <a16:creationId xmlns:a16="http://schemas.microsoft.com/office/drawing/2014/main" id="{7B8261E0-8971-6AFA-2202-CB67493817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074150" y="2140348"/>
            <a:ext cx="4114800" cy="2577304"/>
          </a:xfrm>
          <a:prstGeom prst="rect">
            <a:avLst/>
          </a:prstGeom>
        </p:spPr>
      </p:pic>
      <p:sp>
        <p:nvSpPr>
          <p:cNvPr id="7" name="Rectangle 6">
            <a:extLst>
              <a:ext uri="{FF2B5EF4-FFF2-40B4-BE49-F238E27FC236}">
                <a16:creationId xmlns:a16="http://schemas.microsoft.com/office/drawing/2014/main" id="{7F5F2FD9-D0C6-AD27-93BA-9D52B7BB0314}"/>
              </a:ext>
            </a:extLst>
          </p:cNvPr>
          <p:cNvSpPr/>
          <p:nvPr/>
        </p:nvSpPr>
        <p:spPr>
          <a:xfrm>
            <a:off x="8071102" y="4717652"/>
            <a:ext cx="4117848" cy="21403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6468D3A0-95CD-B3A6-2ECB-139129A5E0B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1599919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F36580-FF9D-E620-6AD1-062F9FBF0456}"/>
              </a:ext>
            </a:extLst>
          </p:cNvPr>
          <p:cNvSpPr>
            <a:spLocks noGrp="1"/>
          </p:cNvSpPr>
          <p:nvPr>
            <p:ph type="title"/>
          </p:nvPr>
        </p:nvSpPr>
        <p:spPr/>
        <p:txBody>
          <a:bodyPr/>
          <a:lstStyle/>
          <a:p>
            <a:r>
              <a:rPr lang="en-US" dirty="0"/>
              <a:t>How Do Buyers </a:t>
            </a:r>
            <a:br>
              <a:rPr lang="en-US" dirty="0"/>
            </a:br>
            <a:r>
              <a:rPr lang="en-US" dirty="0"/>
              <a:t>Find Agents?</a:t>
            </a:r>
          </a:p>
        </p:txBody>
      </p:sp>
      <p:sp>
        <p:nvSpPr>
          <p:cNvPr id="5" name="Content Placeholder 4">
            <a:extLst>
              <a:ext uri="{FF2B5EF4-FFF2-40B4-BE49-F238E27FC236}">
                <a16:creationId xmlns:a16="http://schemas.microsoft.com/office/drawing/2014/main" id="{79E388D4-2ECA-A679-8230-5EBAD46E5954}"/>
              </a:ext>
            </a:extLst>
          </p:cNvPr>
          <p:cNvSpPr>
            <a:spLocks noGrp="1"/>
          </p:cNvSpPr>
          <p:nvPr>
            <p:ph idx="1"/>
          </p:nvPr>
        </p:nvSpPr>
        <p:spPr/>
        <p:txBody>
          <a:bodyPr numCol="1"/>
          <a:lstStyle/>
          <a:p>
            <a:pPr>
              <a:spcBef>
                <a:spcPts val="0"/>
              </a:spcBef>
              <a:spcAft>
                <a:spcPts val="1200"/>
              </a:spcAft>
            </a:pPr>
            <a:r>
              <a:rPr lang="en-US" dirty="0"/>
              <a:t>Referred by or was a friend, </a:t>
            </a:r>
            <a:br>
              <a:rPr lang="en-US" dirty="0"/>
            </a:br>
            <a:r>
              <a:rPr lang="en-US" dirty="0"/>
              <a:t>neighbor, relative – </a:t>
            </a:r>
            <a:r>
              <a:rPr lang="en-US" b="1" dirty="0">
                <a:solidFill>
                  <a:schemeClr val="accent1"/>
                </a:solidFill>
              </a:rPr>
              <a:t>38%</a:t>
            </a:r>
          </a:p>
          <a:p>
            <a:pPr>
              <a:spcBef>
                <a:spcPts val="0"/>
              </a:spcBef>
              <a:spcAft>
                <a:spcPts val="1200"/>
              </a:spcAft>
            </a:pPr>
            <a:r>
              <a:rPr lang="en-US" dirty="0"/>
              <a:t>Referred by another real </a:t>
            </a:r>
            <a:br>
              <a:rPr lang="en-US" dirty="0"/>
            </a:br>
            <a:r>
              <a:rPr lang="en-US" dirty="0"/>
              <a:t>estate professional – </a:t>
            </a:r>
            <a:r>
              <a:rPr lang="en-US" b="1" dirty="0">
                <a:solidFill>
                  <a:schemeClr val="accent1"/>
                </a:solidFill>
              </a:rPr>
              <a:t>6%</a:t>
            </a:r>
          </a:p>
          <a:p>
            <a:pPr>
              <a:spcBef>
                <a:spcPts val="0"/>
              </a:spcBef>
              <a:spcAft>
                <a:spcPts val="1200"/>
              </a:spcAft>
            </a:pPr>
            <a:r>
              <a:rPr lang="en-US" dirty="0"/>
              <a:t>Used agent’s services previously – </a:t>
            </a:r>
            <a:r>
              <a:rPr lang="en-US" b="1" dirty="0">
                <a:solidFill>
                  <a:schemeClr val="accent1"/>
                </a:solidFill>
              </a:rPr>
              <a:t>12%</a:t>
            </a:r>
          </a:p>
          <a:p>
            <a:pPr>
              <a:spcBef>
                <a:spcPts val="0"/>
              </a:spcBef>
              <a:spcAft>
                <a:spcPts val="1200"/>
              </a:spcAft>
            </a:pPr>
            <a:r>
              <a:rPr lang="en-US" dirty="0"/>
              <a:t>Met agent at open house – </a:t>
            </a:r>
            <a:r>
              <a:rPr lang="en-US" b="1" dirty="0">
                <a:solidFill>
                  <a:schemeClr val="accent1"/>
                </a:solidFill>
              </a:rPr>
              <a:t>3%</a:t>
            </a:r>
          </a:p>
          <a:p>
            <a:pPr>
              <a:spcBef>
                <a:spcPts val="0"/>
              </a:spcBef>
              <a:spcAft>
                <a:spcPts val="1200"/>
              </a:spcAft>
            </a:pPr>
            <a:r>
              <a:rPr lang="en-US" dirty="0"/>
              <a:t>Website – </a:t>
            </a:r>
            <a:r>
              <a:rPr lang="en-US" b="1" dirty="0">
                <a:solidFill>
                  <a:schemeClr val="accent1"/>
                </a:solidFill>
              </a:rPr>
              <a:t>9%</a:t>
            </a:r>
          </a:p>
          <a:p>
            <a:pPr>
              <a:spcBef>
                <a:spcPts val="0"/>
              </a:spcBef>
              <a:spcAft>
                <a:spcPts val="1200"/>
              </a:spcAft>
            </a:pPr>
            <a:r>
              <a:rPr lang="en-US" dirty="0"/>
              <a:t>Inquired about specific property – </a:t>
            </a:r>
            <a:r>
              <a:rPr lang="en-US" b="1" dirty="0">
                <a:solidFill>
                  <a:schemeClr val="accent1"/>
                </a:solidFill>
              </a:rPr>
              <a:t>10%</a:t>
            </a:r>
          </a:p>
        </p:txBody>
      </p:sp>
      <p:sp>
        <p:nvSpPr>
          <p:cNvPr id="8" name="Date Placeholder 3">
            <a:extLst>
              <a:ext uri="{FF2B5EF4-FFF2-40B4-BE49-F238E27FC236}">
                <a16:creationId xmlns:a16="http://schemas.microsoft.com/office/drawing/2014/main" id="{5FA6F99E-29F0-A2B7-F998-4E297DA1B03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7" name="Graphic 6">
            <a:extLst>
              <a:ext uri="{FF2B5EF4-FFF2-40B4-BE49-F238E27FC236}">
                <a16:creationId xmlns:a16="http://schemas.microsoft.com/office/drawing/2014/main" id="{D2EE343F-C94E-943E-833F-64DFF604D53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3200400"/>
            <a:ext cx="1828800" cy="1828800"/>
          </a:xfrm>
          <a:prstGeom prst="rect">
            <a:avLst/>
          </a:prstGeom>
        </p:spPr>
      </p:pic>
      <p:sp>
        <p:nvSpPr>
          <p:cNvPr id="3" name="Date Placeholder 3">
            <a:extLst>
              <a:ext uri="{FF2B5EF4-FFF2-40B4-BE49-F238E27FC236}">
                <a16:creationId xmlns:a16="http://schemas.microsoft.com/office/drawing/2014/main" id="{85711554-FD78-32C9-6942-DE410F9B39F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21</a:t>
            </a:fld>
            <a:endParaRPr lang="en-US" sz="1200" b="1" dirty="0">
              <a:solidFill>
                <a:srgbClr val="606060"/>
              </a:solidFill>
            </a:endParaRPr>
          </a:p>
        </p:txBody>
      </p:sp>
      <p:sp>
        <p:nvSpPr>
          <p:cNvPr id="9" name="TextBox 8">
            <a:extLst>
              <a:ext uri="{FF2B5EF4-FFF2-40B4-BE49-F238E27FC236}">
                <a16:creationId xmlns:a16="http://schemas.microsoft.com/office/drawing/2014/main" id="{53C52479-A0D2-B0D6-C430-70673FF2D14B}"/>
              </a:ext>
            </a:extLst>
          </p:cNvPr>
          <p:cNvSpPr txBox="1">
            <a:spLocks/>
          </p:cNvSpPr>
          <p:nvPr/>
        </p:nvSpPr>
        <p:spPr>
          <a:xfrm>
            <a:off x="4151376" y="5381847"/>
            <a:ext cx="8530226" cy="707886"/>
          </a:xfrm>
          <a:prstGeom prst="rect">
            <a:avLst/>
          </a:prstGeom>
          <a:noFill/>
        </p:spPr>
        <p:txBody>
          <a:bodyPr wrap="square" rtlCol="0">
            <a:spAutoFit/>
          </a:bodyPr>
          <a:lstStyle/>
          <a:p>
            <a:r>
              <a:rPr lang="en-US" sz="1000" b="0" i="0" dirty="0">
                <a:effectLst/>
                <a:latin typeface="Montserrat" pitchFamily="2" charset="0"/>
              </a:rPr>
              <a:t>Source: 2023 National Association of REALTORS® </a:t>
            </a:r>
            <a:r>
              <a:rPr lang="en-US" sz="1000" b="0" i="0" dirty="0">
                <a:effectLst/>
                <a:latin typeface="Montserrat" pitchFamily="2" charset="0"/>
                <a:hlinkClick r:id="rId5"/>
              </a:rPr>
              <a:t>Home Buyer and Seller Generational Trends</a:t>
            </a:r>
            <a:r>
              <a:rPr lang="en-US" sz="1000" b="0" i="0" dirty="0">
                <a:effectLst/>
                <a:latin typeface="Montserrat" pitchFamily="2" charset="0"/>
              </a:rPr>
              <a:t>, p 68. </a:t>
            </a:r>
            <a:r>
              <a:rPr lang="en-US" sz="1000" dirty="0"/>
              <a:t/>
            </a:r>
            <a:br>
              <a:rPr lang="en-US" sz="1000" dirty="0"/>
            </a:br>
            <a:r>
              <a:rPr lang="en-US" sz="1000" dirty="0"/>
              <a:t/>
            </a:r>
            <a:br>
              <a:rPr lang="en-US" sz="1000" dirty="0"/>
            </a:br>
            <a:r>
              <a:rPr lang="en-US" sz="1000" dirty="0"/>
              <a:t/>
            </a:r>
            <a:br>
              <a:rPr lang="en-US" sz="1000" dirty="0"/>
            </a:br>
            <a:endParaRPr lang="en-US" sz="1000" dirty="0"/>
          </a:p>
        </p:txBody>
      </p:sp>
    </p:spTree>
    <p:extLst>
      <p:ext uri="{BB962C8B-B14F-4D97-AF65-F5344CB8AC3E}">
        <p14:creationId xmlns:p14="http://schemas.microsoft.com/office/powerpoint/2010/main" val="270280914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CA76-79E7-4074-A8BD-D4E37ED5B52D}"/>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How Does Compensation Work With VA Buyers?</a:t>
            </a:r>
          </a:p>
        </p:txBody>
      </p:sp>
      <p:sp>
        <p:nvSpPr>
          <p:cNvPr id="5" name="Content Placeholder 4">
            <a:extLst>
              <a:ext uri="{FF2B5EF4-FFF2-40B4-BE49-F238E27FC236}">
                <a16:creationId xmlns:a16="http://schemas.microsoft.com/office/drawing/2014/main" id="{F1F78E60-825C-4483-80D6-D3659CD6C7CC}"/>
              </a:ext>
            </a:extLst>
          </p:cNvPr>
          <p:cNvSpPr>
            <a:spLocks noGrp="1"/>
          </p:cNvSpPr>
          <p:nvPr>
            <p:ph idx="1"/>
          </p:nvPr>
        </p:nvSpPr>
        <p:spPr>
          <a:xfrm>
            <a:off x="457200" y="1825625"/>
            <a:ext cx="11277600" cy="4351338"/>
          </a:xfrm>
        </p:spPr>
        <p:txBody>
          <a:bodyPr vert="horz" lIns="0" tIns="0" rIns="0" bIns="0" numCol="1" rtlCol="0">
            <a:noAutofit/>
          </a:bodyPr>
          <a:lstStyle/>
          <a:p>
            <a:r>
              <a:rPr lang="en-US" sz="2600" dirty="0"/>
              <a:t>VA does not allow a buyer to directly compensate a buyer's representative</a:t>
            </a:r>
          </a:p>
          <a:p>
            <a:r>
              <a:rPr lang="en-US" sz="2600" dirty="0"/>
              <a:t>Offer of compensation from the listing broker</a:t>
            </a:r>
          </a:p>
          <a:p>
            <a:r>
              <a:rPr lang="en-US" sz="2600" dirty="0"/>
              <a:t>Cannot exceed offered commission</a:t>
            </a:r>
          </a:p>
        </p:txBody>
      </p:sp>
      <p:sp>
        <p:nvSpPr>
          <p:cNvPr id="3" name="Date Placeholder 3">
            <a:extLst>
              <a:ext uri="{FF2B5EF4-FFF2-40B4-BE49-F238E27FC236}">
                <a16:creationId xmlns:a16="http://schemas.microsoft.com/office/drawing/2014/main" id="{FF60C930-8AA7-B6D3-420C-ADA81FA3431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201</a:t>
            </a:fld>
            <a:endParaRPr lang="en-US" b="1" dirty="0">
              <a:solidFill>
                <a:srgbClr val="606060"/>
              </a:solidFill>
            </a:endParaRPr>
          </a:p>
        </p:txBody>
      </p:sp>
      <p:sp>
        <p:nvSpPr>
          <p:cNvPr id="11" name="Date Placeholder 3">
            <a:extLst>
              <a:ext uri="{FF2B5EF4-FFF2-40B4-BE49-F238E27FC236}">
                <a16:creationId xmlns:a16="http://schemas.microsoft.com/office/drawing/2014/main" id="{789574D6-AC51-A7E2-9771-8D4FE4787CF3}"/>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14229506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59C3-6641-051E-FDEB-C310733E5F17}"/>
              </a:ext>
            </a:extLst>
          </p:cNvPr>
          <p:cNvSpPr>
            <a:spLocks noGrp="1"/>
          </p:cNvSpPr>
          <p:nvPr>
            <p:ph type="title"/>
          </p:nvPr>
        </p:nvSpPr>
        <p:spPr>
          <a:xfrm>
            <a:off x="457200" y="914400"/>
            <a:ext cx="11277600" cy="914400"/>
          </a:xfrm>
        </p:spPr>
        <p:txBody>
          <a:bodyPr>
            <a:noAutofit/>
          </a:bodyPr>
          <a:lstStyle/>
          <a:p>
            <a:r>
              <a:rPr lang="en-US" dirty="0"/>
              <a:t>When Buyers Won’t Sign</a:t>
            </a:r>
          </a:p>
        </p:txBody>
      </p:sp>
      <p:sp>
        <p:nvSpPr>
          <p:cNvPr id="3" name="Content Placeholder 2">
            <a:extLst>
              <a:ext uri="{FF2B5EF4-FFF2-40B4-BE49-F238E27FC236}">
                <a16:creationId xmlns:a16="http://schemas.microsoft.com/office/drawing/2014/main" id="{71F238E8-D78C-0A7E-B206-6A506FEE880D}"/>
              </a:ext>
            </a:extLst>
          </p:cNvPr>
          <p:cNvSpPr>
            <a:spLocks noGrp="1"/>
          </p:cNvSpPr>
          <p:nvPr>
            <p:ph idx="1"/>
          </p:nvPr>
        </p:nvSpPr>
        <p:spPr>
          <a:xfrm>
            <a:off x="457200" y="1825625"/>
            <a:ext cx="11277600" cy="4351338"/>
          </a:xfrm>
        </p:spPr>
        <p:txBody>
          <a:bodyPr numCol="1">
            <a:normAutofit/>
          </a:bodyPr>
          <a:lstStyle/>
          <a:p>
            <a:r>
              <a:rPr lang="en-US" sz="2600" dirty="0"/>
              <a:t>Recommended you have criteria for which buyers you </a:t>
            </a:r>
            <a:br>
              <a:rPr lang="en-US" sz="2600" dirty="0"/>
            </a:br>
            <a:r>
              <a:rPr lang="en-US" sz="2600" dirty="0"/>
              <a:t>will represent and those you will not, as mentioned before</a:t>
            </a:r>
          </a:p>
          <a:p>
            <a:r>
              <a:rPr lang="en-US" sz="2600" dirty="0"/>
              <a:t>Check company policy on requirement for using buyer representation agreement</a:t>
            </a:r>
          </a:p>
          <a:p>
            <a:r>
              <a:rPr lang="en-US" sz="2600" dirty="0"/>
              <a:t>If buyer won’t sign and neither the state nor your brokerage require an agreement be signed, you have some options</a:t>
            </a:r>
          </a:p>
        </p:txBody>
      </p:sp>
      <p:sp>
        <p:nvSpPr>
          <p:cNvPr id="4" name="Date Placeholder 3">
            <a:extLst>
              <a:ext uri="{FF2B5EF4-FFF2-40B4-BE49-F238E27FC236}">
                <a16:creationId xmlns:a16="http://schemas.microsoft.com/office/drawing/2014/main" id="{E53C3AFE-38CA-19E6-0D45-4C4E6A098A6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202</a:t>
            </a:fld>
            <a:endParaRPr lang="en-US" b="1" dirty="0">
              <a:solidFill>
                <a:srgbClr val="606060"/>
              </a:solidFill>
            </a:endParaRPr>
          </a:p>
        </p:txBody>
      </p:sp>
      <p:sp>
        <p:nvSpPr>
          <p:cNvPr id="8" name="Date Placeholder 3">
            <a:extLst>
              <a:ext uri="{FF2B5EF4-FFF2-40B4-BE49-F238E27FC236}">
                <a16:creationId xmlns:a16="http://schemas.microsoft.com/office/drawing/2014/main" id="{A833611F-F7AB-1DBF-A30E-60EAB152FF3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61383656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1E7F94-CDC2-4AC0-BC92-E95900D9894B}"/>
              </a:ext>
            </a:extLst>
          </p:cNvPr>
          <p:cNvSpPr>
            <a:spLocks noGrp="1"/>
          </p:cNvSpPr>
          <p:nvPr>
            <p:ph type="title"/>
          </p:nvPr>
        </p:nvSpPr>
        <p:spPr>
          <a:xfrm>
            <a:off x="457200" y="914400"/>
            <a:ext cx="11277600" cy="914400"/>
          </a:xfrm>
        </p:spPr>
        <p:txBody>
          <a:bodyPr>
            <a:normAutofit/>
          </a:bodyPr>
          <a:lstStyle/>
          <a:p>
            <a:r>
              <a:rPr lang="en-US" dirty="0"/>
              <a:t>When Buyers Won’t Sign</a:t>
            </a:r>
          </a:p>
        </p:txBody>
      </p:sp>
      <p:sp>
        <p:nvSpPr>
          <p:cNvPr id="2" name="Date Placeholder 3">
            <a:extLst>
              <a:ext uri="{FF2B5EF4-FFF2-40B4-BE49-F238E27FC236}">
                <a16:creationId xmlns:a16="http://schemas.microsoft.com/office/drawing/2014/main" id="{F8679808-142F-08BB-5674-660485BB079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203</a:t>
            </a:fld>
            <a:endParaRPr lang="en-US" b="1" dirty="0">
              <a:solidFill>
                <a:srgbClr val="606060"/>
              </a:solidFill>
            </a:endParaRPr>
          </a:p>
        </p:txBody>
      </p:sp>
      <p:grpSp>
        <p:nvGrpSpPr>
          <p:cNvPr id="23" name="Group 22">
            <a:extLst>
              <a:ext uri="{FF2B5EF4-FFF2-40B4-BE49-F238E27FC236}">
                <a16:creationId xmlns:a16="http://schemas.microsoft.com/office/drawing/2014/main" id="{EC58841C-60E0-E932-1056-9DBD9105B601}"/>
              </a:ext>
            </a:extLst>
          </p:cNvPr>
          <p:cNvGrpSpPr/>
          <p:nvPr/>
        </p:nvGrpSpPr>
        <p:grpSpPr>
          <a:xfrm>
            <a:off x="1719072" y="1600200"/>
            <a:ext cx="8784771" cy="3521599"/>
            <a:chOff x="1719072" y="1600200"/>
            <a:chExt cx="8784771" cy="3521599"/>
          </a:xfrm>
        </p:grpSpPr>
        <p:grpSp>
          <p:nvGrpSpPr>
            <p:cNvPr id="22" name="Group 21">
              <a:extLst>
                <a:ext uri="{FF2B5EF4-FFF2-40B4-BE49-F238E27FC236}">
                  <a16:creationId xmlns:a16="http://schemas.microsoft.com/office/drawing/2014/main" id="{7CA7CCD0-27D0-C4E0-6CCE-2F032EDB5C01}"/>
                </a:ext>
              </a:extLst>
            </p:cNvPr>
            <p:cNvGrpSpPr/>
            <p:nvPr/>
          </p:nvGrpSpPr>
          <p:grpSpPr>
            <a:xfrm>
              <a:off x="3204972" y="3554256"/>
              <a:ext cx="5812971" cy="1567543"/>
              <a:chOff x="3200400" y="3554256"/>
              <a:chExt cx="5812971" cy="1567543"/>
            </a:xfrm>
          </p:grpSpPr>
          <p:sp>
            <p:nvSpPr>
              <p:cNvPr id="12" name="Rectangle 11">
                <a:extLst>
                  <a:ext uri="{FF2B5EF4-FFF2-40B4-BE49-F238E27FC236}">
                    <a16:creationId xmlns:a16="http://schemas.microsoft.com/office/drawing/2014/main" id="{E183BA2C-8E0E-324F-5959-F2B64C1A0D08}"/>
                  </a:ext>
                </a:extLst>
              </p:cNvPr>
              <p:cNvSpPr/>
              <p:nvPr/>
            </p:nvSpPr>
            <p:spPr>
              <a:xfrm>
                <a:off x="3200400" y="3554256"/>
                <a:ext cx="2612571" cy="1567543"/>
              </a:xfrm>
              <a:prstGeom prst="rect">
                <a:avLst/>
              </a:prstGeom>
              <a:solidFill>
                <a:srgbClr val="606060"/>
              </a:solidFill>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en-US" sz="2200" b="1" dirty="0">
                    <a:latin typeface="Montserrat SemiBold" pitchFamily="2" charset="77"/>
                    <a:cs typeface="Arial" panose="020B0604020202020204" pitchFamily="34" charset="0"/>
                  </a:rPr>
                  <a:t>Specific</a:t>
                </a:r>
                <a:br>
                  <a:rPr lang="en-US" sz="2200" b="1" dirty="0">
                    <a:latin typeface="Montserrat SemiBold" pitchFamily="2" charset="77"/>
                    <a:cs typeface="Arial" panose="020B0604020202020204" pitchFamily="34" charset="0"/>
                  </a:rPr>
                </a:br>
                <a:r>
                  <a:rPr lang="en-US" sz="2200" b="1" dirty="0">
                    <a:latin typeface="Montserrat SemiBold" pitchFamily="2" charset="77"/>
                    <a:cs typeface="Arial" panose="020B0604020202020204" pitchFamily="34" charset="0"/>
                  </a:rPr>
                  <a:t>property</a:t>
                </a:r>
              </a:p>
            </p:txBody>
          </p:sp>
          <p:sp>
            <p:nvSpPr>
              <p:cNvPr id="13" name="Rectangle 12">
                <a:extLst>
                  <a:ext uri="{FF2B5EF4-FFF2-40B4-BE49-F238E27FC236}">
                    <a16:creationId xmlns:a16="http://schemas.microsoft.com/office/drawing/2014/main" id="{2375A962-29D7-3A46-F957-07FE122BA3FE}"/>
                  </a:ext>
                </a:extLst>
              </p:cNvPr>
              <p:cNvSpPr/>
              <p:nvPr/>
            </p:nvSpPr>
            <p:spPr>
              <a:xfrm>
                <a:off x="6400800" y="3554256"/>
                <a:ext cx="2612571" cy="1567543"/>
              </a:xfrm>
              <a:prstGeom prst="rect">
                <a:avLst/>
              </a:prstGeom>
              <a:solidFill>
                <a:schemeClr val="accent5"/>
              </a:solidFill>
              <a:ln/>
              <a:effectLst/>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algn="ctr"/>
                <a:r>
                  <a:rPr lang="en-US" sz="2200" b="1" dirty="0">
                    <a:latin typeface="Montserrat SemiBold" pitchFamily="2" charset="77"/>
                    <a:cs typeface="Arial" panose="020B0604020202020204" pitchFamily="34" charset="0"/>
                  </a:rPr>
                  <a:t>Permit buyer</a:t>
                </a:r>
                <a:br>
                  <a:rPr lang="en-US" sz="2200" b="1" dirty="0">
                    <a:latin typeface="Montserrat SemiBold" pitchFamily="2" charset="77"/>
                    <a:cs typeface="Arial" panose="020B0604020202020204" pitchFamily="34" charset="0"/>
                  </a:rPr>
                </a:br>
                <a:r>
                  <a:rPr lang="en-US" sz="2200" b="1" dirty="0">
                    <a:latin typeface="Montserrat SemiBold" pitchFamily="2" charset="77"/>
                    <a:cs typeface="Arial" panose="020B0604020202020204" pitchFamily="34" charset="0"/>
                  </a:rPr>
                  <a:t>to cancel </a:t>
                </a:r>
              </a:p>
            </p:txBody>
          </p:sp>
        </p:grpSp>
        <p:grpSp>
          <p:nvGrpSpPr>
            <p:cNvPr id="21" name="Group 20">
              <a:extLst>
                <a:ext uri="{FF2B5EF4-FFF2-40B4-BE49-F238E27FC236}">
                  <a16:creationId xmlns:a16="http://schemas.microsoft.com/office/drawing/2014/main" id="{EB00C46C-8446-6327-6E8D-676E9283E609}"/>
                </a:ext>
              </a:extLst>
            </p:cNvPr>
            <p:cNvGrpSpPr/>
            <p:nvPr/>
          </p:nvGrpSpPr>
          <p:grpSpPr>
            <a:xfrm>
              <a:off x="1719072" y="1600200"/>
              <a:ext cx="8784771" cy="1567543"/>
              <a:chOff x="1719072" y="1600200"/>
              <a:chExt cx="8784771" cy="1567543"/>
            </a:xfrm>
          </p:grpSpPr>
          <p:sp>
            <p:nvSpPr>
              <p:cNvPr id="9" name="Rectangle 8">
                <a:extLst>
                  <a:ext uri="{FF2B5EF4-FFF2-40B4-BE49-F238E27FC236}">
                    <a16:creationId xmlns:a16="http://schemas.microsoft.com/office/drawing/2014/main" id="{81F4BC37-0F2E-E498-2DC7-3D9D7D91126A}"/>
                  </a:ext>
                </a:extLst>
              </p:cNvPr>
              <p:cNvSpPr/>
              <p:nvPr/>
            </p:nvSpPr>
            <p:spPr>
              <a:xfrm>
                <a:off x="1719072" y="1600200"/>
                <a:ext cx="2612571" cy="1567543"/>
              </a:xfrm>
              <a:prstGeom prst="rect">
                <a:avLst/>
              </a:prstGeom>
              <a:solidFill>
                <a:schemeClr val="accent1"/>
              </a:solidFill>
              <a:effectLst/>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2200" b="1" dirty="0">
                    <a:latin typeface="Montserrat SemiBold" pitchFamily="2" charset="77"/>
                    <a:cs typeface="Arial" panose="020B0604020202020204" pitchFamily="34" charset="0"/>
                  </a:rPr>
                  <a:t>Short-term agreement</a:t>
                </a:r>
              </a:p>
            </p:txBody>
          </p:sp>
          <p:sp>
            <p:nvSpPr>
              <p:cNvPr id="10" name="Rectangle 9">
                <a:extLst>
                  <a:ext uri="{FF2B5EF4-FFF2-40B4-BE49-F238E27FC236}">
                    <a16:creationId xmlns:a16="http://schemas.microsoft.com/office/drawing/2014/main" id="{17850837-63D6-7A47-BE11-3430327D8FDC}"/>
                  </a:ext>
                </a:extLst>
              </p:cNvPr>
              <p:cNvSpPr/>
              <p:nvPr/>
            </p:nvSpPr>
            <p:spPr>
              <a:xfrm>
                <a:off x="4805172" y="1600200"/>
                <a:ext cx="2612571" cy="1567543"/>
              </a:xfrm>
              <a:prstGeom prst="rect">
                <a:avLst/>
              </a:prstGeom>
              <a:solidFill>
                <a:schemeClr val="accent3"/>
              </a:solidFill>
              <a:effectLst/>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US" sz="2200" b="1" dirty="0">
                    <a:latin typeface="Montserrat SemiBold" pitchFamily="2" charset="77"/>
                  </a:rPr>
                  <a:t>Nonexclusive</a:t>
                </a:r>
              </a:p>
            </p:txBody>
          </p:sp>
          <p:sp>
            <p:nvSpPr>
              <p:cNvPr id="14" name="Rectangle 13">
                <a:extLst>
                  <a:ext uri="{FF2B5EF4-FFF2-40B4-BE49-F238E27FC236}">
                    <a16:creationId xmlns:a16="http://schemas.microsoft.com/office/drawing/2014/main" id="{4DCBE8B1-DCD8-C698-1771-7FE5D2CE9268}"/>
                  </a:ext>
                </a:extLst>
              </p:cNvPr>
              <p:cNvSpPr/>
              <p:nvPr/>
            </p:nvSpPr>
            <p:spPr>
              <a:xfrm>
                <a:off x="7891272" y="1600200"/>
                <a:ext cx="2612571" cy="1567543"/>
              </a:xfrm>
              <a:prstGeom prst="rect">
                <a:avLst/>
              </a:prstGeom>
              <a:solidFill>
                <a:schemeClr val="accent4"/>
              </a:solidFill>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en-US" sz="2200" b="1" dirty="0">
                    <a:latin typeface="Montserrat SemiBold" pitchFamily="2" charset="77"/>
                    <a:cs typeface="Arial" panose="020B0604020202020204" pitchFamily="34" charset="0"/>
                  </a:rPr>
                  <a:t>Trial</a:t>
                </a:r>
                <a:br>
                  <a:rPr lang="en-US" sz="2200" b="1" dirty="0">
                    <a:latin typeface="Montserrat SemiBold" pitchFamily="2" charset="77"/>
                    <a:cs typeface="Arial" panose="020B0604020202020204" pitchFamily="34" charset="0"/>
                  </a:rPr>
                </a:br>
                <a:r>
                  <a:rPr lang="en-US" sz="2200" b="1" dirty="0">
                    <a:latin typeface="Montserrat SemiBold" pitchFamily="2" charset="77"/>
                    <a:cs typeface="Arial" panose="020B0604020202020204" pitchFamily="34" charset="0"/>
                  </a:rPr>
                  <a:t>basis</a:t>
                </a:r>
              </a:p>
            </p:txBody>
          </p:sp>
        </p:grpSp>
      </p:grpSp>
      <p:sp>
        <p:nvSpPr>
          <p:cNvPr id="20" name="Rectangle 19">
            <a:extLst>
              <a:ext uri="{FF2B5EF4-FFF2-40B4-BE49-F238E27FC236}">
                <a16:creationId xmlns:a16="http://schemas.microsoft.com/office/drawing/2014/main" id="{B9A90012-92D8-D04E-C6B6-63FECD1C4408}"/>
              </a:ext>
            </a:extLst>
          </p:cNvPr>
          <p:cNvSpPr/>
          <p:nvPr/>
        </p:nvSpPr>
        <p:spPr>
          <a:xfrm>
            <a:off x="457201" y="5376672"/>
            <a:ext cx="11277599" cy="576072"/>
          </a:xfrm>
          <a:prstGeom prst="rect">
            <a:avLst/>
          </a:prstGeom>
          <a:solidFill>
            <a:schemeClr val="bg2"/>
          </a:solidFill>
          <a:ln>
            <a:noFill/>
          </a:ln>
        </p:spPr>
        <p:style>
          <a:lnRef idx="1">
            <a:schemeClr val="accent6"/>
          </a:lnRef>
          <a:fillRef idx="2">
            <a:schemeClr val="accent6"/>
          </a:fillRef>
          <a:effectRef idx="1">
            <a:schemeClr val="accent6"/>
          </a:effectRef>
          <a:fontRef idx="minor">
            <a:schemeClr val="dk1"/>
          </a:fontRef>
        </p:style>
        <p:txBody>
          <a:bodyPr lIns="228600" tIns="0" rIns="228600" bIns="0" rtlCol="0" anchor="ctr"/>
          <a:lstStyle/>
          <a:p>
            <a:pPr algn="ctr">
              <a:spcAft>
                <a:spcPts val="1200"/>
              </a:spcAft>
            </a:pPr>
            <a:r>
              <a:rPr lang="en-US" sz="1600" dirty="0">
                <a:solidFill>
                  <a:schemeClr val="accent1"/>
                </a:solidFill>
                <a:latin typeface="Montserrat" pitchFamily="2" charset="77"/>
                <a:cs typeface="Arial" panose="020B0604020202020204" pitchFamily="34" charset="0"/>
              </a:rPr>
              <a:t>Remember to apply your criteria the same for all buyers to avoid any appearance of unequal treatment</a:t>
            </a:r>
          </a:p>
        </p:txBody>
      </p:sp>
      <p:sp>
        <p:nvSpPr>
          <p:cNvPr id="24" name="Date Placeholder 3">
            <a:extLst>
              <a:ext uri="{FF2B5EF4-FFF2-40B4-BE49-F238E27FC236}">
                <a16:creationId xmlns:a16="http://schemas.microsoft.com/office/drawing/2014/main" id="{68CCBB60-EDDD-41CA-FF1B-F3F2D025F45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368354269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2373-989A-48CD-BD05-B8A5F6A508A6}"/>
              </a:ext>
            </a:extLst>
          </p:cNvPr>
          <p:cNvSpPr>
            <a:spLocks noGrp="1"/>
          </p:cNvSpPr>
          <p:nvPr>
            <p:ph type="title"/>
          </p:nvPr>
        </p:nvSpPr>
        <p:spPr>
          <a:xfrm>
            <a:off x="454152" y="914400"/>
            <a:ext cx="2743200" cy="1828800"/>
          </a:xfrm>
        </p:spPr>
        <p:txBody>
          <a:bodyPr anchor="t" anchorCtr="0">
            <a:normAutofit/>
          </a:bodyPr>
          <a:lstStyle/>
          <a:p>
            <a:r>
              <a:rPr lang="en-US" dirty="0"/>
              <a:t>Key Point Review — Module 3</a:t>
            </a:r>
          </a:p>
        </p:txBody>
      </p:sp>
      <p:sp>
        <p:nvSpPr>
          <p:cNvPr id="3" name="Content Placeholder 2">
            <a:extLst>
              <a:ext uri="{FF2B5EF4-FFF2-40B4-BE49-F238E27FC236}">
                <a16:creationId xmlns:a16="http://schemas.microsoft.com/office/drawing/2014/main" id="{EA484073-9639-46ED-A03B-4823F7D9FE3D}"/>
              </a:ext>
            </a:extLst>
          </p:cNvPr>
          <p:cNvSpPr>
            <a:spLocks noGrp="1"/>
          </p:cNvSpPr>
          <p:nvPr>
            <p:ph idx="1"/>
          </p:nvPr>
        </p:nvSpPr>
        <p:spPr>
          <a:xfrm>
            <a:off x="3965448" y="914400"/>
            <a:ext cx="7772400" cy="5262563"/>
          </a:xfrm>
        </p:spPr>
        <p:txBody>
          <a:bodyPr numCol="1">
            <a:noAutofit/>
          </a:bodyPr>
          <a:lstStyle/>
          <a:p>
            <a:pPr>
              <a:spcAft>
                <a:spcPts val="2400"/>
              </a:spcAft>
            </a:pPr>
            <a:r>
              <a:rPr lang="en-US" sz="2400" dirty="0"/>
              <a:t>A buyer’s representation agreement </a:t>
            </a:r>
            <a:br>
              <a:rPr lang="en-US" sz="2400" dirty="0"/>
            </a:br>
            <a:r>
              <a:rPr lang="en-US" sz="2400" dirty="0"/>
              <a:t>lays the foundation for buyer loyalty </a:t>
            </a:r>
            <a:br>
              <a:rPr lang="en-US" sz="2400" dirty="0"/>
            </a:br>
            <a:r>
              <a:rPr lang="en-US" sz="2400" dirty="0"/>
              <a:t>and compensation</a:t>
            </a:r>
          </a:p>
          <a:p>
            <a:pPr>
              <a:spcAft>
                <a:spcPts val="2400"/>
              </a:spcAft>
            </a:pPr>
            <a:r>
              <a:rPr lang="en-US" sz="2400" dirty="0"/>
              <a:t>Educate your clients on the value </a:t>
            </a:r>
            <a:br>
              <a:rPr lang="en-US" sz="2400" dirty="0"/>
            </a:br>
            <a:r>
              <a:rPr lang="en-US" sz="2400" dirty="0"/>
              <a:t>you provide, how compensation </a:t>
            </a:r>
            <a:br>
              <a:rPr lang="en-US" sz="2400" dirty="0"/>
            </a:br>
            <a:r>
              <a:rPr lang="en-US" sz="2400" dirty="0"/>
              <a:t>is paid, and how this serves your </a:t>
            </a:r>
            <a:br>
              <a:rPr lang="en-US" sz="2400" dirty="0"/>
            </a:br>
            <a:r>
              <a:rPr lang="en-US" sz="2400" dirty="0"/>
              <a:t>clients’ interests</a:t>
            </a:r>
          </a:p>
          <a:p>
            <a:pPr>
              <a:spcAft>
                <a:spcPts val="2400"/>
              </a:spcAft>
            </a:pPr>
            <a:r>
              <a:rPr lang="en-US" sz="2400" dirty="0"/>
              <a:t>The buyers have choices on how </a:t>
            </a:r>
            <a:br>
              <a:rPr lang="en-US" sz="2400" dirty="0"/>
            </a:br>
            <a:r>
              <a:rPr lang="en-US" sz="2400" dirty="0"/>
              <a:t>they facilitate the compensation </a:t>
            </a:r>
            <a:br>
              <a:rPr lang="en-US" sz="2400" dirty="0"/>
            </a:br>
            <a:r>
              <a:rPr lang="en-US" sz="2400" dirty="0"/>
              <a:t>to their brokerage company</a:t>
            </a:r>
          </a:p>
        </p:txBody>
      </p:sp>
      <p:sp>
        <p:nvSpPr>
          <p:cNvPr id="4" name="Date Placeholder 3">
            <a:extLst>
              <a:ext uri="{FF2B5EF4-FFF2-40B4-BE49-F238E27FC236}">
                <a16:creationId xmlns:a16="http://schemas.microsoft.com/office/drawing/2014/main" id="{40E47779-C27C-64E3-0D98-FEC73A05938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204</a:t>
            </a:fld>
            <a:endParaRPr lang="en-US" b="1" dirty="0">
              <a:solidFill>
                <a:srgbClr val="606060"/>
              </a:solidFill>
            </a:endParaRPr>
          </a:p>
        </p:txBody>
      </p:sp>
      <p:pic>
        <p:nvPicPr>
          <p:cNvPr id="9" name="Graphic 8">
            <a:extLst>
              <a:ext uri="{FF2B5EF4-FFF2-40B4-BE49-F238E27FC236}">
                <a16:creationId xmlns:a16="http://schemas.microsoft.com/office/drawing/2014/main" id="{F9F14D3C-BBA7-898A-7D80-415C5F2D5A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0"/>
            <a:ext cx="1817783" cy="1828800"/>
          </a:xfrm>
          <a:prstGeom prst="rect">
            <a:avLst/>
          </a:prstGeom>
        </p:spPr>
      </p:pic>
      <p:sp>
        <p:nvSpPr>
          <p:cNvPr id="12" name="Date Placeholder 3">
            <a:extLst>
              <a:ext uri="{FF2B5EF4-FFF2-40B4-BE49-F238E27FC236}">
                <a16:creationId xmlns:a16="http://schemas.microsoft.com/office/drawing/2014/main" id="{3C0B9391-429F-5CBC-AC24-0C6E85FE75F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Tree>
    <p:extLst>
      <p:ext uri="{BB962C8B-B14F-4D97-AF65-F5344CB8AC3E}">
        <p14:creationId xmlns:p14="http://schemas.microsoft.com/office/powerpoint/2010/main" val="257406574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621BD30-C989-4B99-E9E9-B253F78BFE63}"/>
              </a:ext>
            </a:extLst>
          </p:cNvPr>
          <p:cNvSpPr>
            <a:spLocks noGrp="1"/>
          </p:cNvSpPr>
          <p:nvPr>
            <p:ph type="title"/>
          </p:nvPr>
        </p:nvSpPr>
        <p:spPr>
          <a:xfrm>
            <a:off x="457200" y="914400"/>
            <a:ext cx="7272528" cy="1371600"/>
          </a:xfrm>
        </p:spPr>
        <p:txBody>
          <a:bodyPr/>
          <a:lstStyle/>
          <a:p>
            <a:r>
              <a:rPr kumimoji="0" lang="en-US" sz="3300" b="1" i="0" u="none" strike="noStrike" kern="1200" cap="none" spc="0" normalizeH="0" baseline="0" noProof="0" dirty="0">
                <a:ln>
                  <a:noFill/>
                </a:ln>
                <a:solidFill>
                  <a:srgbClr val="00798B"/>
                </a:solidFill>
                <a:effectLst/>
                <a:uLnTx/>
                <a:uFillTx/>
                <a:latin typeface="Montserrat SemiBold" pitchFamily="2" charset="77"/>
                <a:ea typeface="+mj-ea"/>
                <a:cs typeface="+mj-cs"/>
              </a:rPr>
              <a:t>A Day in the Life of … </a:t>
            </a:r>
            <a:br>
              <a:rPr kumimoji="0" lang="en-US" sz="3300" b="1" i="0" u="none" strike="noStrike" kern="1200" cap="none" spc="0" normalizeH="0" baseline="0" noProof="0" dirty="0">
                <a:ln>
                  <a:noFill/>
                </a:ln>
                <a:solidFill>
                  <a:srgbClr val="00798B"/>
                </a:solidFill>
                <a:effectLst/>
                <a:uLnTx/>
                <a:uFillTx/>
                <a:latin typeface="Montserrat SemiBold" pitchFamily="2" charset="77"/>
                <a:ea typeface="+mj-ea"/>
                <a:cs typeface="+mj-cs"/>
              </a:rPr>
            </a:br>
            <a:r>
              <a:rPr kumimoji="0" lang="en-US" sz="3300" b="1" i="0" u="none" strike="noStrike" kern="1200" cap="none" spc="0" normalizeH="0" baseline="0" noProof="0" dirty="0">
                <a:ln>
                  <a:noFill/>
                </a:ln>
                <a:solidFill>
                  <a:srgbClr val="00798B"/>
                </a:solidFill>
                <a:effectLst/>
                <a:uLnTx/>
                <a:uFillTx/>
                <a:latin typeface="Montserrat SemiBold" pitchFamily="2" charset="77"/>
                <a:ea typeface="+mj-ea"/>
                <a:cs typeface="+mj-cs"/>
              </a:rPr>
              <a:t>A Buyer’s Rep</a:t>
            </a:r>
            <a:endParaRPr lang="en-US" dirty="0"/>
          </a:p>
        </p:txBody>
      </p:sp>
      <p:sp>
        <p:nvSpPr>
          <p:cNvPr id="12" name="Content Placeholder 11">
            <a:extLst>
              <a:ext uri="{FF2B5EF4-FFF2-40B4-BE49-F238E27FC236}">
                <a16:creationId xmlns:a16="http://schemas.microsoft.com/office/drawing/2014/main" id="{0AE3B92F-6BF4-7644-0475-C3761FDF49A4}"/>
              </a:ext>
            </a:extLst>
          </p:cNvPr>
          <p:cNvSpPr>
            <a:spLocks noGrp="1"/>
          </p:cNvSpPr>
          <p:nvPr>
            <p:ph idx="1"/>
          </p:nvPr>
        </p:nvSpPr>
        <p:spPr>
          <a:xfrm>
            <a:off x="457199" y="2057400"/>
            <a:ext cx="7272528" cy="3657600"/>
          </a:xfrm>
        </p:spPr>
        <p:txBody>
          <a:bodyPr/>
          <a:lstStyle/>
          <a:p>
            <a:pPr marL="0" indent="0">
              <a:buNone/>
            </a:pPr>
            <a:r>
              <a:rPr lang="en-US" dirty="0"/>
              <a:t>Your opportunity to review </a:t>
            </a:r>
            <a:br>
              <a:rPr lang="en-US" dirty="0"/>
            </a:br>
            <a:r>
              <a:rPr lang="en-US" dirty="0"/>
              <a:t>Module 3 concepts</a:t>
            </a:r>
          </a:p>
          <a:p>
            <a:endParaRPr lang="en-US" dirty="0"/>
          </a:p>
        </p:txBody>
      </p:sp>
      <p:sp>
        <p:nvSpPr>
          <p:cNvPr id="3" name="Slide Number Placeholder 2">
            <a:extLst>
              <a:ext uri="{FF2B5EF4-FFF2-40B4-BE49-F238E27FC236}">
                <a16:creationId xmlns:a16="http://schemas.microsoft.com/office/drawing/2014/main" id="{CF4A9783-6C8E-45A3-83A2-721E25B71B07}"/>
              </a:ext>
            </a:extLst>
          </p:cNvPr>
          <p:cNvSpPr>
            <a:spLocks noGrp="1"/>
          </p:cNvSpPr>
          <p:nvPr>
            <p:ph type="sldNum" sz="quarter" idx="4294967295"/>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C712-036C-46CB-A328-B1D4BABAFA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e Placeholder 3">
            <a:extLst>
              <a:ext uri="{FF2B5EF4-FFF2-40B4-BE49-F238E27FC236}">
                <a16:creationId xmlns:a16="http://schemas.microsoft.com/office/drawing/2014/main" id="{A623F447-B5EB-ADA8-8700-A69EA257D27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205</a:t>
            </a:fld>
            <a:endParaRPr lang="en-US" b="1" dirty="0">
              <a:solidFill>
                <a:srgbClr val="606060"/>
              </a:solidFill>
            </a:endParaRPr>
          </a:p>
        </p:txBody>
      </p:sp>
      <p:sp>
        <p:nvSpPr>
          <p:cNvPr id="17" name="Date Placeholder 3">
            <a:extLst>
              <a:ext uri="{FF2B5EF4-FFF2-40B4-BE49-F238E27FC236}">
                <a16:creationId xmlns:a16="http://schemas.microsoft.com/office/drawing/2014/main" id="{693EE21D-9203-FF37-ED9B-F1A501C97F1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pic>
        <p:nvPicPr>
          <p:cNvPr id="5" name="Picture 4" descr="A person in a suit using a computer&#10;&#10;Description automatically generated">
            <a:extLst>
              <a:ext uri="{FF2B5EF4-FFF2-40B4-BE49-F238E27FC236}">
                <a16:creationId xmlns:a16="http://schemas.microsoft.com/office/drawing/2014/main" id="{BD323BB2-53C9-257D-9BB6-44C0438A84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29728" y="1143000"/>
            <a:ext cx="4005072" cy="4572000"/>
          </a:xfrm>
          <a:prstGeom prst="rect">
            <a:avLst/>
          </a:prstGeom>
        </p:spPr>
      </p:pic>
    </p:spTree>
    <p:extLst>
      <p:ext uri="{BB962C8B-B14F-4D97-AF65-F5344CB8AC3E}">
        <p14:creationId xmlns:p14="http://schemas.microsoft.com/office/powerpoint/2010/main" val="21383625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32B205B-4827-463B-A06E-87015D853C35}"/>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t="909"/>
          <a:stretch/>
        </p:blipFill>
        <p:spPr>
          <a:xfrm>
            <a:off x="2376246" y="914400"/>
            <a:ext cx="7439508" cy="4983480"/>
          </a:xfrm>
          <a:ln w="12700">
            <a:solidFill>
              <a:schemeClr val="accent1"/>
            </a:solidFill>
          </a:ln>
        </p:spPr>
      </p:pic>
      <p:sp>
        <p:nvSpPr>
          <p:cNvPr id="3" name="Date Placeholder 3">
            <a:extLst>
              <a:ext uri="{FF2B5EF4-FFF2-40B4-BE49-F238E27FC236}">
                <a16:creationId xmlns:a16="http://schemas.microsoft.com/office/drawing/2014/main" id="{00BBFC77-6315-56CA-310A-6ADE3A91877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206</a:t>
            </a:fld>
            <a:endParaRPr lang="en-US" b="1" dirty="0">
              <a:solidFill>
                <a:srgbClr val="606060"/>
              </a:solidFill>
            </a:endParaRPr>
          </a:p>
        </p:txBody>
      </p:sp>
      <p:sp>
        <p:nvSpPr>
          <p:cNvPr id="11" name="Date Placeholder 3">
            <a:extLst>
              <a:ext uri="{FF2B5EF4-FFF2-40B4-BE49-F238E27FC236}">
                <a16:creationId xmlns:a16="http://schemas.microsoft.com/office/drawing/2014/main" id="{3474F18D-0952-A68A-8CD3-EFDD486865E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301520820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2FF8FA-9C50-5F28-542C-8F65EA501E15}"/>
              </a:ext>
            </a:extLst>
          </p:cNvPr>
          <p:cNvPicPr>
            <a:picLocks noChangeAspect="1"/>
          </p:cNvPicPr>
          <p:nvPr/>
        </p:nvPicPr>
        <p:blipFill rotWithShape="1">
          <a:blip r:embed="rId2"/>
          <a:stretch/>
        </p:blipFill>
        <p:spPr>
          <a:xfrm>
            <a:off x="1530769" y="914400"/>
            <a:ext cx="9130461" cy="5029200"/>
          </a:xfrm>
          <a:custGeom>
            <a:avLst/>
            <a:gdLst/>
            <a:ahLst/>
            <a:cxnLst/>
            <a:rect l="l" t="t" r="r" b="b"/>
            <a:pathLst>
              <a:path w="11668636" h="6391879">
                <a:moveTo>
                  <a:pt x="82200" y="0"/>
                </a:moveTo>
                <a:lnTo>
                  <a:pt x="11586436" y="0"/>
                </a:lnTo>
                <a:cubicBezTo>
                  <a:pt x="11631834" y="0"/>
                  <a:pt x="11668636" y="36802"/>
                  <a:pt x="11668636" y="82200"/>
                </a:cubicBezTo>
                <a:lnTo>
                  <a:pt x="11668636" y="6309679"/>
                </a:lnTo>
                <a:cubicBezTo>
                  <a:pt x="11668636" y="6355077"/>
                  <a:pt x="11631834" y="6391879"/>
                  <a:pt x="11586436" y="6391879"/>
                </a:cubicBezTo>
                <a:lnTo>
                  <a:pt x="82200" y="6391879"/>
                </a:lnTo>
                <a:cubicBezTo>
                  <a:pt x="36802" y="6391879"/>
                  <a:pt x="0" y="6355077"/>
                  <a:pt x="0" y="6309679"/>
                </a:cubicBezTo>
                <a:lnTo>
                  <a:pt x="0" y="82200"/>
                </a:lnTo>
                <a:cubicBezTo>
                  <a:pt x="0" y="36802"/>
                  <a:pt x="36802" y="0"/>
                  <a:pt x="82200" y="0"/>
                </a:cubicBezTo>
                <a:close/>
              </a:path>
            </a:pathLst>
          </a:custGeom>
        </p:spPr>
      </p:pic>
      <p:sp>
        <p:nvSpPr>
          <p:cNvPr id="3" name="Date Placeholder 3">
            <a:extLst>
              <a:ext uri="{FF2B5EF4-FFF2-40B4-BE49-F238E27FC236}">
                <a16:creationId xmlns:a16="http://schemas.microsoft.com/office/drawing/2014/main" id="{D4306FE7-0588-DAF4-4226-CD4D6B573BC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207</a:t>
            </a:fld>
            <a:endParaRPr lang="en-US" b="1" dirty="0">
              <a:solidFill>
                <a:srgbClr val="606060"/>
              </a:solidFill>
            </a:endParaRPr>
          </a:p>
        </p:txBody>
      </p:sp>
      <p:sp>
        <p:nvSpPr>
          <p:cNvPr id="7" name="Date Placeholder 3">
            <a:extLst>
              <a:ext uri="{FF2B5EF4-FFF2-40B4-BE49-F238E27FC236}">
                <a16:creationId xmlns:a16="http://schemas.microsoft.com/office/drawing/2014/main" id="{DA25F78A-D7B9-D22C-99D3-01A2532861A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17998475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62856-3395-3EA2-0C1B-ED87E4F1C0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909" r="5"/>
          <a:stretch/>
        </p:blipFill>
        <p:spPr>
          <a:xfrm>
            <a:off x="1404897" y="960120"/>
            <a:ext cx="9381744" cy="4983480"/>
          </a:xfrm>
          <a:prstGeom prst="rect">
            <a:avLst/>
          </a:prstGeom>
        </p:spPr>
      </p:pic>
      <p:sp>
        <p:nvSpPr>
          <p:cNvPr id="2" name="Date Placeholder 3">
            <a:extLst>
              <a:ext uri="{FF2B5EF4-FFF2-40B4-BE49-F238E27FC236}">
                <a16:creationId xmlns:a16="http://schemas.microsoft.com/office/drawing/2014/main" id="{2173EFF1-5207-E72A-ADC1-0B64AEA165E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208</a:t>
            </a:fld>
            <a:endParaRPr lang="en-US" b="1" dirty="0">
              <a:solidFill>
                <a:srgbClr val="606060"/>
              </a:solidFill>
            </a:endParaRPr>
          </a:p>
        </p:txBody>
      </p:sp>
      <p:sp>
        <p:nvSpPr>
          <p:cNvPr id="9" name="Date Placeholder 3">
            <a:extLst>
              <a:ext uri="{FF2B5EF4-FFF2-40B4-BE49-F238E27FC236}">
                <a16:creationId xmlns:a16="http://schemas.microsoft.com/office/drawing/2014/main" id="{7E53632C-6318-FC91-6F0F-F516B7EE5F4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189066384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A9D7EC-0517-4890-CE23-89A046E14C39}"/>
              </a:ext>
            </a:extLst>
          </p:cNvPr>
          <p:cNvSpPr/>
          <p:nvPr/>
        </p:nvSpPr>
        <p:spPr>
          <a:xfrm>
            <a:off x="8074152" y="20856"/>
            <a:ext cx="4117848" cy="1896705"/>
          </a:xfrm>
          <a:prstGeom prst="rect">
            <a:avLst/>
          </a:prstGeom>
          <a:solidFill>
            <a:srgbClr val="6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45CEF27-39AD-B48F-D724-F9760F5DCDB5}"/>
              </a:ext>
            </a:extLst>
          </p:cNvPr>
          <p:cNvSpPr/>
          <p:nvPr/>
        </p:nvSpPr>
        <p:spPr>
          <a:xfrm>
            <a:off x="8074152" y="4940438"/>
            <a:ext cx="4117848" cy="189670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group of people standing in a hallway&#10;&#10;Description automatically generated">
            <a:extLst>
              <a:ext uri="{FF2B5EF4-FFF2-40B4-BE49-F238E27FC236}">
                <a16:creationId xmlns:a16="http://schemas.microsoft.com/office/drawing/2014/main" id="{8655BFA3-C9F3-8066-6948-372390F4AA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77200" y="1917562"/>
            <a:ext cx="4114800" cy="3022876"/>
          </a:xfrm>
          <a:prstGeom prst="rect">
            <a:avLst/>
          </a:prstGeom>
        </p:spPr>
      </p:pic>
      <p:sp>
        <p:nvSpPr>
          <p:cNvPr id="2" name="Title 1">
            <a:extLst>
              <a:ext uri="{FF2B5EF4-FFF2-40B4-BE49-F238E27FC236}">
                <a16:creationId xmlns:a16="http://schemas.microsoft.com/office/drawing/2014/main" id="{706424B7-AD3C-6CD9-74C7-51EDF77978BF}"/>
              </a:ext>
            </a:extLst>
          </p:cNvPr>
          <p:cNvSpPr>
            <a:spLocks noGrp="1"/>
          </p:cNvSpPr>
          <p:nvPr>
            <p:ph type="ctrTitle"/>
          </p:nvPr>
        </p:nvSpPr>
        <p:spPr/>
        <p:txBody>
          <a:bodyPr/>
          <a:lstStyle/>
          <a:p>
            <a:r>
              <a:rPr lang="en-US" dirty="0"/>
              <a:t>Module 4:</a:t>
            </a:r>
            <a:br>
              <a:rPr lang="en-US" dirty="0"/>
            </a:br>
            <a:r>
              <a:rPr lang="en-US" dirty="0"/>
              <a:t>Search-Showing-</a:t>
            </a:r>
            <a:br>
              <a:rPr lang="en-US" dirty="0"/>
            </a:br>
            <a:r>
              <a:rPr lang="en-US" dirty="0"/>
              <a:t>Selecting Process</a:t>
            </a:r>
          </a:p>
        </p:txBody>
      </p:sp>
      <p:sp>
        <p:nvSpPr>
          <p:cNvPr id="5" name="Date Placeholder 3">
            <a:extLst>
              <a:ext uri="{FF2B5EF4-FFF2-40B4-BE49-F238E27FC236}">
                <a16:creationId xmlns:a16="http://schemas.microsoft.com/office/drawing/2014/main" id="{665AE0EC-37B4-20F6-F7A3-D217B7E624D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9" name="Graphic 8">
            <a:extLst>
              <a:ext uri="{FF2B5EF4-FFF2-40B4-BE49-F238E27FC236}">
                <a16:creationId xmlns:a16="http://schemas.microsoft.com/office/drawing/2014/main" id="{6126F0F9-1EC8-DE99-90DD-203434B9C25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320568277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63E8A6-656C-44B5-9E68-0DC09CB43F1C}"/>
              </a:ext>
            </a:extLst>
          </p:cNvPr>
          <p:cNvSpPr>
            <a:spLocks noGrp="1"/>
          </p:cNvSpPr>
          <p:nvPr>
            <p:ph type="title"/>
          </p:nvPr>
        </p:nvSpPr>
        <p:spPr>
          <a:xfrm>
            <a:off x="454152" y="914400"/>
            <a:ext cx="2743200" cy="1828800"/>
          </a:xfrm>
        </p:spPr>
        <p:txBody>
          <a:bodyPr anchor="t" anchorCtr="0">
            <a:normAutofit/>
          </a:bodyPr>
          <a:lstStyle/>
          <a:p>
            <a:r>
              <a:rPr lang="en-US" dirty="0"/>
              <a:t>Module 4 Learning Objectives</a:t>
            </a:r>
          </a:p>
        </p:txBody>
      </p:sp>
      <p:sp>
        <p:nvSpPr>
          <p:cNvPr id="3" name="Content Placeholder 2">
            <a:extLst>
              <a:ext uri="{FF2B5EF4-FFF2-40B4-BE49-F238E27FC236}">
                <a16:creationId xmlns:a16="http://schemas.microsoft.com/office/drawing/2014/main" id="{893D3FE8-E533-F507-C103-1B0E275593B3}"/>
              </a:ext>
            </a:extLst>
          </p:cNvPr>
          <p:cNvSpPr>
            <a:spLocks noGrp="1"/>
          </p:cNvSpPr>
          <p:nvPr>
            <p:ph idx="1"/>
          </p:nvPr>
        </p:nvSpPr>
        <p:spPr>
          <a:xfrm>
            <a:off x="3965448" y="914400"/>
            <a:ext cx="7772400" cy="5262563"/>
          </a:xfrm>
        </p:spPr>
        <p:txBody>
          <a:bodyPr numCol="1"/>
          <a:lstStyle/>
          <a:p>
            <a:pPr>
              <a:spcAft>
                <a:spcPts val="2400"/>
              </a:spcAft>
            </a:pPr>
            <a:r>
              <a:rPr lang="en-US" sz="2600" dirty="0"/>
              <a:t>Identify ways to manage buyer’s expectations</a:t>
            </a:r>
          </a:p>
          <a:p>
            <a:pPr>
              <a:spcAft>
                <a:spcPts val="2400"/>
              </a:spcAft>
            </a:pPr>
            <a:r>
              <a:rPr lang="en-US" sz="2600" dirty="0"/>
              <a:t>Show properties in a manner </a:t>
            </a:r>
            <a:br>
              <a:rPr lang="en-US" sz="2600" dirty="0"/>
            </a:br>
            <a:r>
              <a:rPr lang="en-US" sz="2600" dirty="0"/>
              <a:t>that presents clients with the best opportunity to view properties</a:t>
            </a:r>
          </a:p>
          <a:p>
            <a:pPr>
              <a:spcAft>
                <a:spcPts val="2400"/>
              </a:spcAft>
            </a:pPr>
            <a:r>
              <a:rPr lang="en-US" sz="2600" dirty="0"/>
              <a:t>Follow federal, state, and local </a:t>
            </a:r>
            <a:br>
              <a:rPr lang="en-US" sz="2600" dirty="0"/>
            </a:br>
            <a:r>
              <a:rPr lang="en-US" sz="2600" dirty="0"/>
              <a:t>fair housing laws when selecting </a:t>
            </a:r>
            <a:br>
              <a:rPr lang="en-US" sz="2600" dirty="0"/>
            </a:br>
            <a:r>
              <a:rPr lang="en-US" sz="2600" dirty="0"/>
              <a:t>and showing properties</a:t>
            </a:r>
          </a:p>
        </p:txBody>
      </p:sp>
      <p:sp>
        <p:nvSpPr>
          <p:cNvPr id="2" name="Date Placeholder 3">
            <a:extLst>
              <a:ext uri="{FF2B5EF4-FFF2-40B4-BE49-F238E27FC236}">
                <a16:creationId xmlns:a16="http://schemas.microsoft.com/office/drawing/2014/main" id="{DEAA06A2-F4B6-14D5-DF5C-A241D972436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210</a:t>
            </a:fld>
            <a:endParaRPr lang="en-US" sz="1200" b="1" dirty="0">
              <a:solidFill>
                <a:srgbClr val="606060"/>
              </a:solidFill>
            </a:endParaRPr>
          </a:p>
        </p:txBody>
      </p:sp>
      <p:pic>
        <p:nvPicPr>
          <p:cNvPr id="4" name="Graphic 3">
            <a:extLst>
              <a:ext uri="{FF2B5EF4-FFF2-40B4-BE49-F238E27FC236}">
                <a16:creationId xmlns:a16="http://schemas.microsoft.com/office/drawing/2014/main" id="{0779981C-2908-7839-803F-BCC1A4034C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971800"/>
            <a:ext cx="1828800" cy="1828800"/>
          </a:xfrm>
          <a:prstGeom prst="rect">
            <a:avLst/>
          </a:prstGeom>
        </p:spPr>
      </p:pic>
      <p:sp>
        <p:nvSpPr>
          <p:cNvPr id="8" name="Date Placeholder 3">
            <a:extLst>
              <a:ext uri="{FF2B5EF4-FFF2-40B4-BE49-F238E27FC236}">
                <a16:creationId xmlns:a16="http://schemas.microsoft.com/office/drawing/2014/main" id="{99F5A49A-F7B7-B997-35EB-D36C5C5BD5C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3516476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65E-8D22-2948-F104-446D51885BBA}"/>
              </a:ext>
            </a:extLst>
          </p:cNvPr>
          <p:cNvSpPr>
            <a:spLocks noGrp="1"/>
          </p:cNvSpPr>
          <p:nvPr>
            <p:ph type="title"/>
          </p:nvPr>
        </p:nvSpPr>
        <p:spPr>
          <a:xfrm>
            <a:off x="457200" y="777790"/>
            <a:ext cx="11277600" cy="914400"/>
          </a:xfrm>
        </p:spPr>
        <p:txBody>
          <a:bodyPr anchor="ctr">
            <a:normAutofit/>
          </a:bodyPr>
          <a:lstStyle/>
          <a:p>
            <a:r>
              <a:rPr lang="en-US" dirty="0"/>
              <a:t>A Few More Stats</a:t>
            </a:r>
          </a:p>
        </p:txBody>
      </p:sp>
      <p:sp>
        <p:nvSpPr>
          <p:cNvPr id="11" name="Date Placeholder 3">
            <a:extLst>
              <a:ext uri="{FF2B5EF4-FFF2-40B4-BE49-F238E27FC236}">
                <a16:creationId xmlns:a16="http://schemas.microsoft.com/office/drawing/2014/main" id="{83472B5E-F804-794D-0DCF-22D74F0D738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grpSp>
        <p:nvGrpSpPr>
          <p:cNvPr id="4" name="Group 3" descr="Single circle chart #1 in plum will reflect percentage in number and partially filled circle with matching percentage">
            <a:extLst>
              <a:ext uri="{FF2B5EF4-FFF2-40B4-BE49-F238E27FC236}">
                <a16:creationId xmlns:a16="http://schemas.microsoft.com/office/drawing/2014/main" id="{E17CDC2B-0E8E-BD33-8D2D-3BA2699C9218}"/>
              </a:ext>
            </a:extLst>
          </p:cNvPr>
          <p:cNvGrpSpPr/>
          <p:nvPr/>
        </p:nvGrpSpPr>
        <p:grpSpPr>
          <a:xfrm>
            <a:off x="3156243" y="1692190"/>
            <a:ext cx="2612755" cy="3965575"/>
            <a:chOff x="1588568" y="1876425"/>
            <a:chExt cx="2612755" cy="3965575"/>
          </a:xfrm>
        </p:grpSpPr>
        <p:graphicFrame>
          <p:nvGraphicFramePr>
            <p:cNvPr id="8" name="Chart 7" descr="chart data enter here">
              <a:extLst>
                <a:ext uri="{FF2B5EF4-FFF2-40B4-BE49-F238E27FC236}">
                  <a16:creationId xmlns:a16="http://schemas.microsoft.com/office/drawing/2014/main" id="{EABA8B30-AA84-F115-3C68-BD5B32E6BBBD}"/>
                </a:ext>
              </a:extLst>
            </p:cNvPr>
            <p:cNvGraphicFramePr/>
            <p:nvPr>
              <p:extLst>
                <p:ext uri="{D42A27DB-BD31-4B8C-83A1-F6EECF244321}">
                  <p14:modId xmlns:p14="http://schemas.microsoft.com/office/powerpoint/2010/main" val="995925009"/>
                </p:ext>
              </p:extLst>
            </p:nvPr>
          </p:nvGraphicFramePr>
          <p:xfrm>
            <a:off x="1588569" y="1876425"/>
            <a:ext cx="2612754" cy="2641774"/>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450DF554-AC53-03D4-1AFD-AB1B599A2587}"/>
                </a:ext>
                <a:ext uri="{C183D7F6-B498-43B3-948B-1728B52AA6E4}">
                  <adec:decorative xmlns:adec="http://schemas.microsoft.com/office/drawing/2017/decorative" xmlns="" val="1"/>
                </a:ext>
              </a:extLst>
            </p:cNvPr>
            <p:cNvSpPr/>
            <p:nvPr/>
          </p:nvSpPr>
          <p:spPr>
            <a:xfrm>
              <a:off x="1981877" y="2286000"/>
              <a:ext cx="1828959" cy="1828959"/>
            </a:xfrm>
            <a:prstGeom prst="ellipse">
              <a:avLst/>
            </a:prstGeom>
            <a:solidFill>
              <a:schemeClr val="bg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600"/>
                </a:spcAft>
              </a:pPr>
              <a:r>
                <a:rPr lang="en-US" sz="5400" b="1" dirty="0">
                  <a:solidFill>
                    <a:schemeClr val="accent1"/>
                  </a:solidFill>
                  <a:latin typeface="Montserrat SemiBold" pitchFamily="2" charset="77"/>
                </a:rPr>
                <a:t>52%</a:t>
              </a:r>
            </a:p>
          </p:txBody>
        </p:sp>
        <p:sp>
          <p:nvSpPr>
            <p:cNvPr id="9" name="Content Placeholder 9" descr="Label for plum stat">
              <a:extLst>
                <a:ext uri="{FF2B5EF4-FFF2-40B4-BE49-F238E27FC236}">
                  <a16:creationId xmlns:a16="http://schemas.microsoft.com/office/drawing/2014/main" id="{29DE3AF5-103E-11CE-E8D3-5179144D8857}"/>
                </a:ext>
              </a:extLst>
            </p:cNvPr>
            <p:cNvSpPr txBox="1">
              <a:spLocks/>
            </p:cNvSpPr>
            <p:nvPr/>
          </p:nvSpPr>
          <p:spPr>
            <a:xfrm>
              <a:off x="1588568" y="4669651"/>
              <a:ext cx="2612753" cy="416699"/>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spcBef>
                  <a:spcPts val="0"/>
                </a:spcBef>
                <a:spcAft>
                  <a:spcPts val="600"/>
                </a:spcAft>
                <a:buNone/>
              </a:pPr>
              <a:r>
                <a:rPr lang="en-US" b="1" dirty="0">
                  <a:solidFill>
                    <a:schemeClr val="accent1"/>
                  </a:solidFill>
                  <a:latin typeface="Montserrat SemiBold" pitchFamily="2" charset="77"/>
                </a:rPr>
                <a:t>Buyers Ages 22-30</a:t>
              </a:r>
            </a:p>
          </p:txBody>
        </p:sp>
        <p:sp>
          <p:nvSpPr>
            <p:cNvPr id="10" name="Content Placeholder 9" descr="descriptor text">
              <a:extLst>
                <a:ext uri="{FF2B5EF4-FFF2-40B4-BE49-F238E27FC236}">
                  <a16:creationId xmlns:a16="http://schemas.microsoft.com/office/drawing/2014/main" id="{5656FECE-7C5A-D755-D2A5-1C1C30523D30}"/>
                </a:ext>
              </a:extLst>
            </p:cNvPr>
            <p:cNvSpPr txBox="1">
              <a:spLocks/>
            </p:cNvSpPr>
            <p:nvPr/>
          </p:nvSpPr>
          <p:spPr>
            <a:xfrm>
              <a:off x="1588568" y="5177651"/>
              <a:ext cx="2612753" cy="664349"/>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spcBef>
                  <a:spcPts val="0"/>
                </a:spcBef>
                <a:spcAft>
                  <a:spcPts val="1200"/>
                </a:spcAft>
              </a:pPr>
              <a:r>
                <a:rPr lang="en-US" sz="1600" dirty="0">
                  <a:solidFill>
                    <a:schemeClr val="tx1"/>
                  </a:solidFill>
                  <a:latin typeface="Montserrat" pitchFamily="2" charset="77"/>
                  <a:cs typeface="Arial" panose="020B0604020202020204" pitchFamily="34" charset="0"/>
                </a:rPr>
                <a:t> 52% found agents through personal referrals</a:t>
              </a:r>
            </a:p>
          </p:txBody>
        </p:sp>
      </p:grpSp>
      <p:grpSp>
        <p:nvGrpSpPr>
          <p:cNvPr id="12" name="Group 11" descr="Single circle chart #2 in Ocean color will reflect percentage in number and partially filled circle with matching percentage">
            <a:extLst>
              <a:ext uri="{FF2B5EF4-FFF2-40B4-BE49-F238E27FC236}">
                <a16:creationId xmlns:a16="http://schemas.microsoft.com/office/drawing/2014/main" id="{ECF86465-F1D4-5DF7-2634-FBB6F37AEC19}"/>
              </a:ext>
            </a:extLst>
          </p:cNvPr>
          <p:cNvGrpSpPr/>
          <p:nvPr/>
        </p:nvGrpSpPr>
        <p:grpSpPr>
          <a:xfrm>
            <a:off x="6248888" y="1690483"/>
            <a:ext cx="2612754" cy="3965575"/>
            <a:chOff x="4791616" y="1876425"/>
            <a:chExt cx="2612754" cy="3965575"/>
          </a:xfrm>
        </p:grpSpPr>
        <p:graphicFrame>
          <p:nvGraphicFramePr>
            <p:cNvPr id="15" name="Chart 14" descr="Stat percentage in middle; partially filled ocean circle matching percentage">
              <a:extLst>
                <a:ext uri="{FF2B5EF4-FFF2-40B4-BE49-F238E27FC236}">
                  <a16:creationId xmlns:a16="http://schemas.microsoft.com/office/drawing/2014/main" id="{AACCB00C-B10A-5122-345C-71ECABC38F7E}"/>
                </a:ext>
                <a:ext uri="{C183D7F6-B498-43B3-948B-1728B52AA6E4}">
                  <adec:decorative xmlns:adec="http://schemas.microsoft.com/office/drawing/2017/decorative" xmlns="" val="0"/>
                </a:ext>
              </a:extLst>
            </p:cNvPr>
            <p:cNvGraphicFramePr/>
            <p:nvPr>
              <p:extLst>
                <p:ext uri="{D42A27DB-BD31-4B8C-83A1-F6EECF244321}">
                  <p14:modId xmlns:p14="http://schemas.microsoft.com/office/powerpoint/2010/main" val="1794286221"/>
                </p:ext>
              </p:extLst>
            </p:nvPr>
          </p:nvGraphicFramePr>
          <p:xfrm>
            <a:off x="4791616" y="1876425"/>
            <a:ext cx="2612754" cy="2641774"/>
          </p:xfrm>
          <a:graphic>
            <a:graphicData uri="http://schemas.openxmlformats.org/drawingml/2006/chart">
              <c:chart xmlns:c="http://schemas.openxmlformats.org/drawingml/2006/chart" xmlns:r="http://schemas.openxmlformats.org/officeDocument/2006/relationships" r:id="rId4"/>
            </a:graphicData>
          </a:graphic>
        </p:graphicFrame>
        <p:sp>
          <p:nvSpPr>
            <p:cNvPr id="14" name="Oval 13">
              <a:extLst>
                <a:ext uri="{FF2B5EF4-FFF2-40B4-BE49-F238E27FC236}">
                  <a16:creationId xmlns:a16="http://schemas.microsoft.com/office/drawing/2014/main" id="{22422B85-0F74-73AD-61BD-691BE98D115E}"/>
                </a:ext>
                <a:ext uri="{C183D7F6-B498-43B3-948B-1728B52AA6E4}">
                  <adec:decorative xmlns:adec="http://schemas.microsoft.com/office/drawing/2017/decorative" xmlns="" val="1"/>
                </a:ext>
              </a:extLst>
            </p:cNvPr>
            <p:cNvSpPr/>
            <p:nvPr/>
          </p:nvSpPr>
          <p:spPr>
            <a:xfrm>
              <a:off x="5184924" y="2286000"/>
              <a:ext cx="1828959" cy="1828959"/>
            </a:xfrm>
            <a:prstGeom prst="ellipse">
              <a:avLst/>
            </a:prstGeom>
            <a:solidFill>
              <a:schemeClr val="bg2"/>
            </a:solidFill>
            <a:ln w="762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600"/>
                </a:spcAft>
              </a:pPr>
              <a:r>
                <a:rPr lang="en-US" sz="5400" b="1" dirty="0">
                  <a:solidFill>
                    <a:schemeClr val="accent3"/>
                  </a:solidFill>
                  <a:latin typeface="Montserrat SemiBold" pitchFamily="2" charset="77"/>
                </a:rPr>
                <a:t>45%</a:t>
              </a:r>
            </a:p>
          </p:txBody>
        </p:sp>
        <p:sp>
          <p:nvSpPr>
            <p:cNvPr id="16" name="Content Placeholder 10" descr="Stat label">
              <a:extLst>
                <a:ext uri="{FF2B5EF4-FFF2-40B4-BE49-F238E27FC236}">
                  <a16:creationId xmlns:a16="http://schemas.microsoft.com/office/drawing/2014/main" id="{2F40972F-6FBF-11A4-1CD0-C90F6186290E}"/>
                </a:ext>
              </a:extLst>
            </p:cNvPr>
            <p:cNvSpPr txBox="1">
              <a:spLocks/>
            </p:cNvSpPr>
            <p:nvPr/>
          </p:nvSpPr>
          <p:spPr>
            <a:xfrm>
              <a:off x="4869529" y="4669651"/>
              <a:ext cx="2534841" cy="416699"/>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algn="ctr">
                <a:lnSpc>
                  <a:spcPct val="100000"/>
                </a:lnSpc>
                <a:spcBef>
                  <a:spcPts val="0"/>
                </a:spcBef>
                <a:spcAft>
                  <a:spcPts val="600"/>
                </a:spcAft>
                <a:buNone/>
              </a:pPr>
              <a:r>
                <a:rPr lang="en-US" b="1" dirty="0">
                  <a:solidFill>
                    <a:schemeClr val="accent3"/>
                  </a:solidFill>
                  <a:latin typeface="Montserrat SemiBold" pitchFamily="2" charset="77"/>
                </a:rPr>
                <a:t>Buyers Ages 31-40</a:t>
              </a:r>
            </a:p>
          </p:txBody>
        </p:sp>
        <p:sp>
          <p:nvSpPr>
            <p:cNvPr id="17" name="Content Placeholder 10" descr="descriptor text">
              <a:extLst>
                <a:ext uri="{FF2B5EF4-FFF2-40B4-BE49-F238E27FC236}">
                  <a16:creationId xmlns:a16="http://schemas.microsoft.com/office/drawing/2014/main" id="{2AE7D714-84FF-4D2D-1E6E-68E96FA7FE0F}"/>
                </a:ext>
              </a:extLst>
            </p:cNvPr>
            <p:cNvSpPr txBox="1">
              <a:spLocks/>
            </p:cNvSpPr>
            <p:nvPr/>
          </p:nvSpPr>
          <p:spPr>
            <a:xfrm>
              <a:off x="4869529" y="5177651"/>
              <a:ext cx="2534841" cy="664349"/>
            </a:xfrm>
            <a:prstGeom prst="rect">
              <a:avLst/>
            </a:prstGeom>
          </p:spPr>
          <p:txBody>
            <a:bodyPr lIns="0" tIns="0" rIns="0" bIns="0"/>
            <a:lstStyle>
              <a:lvl1pPr marL="0" indent="0" algn="l" defTabSz="914400" rtl="0" eaLnBrk="1" latinLnBrk="0" hangingPunct="1">
                <a:lnSpc>
                  <a:spcPct val="90000"/>
                </a:lnSpc>
                <a:spcBef>
                  <a:spcPts val="1500"/>
                </a:spcBef>
                <a:buClr>
                  <a:schemeClr val="tx1">
                    <a:lumMod val="60000"/>
                    <a:lumOff val="40000"/>
                  </a:schemeClr>
                </a:buClr>
                <a:buSzPct val="90000"/>
                <a:buFont typeface="Arial" panose="020B0604020202020204" pitchFamily="34" charset="0"/>
                <a:buChar char="​"/>
                <a:defRPr sz="2000" kern="1200">
                  <a:solidFill>
                    <a:schemeClr val="tx2"/>
                  </a:solidFill>
                  <a:latin typeface="+mn-lt"/>
                  <a:ea typeface="+mn-ea"/>
                  <a:cs typeface="+mn-cs"/>
                </a:defRPr>
              </a:lvl1pPr>
              <a:lvl2pPr marL="457200" indent="-184150" algn="l" defTabSz="914400" rtl="0" eaLnBrk="1" latinLnBrk="0" hangingPunct="1">
                <a:lnSpc>
                  <a:spcPct val="90000"/>
                </a:lnSpc>
                <a:spcBef>
                  <a:spcPts val="800"/>
                </a:spcBef>
                <a:buClr>
                  <a:schemeClr val="tx2"/>
                </a:buClr>
                <a:buSzPct val="90000"/>
                <a:buFont typeface="Arial" panose="020B0604020202020204" pitchFamily="34" charset="0"/>
                <a:buChar char="–"/>
                <a:defRPr sz="1800" kern="1200">
                  <a:solidFill>
                    <a:schemeClr val="tx2"/>
                  </a:solidFill>
                  <a:latin typeface="+mn-lt"/>
                  <a:ea typeface="+mn-ea"/>
                  <a:cs typeface="+mn-cs"/>
                </a:defRPr>
              </a:lvl2pPr>
              <a:lvl3pPr marL="685800" indent="-111125" algn="l" defTabSz="914400" rtl="0" eaLnBrk="1" latinLnBrk="0" hangingPunct="1">
                <a:lnSpc>
                  <a:spcPct val="90000"/>
                </a:lnSpc>
                <a:spcBef>
                  <a:spcPts val="600"/>
                </a:spcBef>
                <a:buClr>
                  <a:schemeClr val="tx2"/>
                </a:buClr>
                <a:buSzPct val="90000"/>
                <a:buFont typeface="Arial" panose="020B0604020202020204" pitchFamily="34" charset="0"/>
                <a:buChar char="•"/>
                <a:defRPr sz="1600" kern="1200">
                  <a:solidFill>
                    <a:schemeClr val="tx2"/>
                  </a:solidFill>
                  <a:latin typeface="+mn-lt"/>
                  <a:ea typeface="+mn-ea"/>
                  <a:cs typeface="+mn-cs"/>
                </a:defRPr>
              </a:lvl3pPr>
              <a:lvl4pPr marL="969963" indent="-166688" algn="l" defTabSz="914400" rtl="0" eaLnBrk="1" latinLnBrk="0" hangingPunct="1">
                <a:lnSpc>
                  <a:spcPct val="90000"/>
                </a:lnSpc>
                <a:spcBef>
                  <a:spcPts val="600"/>
                </a:spcBef>
                <a:buClr>
                  <a:schemeClr val="tx2"/>
                </a:buClr>
                <a:buSzPct val="90000"/>
                <a:buFont typeface="Arial" panose="020B0604020202020204" pitchFamily="34" charset="0"/>
                <a:buChar char="–"/>
                <a:defRPr sz="1400" kern="1200">
                  <a:solidFill>
                    <a:schemeClr val="tx2"/>
                  </a:solidFill>
                  <a:latin typeface="+mn-lt"/>
                  <a:ea typeface="+mn-ea"/>
                  <a:cs typeface="+mn-cs"/>
                </a:defRPr>
              </a:lvl4pPr>
              <a:lvl5pPr marL="1143000" indent="-138113" algn="l" defTabSz="914400" rtl="0" eaLnBrk="1" latinLnBrk="0" hangingPunct="1">
                <a:lnSpc>
                  <a:spcPct val="90000"/>
                </a:lnSpc>
                <a:spcBef>
                  <a:spcPts val="600"/>
                </a:spcBef>
                <a:buClr>
                  <a:schemeClr val="tx2"/>
                </a:buClr>
                <a:buSzPct val="90000"/>
                <a:buFont typeface="Arial" panose="020B0604020202020204" pitchFamily="34" charset="0"/>
                <a:buChar char="•"/>
                <a:tabLst/>
                <a:defRPr sz="1400" kern="1200">
                  <a:solidFill>
                    <a:schemeClr val="tx2"/>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lvl="1" indent="0" algn="ctr">
                <a:lnSpc>
                  <a:spcPct val="100000"/>
                </a:lnSpc>
                <a:spcBef>
                  <a:spcPts val="0"/>
                </a:spcBef>
                <a:spcAft>
                  <a:spcPts val="600"/>
                </a:spcAft>
                <a:buNone/>
              </a:pPr>
              <a:r>
                <a:rPr lang="en-US" sz="1600" dirty="0">
                  <a:solidFill>
                    <a:schemeClr val="tx1"/>
                  </a:solidFill>
                  <a:latin typeface="Montserrat" pitchFamily="2" charset="77"/>
                  <a:cs typeface="Arial" panose="020B0604020202020204" pitchFamily="34" charset="0"/>
                </a:rPr>
                <a:t>45% found agents through personal referrals</a:t>
              </a:r>
              <a:endParaRPr lang="en-US" sz="1600" dirty="0">
                <a:solidFill>
                  <a:schemeClr val="tx1"/>
                </a:solidFill>
                <a:latin typeface="Montserrat" pitchFamily="2" charset="77"/>
              </a:endParaRPr>
            </a:p>
          </p:txBody>
        </p:sp>
      </p:grpSp>
      <p:sp>
        <p:nvSpPr>
          <p:cNvPr id="5" name="Date Placeholder 3">
            <a:extLst>
              <a:ext uri="{FF2B5EF4-FFF2-40B4-BE49-F238E27FC236}">
                <a16:creationId xmlns:a16="http://schemas.microsoft.com/office/drawing/2014/main" id="{8857BFF4-2A35-A149-061F-F9EBEE5B12E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22</a:t>
            </a:fld>
            <a:endParaRPr lang="en-US" sz="1200" b="1" dirty="0">
              <a:solidFill>
                <a:srgbClr val="606060"/>
              </a:solidFill>
            </a:endParaRPr>
          </a:p>
        </p:txBody>
      </p:sp>
      <p:sp>
        <p:nvSpPr>
          <p:cNvPr id="7" name="TextBox 6">
            <a:extLst>
              <a:ext uri="{FF2B5EF4-FFF2-40B4-BE49-F238E27FC236}">
                <a16:creationId xmlns:a16="http://schemas.microsoft.com/office/drawing/2014/main" id="{43C5072E-283A-2BE7-4064-90ECDF61BE06}"/>
              </a:ext>
            </a:extLst>
          </p:cNvPr>
          <p:cNvSpPr txBox="1"/>
          <p:nvPr/>
        </p:nvSpPr>
        <p:spPr>
          <a:xfrm>
            <a:off x="343944" y="5998683"/>
            <a:ext cx="6613742" cy="523220"/>
          </a:xfrm>
          <a:prstGeom prst="rect">
            <a:avLst/>
          </a:prstGeom>
          <a:noFill/>
        </p:spPr>
        <p:txBody>
          <a:bodyPr wrap="square">
            <a:spAutoFit/>
          </a:bodyPr>
          <a:lstStyle/>
          <a:p>
            <a:r>
              <a:rPr lang="en-US" sz="1000" b="0" i="0" dirty="0">
                <a:effectLst/>
                <a:latin typeface="Montserrat" pitchFamily="2" charset="0"/>
              </a:rPr>
              <a:t>Source: 2021 National Association of REALTORS® </a:t>
            </a:r>
            <a:r>
              <a:rPr lang="en-US" sz="1000" b="0" i="0" dirty="0">
                <a:effectLst/>
                <a:latin typeface="Montserrat" pitchFamily="2" charset="0"/>
                <a:hlinkClick r:id="rId5"/>
              </a:rPr>
              <a:t>Home Buyer and Seller Generational Trends</a:t>
            </a:r>
            <a:r>
              <a:rPr lang="en-US" sz="1000" b="0" i="0" dirty="0">
                <a:effectLst/>
                <a:latin typeface="Montserrat" pitchFamily="2" charset="0"/>
              </a:rPr>
              <a:t>, p </a:t>
            </a:r>
            <a:r>
              <a:rPr lang="en-US" sz="1000" dirty="0">
                <a:latin typeface="Montserrat" pitchFamily="2" charset="0"/>
              </a:rPr>
              <a:t>71</a:t>
            </a:r>
            <a:r>
              <a:rPr lang="en-US" sz="1000" b="0" i="0" dirty="0">
                <a:effectLst/>
                <a:latin typeface="Montserrat" pitchFamily="2" charset="0"/>
              </a:rPr>
              <a:t>.</a:t>
            </a:r>
            <a:r>
              <a:rPr lang="en-US" dirty="0"/>
              <a:t/>
            </a:r>
            <a:br>
              <a:rPr lang="en-US" dirty="0"/>
            </a:br>
            <a:endParaRPr lang="en-US" dirty="0"/>
          </a:p>
        </p:txBody>
      </p:sp>
    </p:spTree>
    <p:extLst>
      <p:ext uri="{BB962C8B-B14F-4D97-AF65-F5344CB8AC3E}">
        <p14:creationId xmlns:p14="http://schemas.microsoft.com/office/powerpoint/2010/main" val="163038568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F16A-9019-EF4E-87A2-3B9AE9EF555D}"/>
              </a:ext>
            </a:extLst>
          </p:cNvPr>
          <p:cNvSpPr>
            <a:spLocks noGrp="1"/>
          </p:cNvSpPr>
          <p:nvPr>
            <p:ph type="title"/>
          </p:nvPr>
        </p:nvSpPr>
        <p:spPr>
          <a:xfrm>
            <a:off x="457200" y="914400"/>
            <a:ext cx="11277600" cy="914400"/>
          </a:xfrm>
        </p:spPr>
        <p:txBody>
          <a:bodyPr anchor="t" anchorCtr="0">
            <a:noAutofit/>
          </a:bodyPr>
          <a:lstStyle/>
          <a:p>
            <a:r>
              <a:rPr lang="en-US" dirty="0"/>
              <a:t>Searching for Properties </a:t>
            </a:r>
          </a:p>
        </p:txBody>
      </p:sp>
      <p:sp>
        <p:nvSpPr>
          <p:cNvPr id="3" name="Content Placeholder 2">
            <a:extLst>
              <a:ext uri="{FF2B5EF4-FFF2-40B4-BE49-F238E27FC236}">
                <a16:creationId xmlns:a16="http://schemas.microsoft.com/office/drawing/2014/main" id="{13384D87-616B-E341-B14B-99B1BA0F08A8}"/>
              </a:ext>
            </a:extLst>
          </p:cNvPr>
          <p:cNvSpPr>
            <a:spLocks noGrp="1"/>
          </p:cNvSpPr>
          <p:nvPr>
            <p:ph idx="1"/>
          </p:nvPr>
        </p:nvSpPr>
        <p:spPr>
          <a:xfrm>
            <a:off x="457200" y="1825625"/>
            <a:ext cx="11277600" cy="4351338"/>
          </a:xfrm>
        </p:spPr>
        <p:txBody>
          <a:bodyPr numCol="1" anchor="t" anchorCtr="0">
            <a:noAutofit/>
          </a:bodyPr>
          <a:lstStyle/>
          <a:p>
            <a:r>
              <a:rPr lang="en-US" sz="2400" dirty="0"/>
              <a:t>Buyers want to see everything</a:t>
            </a:r>
          </a:p>
          <a:p>
            <a:r>
              <a:rPr lang="en-US" sz="2400" dirty="0"/>
              <a:t>Our job – find the right matches</a:t>
            </a:r>
          </a:p>
          <a:p>
            <a:r>
              <a:rPr lang="en-US" sz="2400" dirty="0"/>
              <a:t>Sometimes they know it right away</a:t>
            </a:r>
          </a:p>
          <a:p>
            <a:r>
              <a:rPr lang="en-US" sz="2400" dirty="0"/>
              <a:t>Sometimes it takes time</a:t>
            </a:r>
          </a:p>
          <a:p>
            <a:r>
              <a:rPr lang="en-US" sz="2400" dirty="0"/>
              <a:t>We must be efficient and effective – </a:t>
            </a:r>
            <a:br>
              <a:rPr lang="en-US" sz="2400" dirty="0"/>
            </a:br>
            <a:r>
              <a:rPr lang="en-US" sz="2400" dirty="0"/>
              <a:t>let’s look at how we can do that!</a:t>
            </a:r>
          </a:p>
        </p:txBody>
      </p:sp>
      <p:sp>
        <p:nvSpPr>
          <p:cNvPr id="11" name="Date Placeholder 3">
            <a:extLst>
              <a:ext uri="{FF2B5EF4-FFF2-40B4-BE49-F238E27FC236}">
                <a16:creationId xmlns:a16="http://schemas.microsoft.com/office/drawing/2014/main" id="{D7F7FBF2-B3E3-AD2C-7806-D6E55DEABD31}"/>
              </a:ext>
            </a:extLst>
          </p:cNvPr>
          <p:cNvSpPr>
            <a:spLocks noGrp="1"/>
          </p:cNvSpPr>
          <p:nvPr>
            <p:ph type="dt" sz="half" idx="10"/>
          </p:nvPr>
        </p:nvSpPr>
        <p:spPr>
          <a:xfrm>
            <a:off x="457200" y="6356350"/>
            <a:ext cx="3581400" cy="365125"/>
          </a:xfrm>
        </p:spPr>
        <p:txBody>
          <a:bodyPr lIns="0" tIns="0" rIns="0" bIns="0"/>
          <a:lstStyle>
            <a:lvl1pPr>
              <a:defRPr sz="1000" b="0" i="0">
                <a:solidFill>
                  <a:srgbClr val="606060"/>
                </a:solidFill>
                <a:latin typeface="Montserrat" pitchFamily="2" charset="77"/>
              </a:defRPr>
            </a:lvl1pPr>
          </a:lstStyle>
          <a:p>
            <a:r>
              <a:rPr lang="en-US" dirty="0"/>
              <a:t>Center for REALTOR® Development ©2024</a:t>
            </a:r>
          </a:p>
        </p:txBody>
      </p:sp>
      <p:sp>
        <p:nvSpPr>
          <p:cNvPr id="4" name="Date Placeholder 3">
            <a:extLst>
              <a:ext uri="{FF2B5EF4-FFF2-40B4-BE49-F238E27FC236}">
                <a16:creationId xmlns:a16="http://schemas.microsoft.com/office/drawing/2014/main" id="{61932055-710B-BFB2-CF2B-03E3FAAA945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211</a:t>
            </a:fld>
            <a:endParaRPr lang="en-US" sz="1200" b="1" dirty="0">
              <a:solidFill>
                <a:srgbClr val="606060"/>
              </a:solidFill>
            </a:endParaRPr>
          </a:p>
        </p:txBody>
      </p:sp>
      <p:pic>
        <p:nvPicPr>
          <p:cNvPr id="6" name="Picture 5" descr="A group of people standing in a hallway&#10;&#10;Description automatically generated">
            <a:extLst>
              <a:ext uri="{FF2B5EF4-FFF2-40B4-BE49-F238E27FC236}">
                <a16:creationId xmlns:a16="http://schemas.microsoft.com/office/drawing/2014/main" id="{911E3F9D-4D8E-977C-5CDC-CC2461D2E5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31873" y="1143000"/>
            <a:ext cx="3902927" cy="4572000"/>
          </a:xfrm>
          <a:prstGeom prst="rect">
            <a:avLst/>
          </a:prstGeom>
        </p:spPr>
      </p:pic>
    </p:spTree>
    <p:extLst>
      <p:ext uri="{BB962C8B-B14F-4D97-AF65-F5344CB8AC3E}">
        <p14:creationId xmlns:p14="http://schemas.microsoft.com/office/powerpoint/2010/main" val="197040314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AA0AB-289B-946D-55E3-BF1B9F6F9F1F}"/>
              </a:ext>
            </a:extLst>
          </p:cNvPr>
          <p:cNvSpPr>
            <a:spLocks noGrp="1"/>
          </p:cNvSpPr>
          <p:nvPr>
            <p:ph type="title"/>
          </p:nvPr>
        </p:nvSpPr>
        <p:spPr>
          <a:xfrm>
            <a:off x="457200" y="914400"/>
            <a:ext cx="7772400" cy="914400"/>
          </a:xfrm>
        </p:spPr>
        <p:txBody>
          <a:bodyPr/>
          <a:lstStyle/>
          <a:p>
            <a:r>
              <a:rPr lang="en-US" dirty="0"/>
              <a:t>Managing </a:t>
            </a:r>
            <a:br>
              <a:rPr lang="en-US" dirty="0"/>
            </a:br>
            <a:r>
              <a:rPr lang="en-US" dirty="0"/>
              <a:t>Expectations</a:t>
            </a:r>
          </a:p>
        </p:txBody>
      </p:sp>
      <p:sp>
        <p:nvSpPr>
          <p:cNvPr id="15" name="Content Placeholder 2">
            <a:extLst>
              <a:ext uri="{FF2B5EF4-FFF2-40B4-BE49-F238E27FC236}">
                <a16:creationId xmlns:a16="http://schemas.microsoft.com/office/drawing/2014/main" id="{4046B10E-9352-48CB-A23E-224BAED4B930}"/>
              </a:ext>
            </a:extLst>
          </p:cNvPr>
          <p:cNvSpPr>
            <a:spLocks noGrp="1"/>
          </p:cNvSpPr>
          <p:nvPr>
            <p:ph idx="1"/>
          </p:nvPr>
        </p:nvSpPr>
        <p:spPr>
          <a:xfrm>
            <a:off x="457200" y="2286000"/>
            <a:ext cx="7772400" cy="3657600"/>
          </a:xfrm>
          <a:noFill/>
        </p:spPr>
        <p:txBody>
          <a:bodyPr vert="horz" lIns="0" tIns="0" rIns="0" bIns="0" numCol="1" rtlCol="0">
            <a:noAutofit/>
          </a:bodyPr>
          <a:lstStyle/>
          <a:p>
            <a:pPr>
              <a:spcBef>
                <a:spcPts val="0"/>
              </a:spcBef>
              <a:spcAft>
                <a:spcPts val="2400"/>
              </a:spcAft>
            </a:pPr>
            <a:r>
              <a:rPr lang="en-US" sz="2400" dirty="0"/>
              <a:t>Our job – reduce their stress</a:t>
            </a:r>
          </a:p>
          <a:p>
            <a:pPr>
              <a:spcBef>
                <a:spcPts val="0"/>
              </a:spcBef>
              <a:spcAft>
                <a:spcPts val="2400"/>
              </a:spcAft>
            </a:pPr>
            <a:r>
              <a:rPr lang="en-US" sz="2400" dirty="0"/>
              <a:t>Listen – ask questions – their </a:t>
            </a:r>
            <a:br>
              <a:rPr lang="en-US" sz="2400" dirty="0"/>
            </a:br>
            <a:r>
              <a:rPr lang="en-US" sz="2400" dirty="0"/>
              <a:t>needs and wants can change</a:t>
            </a:r>
          </a:p>
        </p:txBody>
      </p:sp>
      <p:sp>
        <p:nvSpPr>
          <p:cNvPr id="13" name="Date Placeholder 3">
            <a:extLst>
              <a:ext uri="{FF2B5EF4-FFF2-40B4-BE49-F238E27FC236}">
                <a16:creationId xmlns:a16="http://schemas.microsoft.com/office/drawing/2014/main" id="{391F359B-60CE-722C-74CF-37B155F8115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14" name="Date Placeholder 3">
            <a:extLst>
              <a:ext uri="{FF2B5EF4-FFF2-40B4-BE49-F238E27FC236}">
                <a16:creationId xmlns:a16="http://schemas.microsoft.com/office/drawing/2014/main" id="{AFB40992-817A-FE47-8EBA-EEF9BE2AF07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212</a:t>
            </a:fld>
            <a:endParaRPr lang="en-US" sz="1200" b="1" dirty="0">
              <a:solidFill>
                <a:srgbClr val="606060"/>
              </a:solidFill>
            </a:endParaRPr>
          </a:p>
        </p:txBody>
      </p:sp>
      <p:pic>
        <p:nvPicPr>
          <p:cNvPr id="4" name="Picture 3" descr="A group of people in a room&#10;&#10;Description automatically generated">
            <a:extLst>
              <a:ext uri="{FF2B5EF4-FFF2-40B4-BE49-F238E27FC236}">
                <a16:creationId xmlns:a16="http://schemas.microsoft.com/office/drawing/2014/main" id="{7199CCE7-A0A6-3307-DF92-0A913D2F5A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48400" y="1143000"/>
            <a:ext cx="5486400" cy="4572000"/>
          </a:xfrm>
          <a:prstGeom prst="rect">
            <a:avLst/>
          </a:prstGeom>
        </p:spPr>
      </p:pic>
    </p:spTree>
    <p:extLst>
      <p:ext uri="{BB962C8B-B14F-4D97-AF65-F5344CB8AC3E}">
        <p14:creationId xmlns:p14="http://schemas.microsoft.com/office/powerpoint/2010/main" val="41506529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AA0AB-289B-946D-55E3-BF1B9F6F9F1F}"/>
              </a:ext>
            </a:extLst>
          </p:cNvPr>
          <p:cNvSpPr>
            <a:spLocks noGrp="1"/>
          </p:cNvSpPr>
          <p:nvPr>
            <p:ph type="title"/>
          </p:nvPr>
        </p:nvSpPr>
        <p:spPr>
          <a:xfrm>
            <a:off x="457200" y="914400"/>
            <a:ext cx="7772400" cy="914400"/>
          </a:xfrm>
        </p:spPr>
        <p:txBody>
          <a:bodyPr/>
          <a:lstStyle/>
          <a:p>
            <a:r>
              <a:rPr lang="en-US" dirty="0"/>
              <a:t>Managing </a:t>
            </a:r>
            <a:br>
              <a:rPr lang="en-US" dirty="0"/>
            </a:br>
            <a:r>
              <a:rPr lang="en-US" dirty="0"/>
              <a:t>Expectations</a:t>
            </a:r>
          </a:p>
        </p:txBody>
      </p:sp>
      <p:sp>
        <p:nvSpPr>
          <p:cNvPr id="15" name="Content Placeholder 2">
            <a:extLst>
              <a:ext uri="{FF2B5EF4-FFF2-40B4-BE49-F238E27FC236}">
                <a16:creationId xmlns:a16="http://schemas.microsoft.com/office/drawing/2014/main" id="{4046B10E-9352-48CB-A23E-224BAED4B930}"/>
              </a:ext>
            </a:extLst>
          </p:cNvPr>
          <p:cNvSpPr>
            <a:spLocks noGrp="1"/>
          </p:cNvSpPr>
          <p:nvPr>
            <p:ph idx="1"/>
          </p:nvPr>
        </p:nvSpPr>
        <p:spPr>
          <a:xfrm>
            <a:off x="457200" y="2286000"/>
            <a:ext cx="7772400" cy="4351338"/>
          </a:xfrm>
          <a:noFill/>
        </p:spPr>
        <p:txBody>
          <a:bodyPr vert="horz" lIns="0" tIns="0" rIns="0" bIns="0" numCol="1" rtlCol="0">
            <a:noAutofit/>
          </a:bodyPr>
          <a:lstStyle/>
          <a:p>
            <a:pPr>
              <a:spcBef>
                <a:spcPts val="0"/>
              </a:spcBef>
              <a:spcAft>
                <a:spcPts val="2400"/>
              </a:spcAft>
            </a:pPr>
            <a:r>
              <a:rPr lang="en-US" sz="2400" dirty="0"/>
              <a:t>Provide or remind them </a:t>
            </a:r>
            <a:br>
              <a:rPr lang="en-US" sz="2400" dirty="0"/>
            </a:br>
            <a:r>
              <a:rPr lang="en-US" sz="2400" dirty="0"/>
              <a:t>of overview of transaction</a:t>
            </a:r>
          </a:p>
          <a:p>
            <a:pPr>
              <a:spcBef>
                <a:spcPts val="0"/>
              </a:spcBef>
              <a:spcAft>
                <a:spcPts val="2400"/>
              </a:spcAft>
            </a:pPr>
            <a:r>
              <a:rPr lang="en-US" sz="2400" dirty="0"/>
              <a:t>Focus on their priorities</a:t>
            </a:r>
          </a:p>
          <a:p>
            <a:pPr>
              <a:spcBef>
                <a:spcPts val="0"/>
              </a:spcBef>
              <a:spcAft>
                <a:spcPts val="2400"/>
              </a:spcAft>
            </a:pPr>
            <a:r>
              <a:rPr lang="en-US" sz="2400" dirty="0"/>
              <a:t>Provide them with ways </a:t>
            </a:r>
            <a:br>
              <a:rPr lang="en-US" sz="2400" dirty="0"/>
            </a:br>
            <a:r>
              <a:rPr lang="en-US" sz="2400" dirty="0"/>
              <a:t>to take notes on what you </a:t>
            </a:r>
            <a:br>
              <a:rPr lang="en-US" sz="2400" dirty="0"/>
            </a:br>
            <a:r>
              <a:rPr lang="en-US" sz="2400" dirty="0"/>
              <a:t>show them</a:t>
            </a:r>
          </a:p>
        </p:txBody>
      </p:sp>
      <p:sp>
        <p:nvSpPr>
          <p:cNvPr id="4" name="Date Placeholder 3">
            <a:extLst>
              <a:ext uri="{FF2B5EF4-FFF2-40B4-BE49-F238E27FC236}">
                <a16:creationId xmlns:a16="http://schemas.microsoft.com/office/drawing/2014/main" id="{A0D2A2BB-3484-42D6-0704-C8AD82A2CEB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550DC0A4-D2B8-7E06-37F5-E662238A5A1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213</a:t>
            </a:fld>
            <a:endParaRPr lang="en-US" sz="1200" b="1" dirty="0">
              <a:solidFill>
                <a:srgbClr val="606060"/>
              </a:solidFill>
            </a:endParaRPr>
          </a:p>
        </p:txBody>
      </p:sp>
      <p:pic>
        <p:nvPicPr>
          <p:cNvPr id="6" name="Picture 5" descr="A group of people standing outside a house&#10;&#10;Description automatically generated">
            <a:extLst>
              <a:ext uri="{FF2B5EF4-FFF2-40B4-BE49-F238E27FC236}">
                <a16:creationId xmlns:a16="http://schemas.microsoft.com/office/drawing/2014/main" id="{4A66F853-619F-7B2C-FCDF-726010D7E6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0477" y="1143000"/>
            <a:ext cx="6194323" cy="4572000"/>
          </a:xfrm>
          <a:prstGeom prst="rect">
            <a:avLst/>
          </a:prstGeom>
        </p:spPr>
      </p:pic>
    </p:spTree>
    <p:extLst>
      <p:ext uri="{BB962C8B-B14F-4D97-AF65-F5344CB8AC3E}">
        <p14:creationId xmlns:p14="http://schemas.microsoft.com/office/powerpoint/2010/main" val="12318296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FAA0AB-289B-946D-55E3-BF1B9F6F9F1F}"/>
              </a:ext>
            </a:extLst>
          </p:cNvPr>
          <p:cNvSpPr>
            <a:spLocks noGrp="1"/>
          </p:cNvSpPr>
          <p:nvPr>
            <p:ph type="title"/>
          </p:nvPr>
        </p:nvSpPr>
        <p:spPr>
          <a:xfrm>
            <a:off x="457200" y="914400"/>
            <a:ext cx="7772400" cy="914400"/>
          </a:xfrm>
        </p:spPr>
        <p:txBody>
          <a:bodyPr/>
          <a:lstStyle/>
          <a:p>
            <a:r>
              <a:rPr lang="en-US" dirty="0"/>
              <a:t>Managing </a:t>
            </a:r>
            <a:br>
              <a:rPr lang="en-US" dirty="0"/>
            </a:br>
            <a:r>
              <a:rPr lang="en-US" dirty="0"/>
              <a:t>Expectations</a:t>
            </a:r>
          </a:p>
        </p:txBody>
      </p:sp>
      <p:sp>
        <p:nvSpPr>
          <p:cNvPr id="15" name="Content Placeholder 2">
            <a:extLst>
              <a:ext uri="{FF2B5EF4-FFF2-40B4-BE49-F238E27FC236}">
                <a16:creationId xmlns:a16="http://schemas.microsoft.com/office/drawing/2014/main" id="{4046B10E-9352-48CB-A23E-224BAED4B930}"/>
              </a:ext>
            </a:extLst>
          </p:cNvPr>
          <p:cNvSpPr>
            <a:spLocks noGrp="1"/>
          </p:cNvSpPr>
          <p:nvPr>
            <p:ph idx="1"/>
          </p:nvPr>
        </p:nvSpPr>
        <p:spPr>
          <a:xfrm>
            <a:off x="457200" y="2286000"/>
            <a:ext cx="7772400" cy="4351338"/>
          </a:xfrm>
          <a:noFill/>
        </p:spPr>
        <p:txBody>
          <a:bodyPr vert="horz" lIns="0" tIns="0" rIns="0" bIns="0" numCol="1" rtlCol="0">
            <a:noAutofit/>
          </a:bodyPr>
          <a:lstStyle/>
          <a:p>
            <a:pPr indent="-228600">
              <a:spcBef>
                <a:spcPts val="0"/>
              </a:spcBef>
              <a:spcAft>
                <a:spcPts val="2400"/>
              </a:spcAft>
              <a:buClrTx/>
              <a:buSzPct val="100000"/>
              <a:buFont typeface="Arial" panose="020B0604020202020204" pitchFamily="34" charset="0"/>
              <a:buChar char="•"/>
            </a:pPr>
            <a:r>
              <a:rPr lang="en-US" sz="2400" dirty="0">
                <a:cs typeface="Arial" panose="020B0604020202020204" pitchFamily="34" charset="0"/>
              </a:rPr>
              <a:t>Focus on their higher priorities</a:t>
            </a:r>
          </a:p>
          <a:p>
            <a:pPr indent="-228600">
              <a:spcBef>
                <a:spcPts val="0"/>
              </a:spcBef>
              <a:spcAft>
                <a:spcPts val="2400"/>
              </a:spcAft>
              <a:buClrTx/>
              <a:buSzPct val="100000"/>
              <a:buFont typeface="Arial" panose="020B0604020202020204" pitchFamily="34" charset="0"/>
              <a:buChar char="•"/>
            </a:pPr>
            <a:r>
              <a:rPr lang="en-US" sz="2400" dirty="0">
                <a:cs typeface="Arial" panose="020B0604020202020204" pitchFamily="34" charset="0"/>
              </a:rPr>
              <a:t>Constantly refer to their list </a:t>
            </a:r>
            <a:br>
              <a:rPr lang="en-US" sz="2400" dirty="0">
                <a:cs typeface="Arial" panose="020B0604020202020204" pitchFamily="34" charset="0"/>
              </a:rPr>
            </a:br>
            <a:r>
              <a:rPr lang="en-US" sz="2400" dirty="0">
                <a:cs typeface="Arial" panose="020B0604020202020204" pitchFamily="34" charset="0"/>
              </a:rPr>
              <a:t>of wants and needs</a:t>
            </a:r>
          </a:p>
          <a:p>
            <a:pPr indent="-228600">
              <a:spcBef>
                <a:spcPts val="0"/>
              </a:spcBef>
              <a:spcAft>
                <a:spcPts val="2400"/>
              </a:spcAft>
              <a:buClrTx/>
              <a:buSzPct val="100000"/>
              <a:buFont typeface="Arial" panose="020B0604020202020204" pitchFamily="34" charset="0"/>
              <a:buChar char="•"/>
            </a:pPr>
            <a:r>
              <a:rPr lang="en-US" sz="2400" dirty="0">
                <a:cs typeface="Arial" panose="020B0604020202020204" pitchFamily="34" charset="0"/>
              </a:rPr>
              <a:t>Help them look at tradeoffs </a:t>
            </a:r>
            <a:br>
              <a:rPr lang="en-US" sz="2400" dirty="0">
                <a:cs typeface="Arial" panose="020B0604020202020204" pitchFamily="34" charset="0"/>
              </a:rPr>
            </a:br>
            <a:r>
              <a:rPr lang="en-US" sz="2400" dirty="0">
                <a:cs typeface="Arial" panose="020B0604020202020204" pitchFamily="34" charset="0"/>
              </a:rPr>
              <a:t>to meet their goals</a:t>
            </a:r>
          </a:p>
        </p:txBody>
      </p:sp>
      <p:sp>
        <p:nvSpPr>
          <p:cNvPr id="4" name="Date Placeholder 3">
            <a:extLst>
              <a:ext uri="{FF2B5EF4-FFF2-40B4-BE49-F238E27FC236}">
                <a16:creationId xmlns:a16="http://schemas.microsoft.com/office/drawing/2014/main" id="{6D4224AE-CCBC-DE46-31B9-91D9A683948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44CE636A-B1C5-7F48-EC51-A5F93FA3013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214</a:t>
            </a:fld>
            <a:endParaRPr lang="en-US" sz="1200" b="1" dirty="0">
              <a:solidFill>
                <a:srgbClr val="606060"/>
              </a:solidFill>
            </a:endParaRPr>
          </a:p>
        </p:txBody>
      </p:sp>
      <p:pic>
        <p:nvPicPr>
          <p:cNvPr id="6" name="Picture 5" descr="A group of people standing outside a building&#10;&#10;Description automatically generated">
            <a:extLst>
              <a:ext uri="{FF2B5EF4-FFF2-40B4-BE49-F238E27FC236}">
                <a16:creationId xmlns:a16="http://schemas.microsoft.com/office/drawing/2014/main" id="{16C9BD0E-5511-3483-2BC9-D9CCCFAB3D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85"/>
          <a:stretch/>
        </p:blipFill>
        <p:spPr>
          <a:xfrm>
            <a:off x="6248400" y="1828800"/>
            <a:ext cx="5486400" cy="3200400"/>
          </a:xfrm>
          <a:prstGeom prst="rect">
            <a:avLst/>
          </a:prstGeom>
        </p:spPr>
      </p:pic>
    </p:spTree>
    <p:extLst>
      <p:ext uri="{BB962C8B-B14F-4D97-AF65-F5344CB8AC3E}">
        <p14:creationId xmlns:p14="http://schemas.microsoft.com/office/powerpoint/2010/main" val="259727991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E51BC-EE3E-4DCB-3B3F-30BB0B02AABE}"/>
              </a:ext>
            </a:extLst>
          </p:cNvPr>
          <p:cNvSpPr>
            <a:spLocks noGrp="1"/>
          </p:cNvSpPr>
          <p:nvPr>
            <p:ph type="ctrTitle"/>
          </p:nvPr>
        </p:nvSpPr>
        <p:spPr/>
        <p:txBody>
          <a:bodyPr/>
          <a:lstStyle/>
          <a:p>
            <a:r>
              <a:rPr lang="en-US" dirty="0"/>
              <a:t>Active Listening</a:t>
            </a:r>
          </a:p>
        </p:txBody>
      </p:sp>
      <p:sp>
        <p:nvSpPr>
          <p:cNvPr id="3" name="Date Placeholder 3">
            <a:extLst>
              <a:ext uri="{FF2B5EF4-FFF2-40B4-BE49-F238E27FC236}">
                <a16:creationId xmlns:a16="http://schemas.microsoft.com/office/drawing/2014/main" id="{D3CB9D3A-1D62-8A98-3332-5503ADE5548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4" name="Graphic 3">
            <a:extLst>
              <a:ext uri="{FF2B5EF4-FFF2-40B4-BE49-F238E27FC236}">
                <a16:creationId xmlns:a16="http://schemas.microsoft.com/office/drawing/2014/main" id="{E2F42517-DED3-8269-B0DD-0C5738D86FE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9764324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1EBDA4-E3F4-E354-9C06-25EB6EE69B3A}"/>
              </a:ext>
            </a:extLst>
          </p:cNvPr>
          <p:cNvSpPr>
            <a:spLocks noGrp="1"/>
          </p:cNvSpPr>
          <p:nvPr>
            <p:ph type="title"/>
          </p:nvPr>
        </p:nvSpPr>
        <p:spPr/>
        <p:txBody>
          <a:bodyPr/>
          <a:lstStyle/>
          <a:p>
            <a:r>
              <a:rPr lang="en-US" dirty="0"/>
              <a:t>Pay Attention!</a:t>
            </a:r>
          </a:p>
        </p:txBody>
      </p:sp>
      <p:sp>
        <p:nvSpPr>
          <p:cNvPr id="3" name="Content Placeholder 2">
            <a:extLst>
              <a:ext uri="{FF2B5EF4-FFF2-40B4-BE49-F238E27FC236}">
                <a16:creationId xmlns:a16="http://schemas.microsoft.com/office/drawing/2014/main" id="{66F5B3AB-D036-46E7-933E-2FF085F1E061}"/>
              </a:ext>
            </a:extLst>
          </p:cNvPr>
          <p:cNvSpPr>
            <a:spLocks noGrp="1"/>
          </p:cNvSpPr>
          <p:nvPr>
            <p:ph idx="1"/>
          </p:nvPr>
        </p:nvSpPr>
        <p:spPr>
          <a:xfrm>
            <a:off x="3965448" y="914400"/>
            <a:ext cx="7772400" cy="5262563"/>
          </a:xfrm>
        </p:spPr>
        <p:txBody>
          <a:bodyPr numCol="1">
            <a:noAutofit/>
          </a:bodyPr>
          <a:lstStyle/>
          <a:p>
            <a:pPr>
              <a:spcAft>
                <a:spcPts val="2400"/>
              </a:spcAft>
            </a:pPr>
            <a:r>
              <a:rPr lang="en-US" sz="2600" dirty="0"/>
              <a:t>Listen to their wants and needs </a:t>
            </a:r>
            <a:br>
              <a:rPr lang="en-US" sz="2600" dirty="0"/>
            </a:br>
            <a:r>
              <a:rPr lang="en-US" sz="2600" dirty="0"/>
              <a:t>and their concerns and plans for </a:t>
            </a:r>
            <a:br>
              <a:rPr lang="en-US" sz="2600" dirty="0"/>
            </a:br>
            <a:r>
              <a:rPr lang="en-US" sz="2600" dirty="0"/>
              <a:t>the future</a:t>
            </a:r>
          </a:p>
          <a:p>
            <a:pPr>
              <a:spcAft>
                <a:spcPts val="2400"/>
              </a:spcAft>
            </a:pPr>
            <a:r>
              <a:rPr lang="en-US" sz="2600" dirty="0"/>
              <a:t>Pay attention to body language </a:t>
            </a:r>
            <a:br>
              <a:rPr lang="en-US" sz="2600" dirty="0"/>
            </a:br>
            <a:r>
              <a:rPr lang="en-US" sz="2600" dirty="0"/>
              <a:t>and emotional cues</a:t>
            </a:r>
          </a:p>
          <a:p>
            <a:pPr>
              <a:spcAft>
                <a:spcPts val="2400"/>
              </a:spcAft>
            </a:pPr>
            <a:r>
              <a:rPr lang="en-US" sz="2600" dirty="0"/>
              <a:t>Write down what they say</a:t>
            </a:r>
          </a:p>
          <a:p>
            <a:pPr>
              <a:spcAft>
                <a:spcPts val="2400"/>
              </a:spcAft>
            </a:pPr>
            <a:r>
              <a:rPr lang="en-US" sz="2600" dirty="0"/>
              <a:t>The more you learn the better </a:t>
            </a:r>
            <a:br>
              <a:rPr lang="en-US" sz="2600" dirty="0"/>
            </a:br>
            <a:r>
              <a:rPr lang="en-US" sz="2600" dirty="0"/>
              <a:t>job you can do</a:t>
            </a:r>
          </a:p>
        </p:txBody>
      </p:sp>
      <p:sp>
        <p:nvSpPr>
          <p:cNvPr id="2" name="Date Placeholder 3">
            <a:extLst>
              <a:ext uri="{FF2B5EF4-FFF2-40B4-BE49-F238E27FC236}">
                <a16:creationId xmlns:a16="http://schemas.microsoft.com/office/drawing/2014/main" id="{72F73569-A9BC-C0D1-BA61-9445A55E453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216</a:t>
            </a:fld>
            <a:endParaRPr lang="en-US" sz="1200" b="1" dirty="0">
              <a:solidFill>
                <a:srgbClr val="606060"/>
              </a:solidFill>
            </a:endParaRPr>
          </a:p>
        </p:txBody>
      </p:sp>
      <p:sp>
        <p:nvSpPr>
          <p:cNvPr id="8" name="Date Placeholder 3">
            <a:extLst>
              <a:ext uri="{FF2B5EF4-FFF2-40B4-BE49-F238E27FC236}">
                <a16:creationId xmlns:a16="http://schemas.microsoft.com/office/drawing/2014/main" id="{20602ADE-7C0D-E8C2-6AC1-10EBFE3C8EF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10" name="Graphic 9">
            <a:extLst>
              <a:ext uri="{FF2B5EF4-FFF2-40B4-BE49-F238E27FC236}">
                <a16:creationId xmlns:a16="http://schemas.microsoft.com/office/drawing/2014/main" id="{47FAED78-F99F-277F-C333-3EBAE6DF718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514600"/>
            <a:ext cx="1828800" cy="1828800"/>
          </a:xfrm>
          <a:prstGeom prst="rect">
            <a:avLst/>
          </a:prstGeom>
        </p:spPr>
      </p:pic>
    </p:spTree>
    <p:extLst>
      <p:ext uri="{BB962C8B-B14F-4D97-AF65-F5344CB8AC3E}">
        <p14:creationId xmlns:p14="http://schemas.microsoft.com/office/powerpoint/2010/main" val="409213782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1E87182-8DF3-03FE-8865-1008BB972275}"/>
              </a:ext>
            </a:extLst>
          </p:cNvPr>
          <p:cNvSpPr>
            <a:spLocks noGrp="1"/>
          </p:cNvSpPr>
          <p:nvPr>
            <p:ph type="title"/>
          </p:nvPr>
        </p:nvSpPr>
        <p:spPr/>
        <p:txBody>
          <a:bodyPr/>
          <a:lstStyle/>
          <a:p>
            <a:r>
              <a:rPr lang="en-US" dirty="0"/>
              <a:t>Don’t Judge!</a:t>
            </a:r>
          </a:p>
        </p:txBody>
      </p:sp>
      <p:sp>
        <p:nvSpPr>
          <p:cNvPr id="3" name="Content Placeholder 2">
            <a:extLst>
              <a:ext uri="{FF2B5EF4-FFF2-40B4-BE49-F238E27FC236}">
                <a16:creationId xmlns:a16="http://schemas.microsoft.com/office/drawing/2014/main" id="{66F5B3AB-D036-46E7-933E-2FF085F1E061}"/>
              </a:ext>
            </a:extLst>
          </p:cNvPr>
          <p:cNvSpPr>
            <a:spLocks noGrp="1"/>
          </p:cNvSpPr>
          <p:nvPr>
            <p:ph idx="1"/>
          </p:nvPr>
        </p:nvSpPr>
        <p:spPr>
          <a:xfrm>
            <a:off x="3965448" y="914400"/>
            <a:ext cx="7772400" cy="5262563"/>
          </a:xfrm>
        </p:spPr>
        <p:txBody>
          <a:bodyPr vert="horz" lIns="0" tIns="0" rIns="0" bIns="0" numCol="1" rtlCol="0" anchor="t">
            <a:noAutofit/>
          </a:bodyPr>
          <a:lstStyle/>
          <a:p>
            <a:pPr>
              <a:spcAft>
                <a:spcPts val="2400"/>
              </a:spcAft>
            </a:pPr>
            <a:r>
              <a:rPr lang="en-US" sz="2600" dirty="0"/>
              <a:t>Guide them through their process – </a:t>
            </a:r>
            <a:br>
              <a:rPr lang="en-US" sz="2600" dirty="0"/>
            </a:br>
            <a:r>
              <a:rPr lang="en-US" sz="2600" dirty="0"/>
              <a:t>don’t dictate yours</a:t>
            </a:r>
          </a:p>
          <a:p>
            <a:pPr>
              <a:spcAft>
                <a:spcPts val="2400"/>
              </a:spcAft>
            </a:pPr>
            <a:r>
              <a:rPr lang="en-US" sz="2600" dirty="0"/>
              <a:t>Your tastes, priorities and needs </a:t>
            </a:r>
            <a:br>
              <a:rPr lang="en-US" sz="2600" dirty="0"/>
            </a:br>
            <a:r>
              <a:rPr lang="en-US" sz="2600" dirty="0"/>
              <a:t>are not theirs</a:t>
            </a:r>
          </a:p>
          <a:p>
            <a:pPr>
              <a:spcAft>
                <a:spcPts val="2400"/>
              </a:spcAft>
            </a:pPr>
            <a:r>
              <a:rPr lang="en-US" sz="2600" dirty="0"/>
              <a:t>Our job – find the right home for them</a:t>
            </a:r>
          </a:p>
        </p:txBody>
      </p:sp>
      <p:sp>
        <p:nvSpPr>
          <p:cNvPr id="2" name="Date Placeholder 3">
            <a:extLst>
              <a:ext uri="{FF2B5EF4-FFF2-40B4-BE49-F238E27FC236}">
                <a16:creationId xmlns:a16="http://schemas.microsoft.com/office/drawing/2014/main" id="{E41C3014-E812-F848-E859-EF964A40CEC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217</a:t>
            </a:fld>
            <a:endParaRPr lang="en-US" sz="1200" b="1" dirty="0">
              <a:solidFill>
                <a:srgbClr val="606060"/>
              </a:solidFill>
            </a:endParaRPr>
          </a:p>
        </p:txBody>
      </p:sp>
      <p:sp>
        <p:nvSpPr>
          <p:cNvPr id="10" name="Date Placeholder 3">
            <a:extLst>
              <a:ext uri="{FF2B5EF4-FFF2-40B4-BE49-F238E27FC236}">
                <a16:creationId xmlns:a16="http://schemas.microsoft.com/office/drawing/2014/main" id="{50A94A80-C5AE-639B-94B0-2CB0F0AB88F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11" name="Graphic 10">
            <a:extLst>
              <a:ext uri="{FF2B5EF4-FFF2-40B4-BE49-F238E27FC236}">
                <a16:creationId xmlns:a16="http://schemas.microsoft.com/office/drawing/2014/main" id="{A53D9979-FC5D-40B3-8DD4-D4214F98A6C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170264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DBDC51-D543-DF2A-BF37-CDD3F85D51EF}"/>
              </a:ext>
            </a:extLst>
          </p:cNvPr>
          <p:cNvSpPr>
            <a:spLocks noGrp="1"/>
          </p:cNvSpPr>
          <p:nvPr>
            <p:ph type="title"/>
          </p:nvPr>
        </p:nvSpPr>
        <p:spPr/>
        <p:txBody>
          <a:bodyPr/>
          <a:lstStyle/>
          <a:p>
            <a:r>
              <a:rPr lang="en-US" dirty="0"/>
              <a:t>Reflect</a:t>
            </a:r>
          </a:p>
        </p:txBody>
      </p:sp>
      <p:sp>
        <p:nvSpPr>
          <p:cNvPr id="3" name="Content Placeholder 2">
            <a:extLst>
              <a:ext uri="{FF2B5EF4-FFF2-40B4-BE49-F238E27FC236}">
                <a16:creationId xmlns:a16="http://schemas.microsoft.com/office/drawing/2014/main" id="{66F5B3AB-D036-46E7-933E-2FF085F1E061}"/>
              </a:ext>
            </a:extLst>
          </p:cNvPr>
          <p:cNvSpPr>
            <a:spLocks noGrp="1"/>
          </p:cNvSpPr>
          <p:nvPr>
            <p:ph idx="1"/>
          </p:nvPr>
        </p:nvSpPr>
        <p:spPr>
          <a:xfrm>
            <a:off x="3965448" y="914400"/>
            <a:ext cx="7772400" cy="5262563"/>
          </a:xfrm>
        </p:spPr>
        <p:txBody>
          <a:bodyPr vert="horz" lIns="0" tIns="0" rIns="0" bIns="0" numCol="1" rtlCol="0" anchor="t">
            <a:noAutofit/>
          </a:bodyPr>
          <a:lstStyle/>
          <a:p>
            <a:pPr>
              <a:spcAft>
                <a:spcPts val="2400"/>
              </a:spcAft>
            </a:pPr>
            <a:r>
              <a:rPr lang="en-US" sz="2600" dirty="0"/>
              <a:t>Confirm you understand</a:t>
            </a:r>
          </a:p>
          <a:p>
            <a:pPr>
              <a:spcAft>
                <a:spcPts val="2400"/>
              </a:spcAft>
            </a:pPr>
            <a:r>
              <a:rPr lang="en-US" sz="2600" dirty="0"/>
              <a:t>If unclear – ask them to repeat</a:t>
            </a:r>
          </a:p>
          <a:p>
            <a:pPr>
              <a:spcAft>
                <a:spcPts val="2400"/>
              </a:spcAft>
            </a:pPr>
            <a:r>
              <a:rPr lang="en-US" sz="2600" dirty="0"/>
              <a:t>Ask clarifying question</a:t>
            </a:r>
          </a:p>
          <a:p>
            <a:pPr>
              <a:spcAft>
                <a:spcPts val="2400"/>
              </a:spcAft>
            </a:pPr>
            <a:r>
              <a:rPr lang="en-US" sz="2600" dirty="0"/>
              <a:t>Ensures you and clients are on same page</a:t>
            </a:r>
          </a:p>
          <a:p>
            <a:pPr>
              <a:spcAft>
                <a:spcPts val="2400"/>
              </a:spcAft>
            </a:pPr>
            <a:r>
              <a:rPr lang="en-US" sz="2600" dirty="0"/>
              <a:t>Let them know they are being heard</a:t>
            </a:r>
          </a:p>
        </p:txBody>
      </p:sp>
      <p:sp>
        <p:nvSpPr>
          <p:cNvPr id="2" name="Date Placeholder 3">
            <a:extLst>
              <a:ext uri="{FF2B5EF4-FFF2-40B4-BE49-F238E27FC236}">
                <a16:creationId xmlns:a16="http://schemas.microsoft.com/office/drawing/2014/main" id="{132BA5C8-A123-DA60-84F0-8B4E1B793A0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218</a:t>
            </a:fld>
            <a:endParaRPr lang="en-US" sz="1200" b="1" dirty="0">
              <a:solidFill>
                <a:srgbClr val="606060"/>
              </a:solidFill>
            </a:endParaRPr>
          </a:p>
        </p:txBody>
      </p:sp>
      <p:sp>
        <p:nvSpPr>
          <p:cNvPr id="8" name="Date Placeholder 3">
            <a:extLst>
              <a:ext uri="{FF2B5EF4-FFF2-40B4-BE49-F238E27FC236}">
                <a16:creationId xmlns:a16="http://schemas.microsoft.com/office/drawing/2014/main" id="{17D2A476-5727-F634-34AD-54B7C6A4D44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10" name="Graphic 9">
            <a:extLst>
              <a:ext uri="{FF2B5EF4-FFF2-40B4-BE49-F238E27FC236}">
                <a16:creationId xmlns:a16="http://schemas.microsoft.com/office/drawing/2014/main" id="{B7FB6F6A-F0EB-D1CF-9AB0-26BC18A3BE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514600"/>
            <a:ext cx="1828800" cy="1828800"/>
          </a:xfrm>
          <a:prstGeom prst="rect">
            <a:avLst/>
          </a:prstGeom>
        </p:spPr>
      </p:pic>
    </p:spTree>
    <p:extLst>
      <p:ext uri="{BB962C8B-B14F-4D97-AF65-F5344CB8AC3E}">
        <p14:creationId xmlns:p14="http://schemas.microsoft.com/office/powerpoint/2010/main" val="207239824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8D2EFF-197E-9A7C-2FC9-E807F0C0D528}"/>
              </a:ext>
            </a:extLst>
          </p:cNvPr>
          <p:cNvSpPr>
            <a:spLocks noGrp="1"/>
          </p:cNvSpPr>
          <p:nvPr>
            <p:ph type="title"/>
          </p:nvPr>
        </p:nvSpPr>
        <p:spPr/>
        <p:txBody>
          <a:bodyPr/>
          <a:lstStyle/>
          <a:p>
            <a:r>
              <a:rPr lang="en-US" dirty="0"/>
              <a:t>Clarify</a:t>
            </a:r>
          </a:p>
        </p:txBody>
      </p:sp>
      <p:sp>
        <p:nvSpPr>
          <p:cNvPr id="3" name="Content Placeholder 2">
            <a:extLst>
              <a:ext uri="{FF2B5EF4-FFF2-40B4-BE49-F238E27FC236}">
                <a16:creationId xmlns:a16="http://schemas.microsoft.com/office/drawing/2014/main" id="{66F5B3AB-D036-46E7-933E-2FF085F1E061}"/>
              </a:ext>
            </a:extLst>
          </p:cNvPr>
          <p:cNvSpPr>
            <a:spLocks noGrp="1"/>
          </p:cNvSpPr>
          <p:nvPr>
            <p:ph idx="1"/>
          </p:nvPr>
        </p:nvSpPr>
        <p:spPr>
          <a:xfrm>
            <a:off x="3965448" y="914400"/>
            <a:ext cx="7772400" cy="5262563"/>
          </a:xfrm>
        </p:spPr>
        <p:txBody>
          <a:bodyPr numCol="1">
            <a:normAutofit/>
          </a:bodyPr>
          <a:lstStyle/>
          <a:p>
            <a:pPr>
              <a:spcAft>
                <a:spcPts val="2400"/>
              </a:spcAft>
            </a:pPr>
            <a:r>
              <a:rPr lang="en-US" sz="2600" dirty="0"/>
              <a:t>Do not be afraid to ask </a:t>
            </a:r>
            <a:br>
              <a:rPr lang="en-US" sz="2600" dirty="0"/>
            </a:br>
            <a:r>
              <a:rPr lang="en-US" sz="2600" dirty="0"/>
              <a:t>them to repeat something</a:t>
            </a:r>
          </a:p>
          <a:p>
            <a:pPr>
              <a:spcAft>
                <a:spcPts val="2400"/>
              </a:spcAft>
            </a:pPr>
            <a:r>
              <a:rPr lang="en-US" sz="2600" dirty="0"/>
              <a:t>Better to get it clear </a:t>
            </a:r>
            <a:br>
              <a:rPr lang="en-US" sz="2600" dirty="0"/>
            </a:br>
            <a:r>
              <a:rPr lang="en-US" sz="2600" dirty="0"/>
              <a:t>than misunderstand</a:t>
            </a:r>
          </a:p>
          <a:p>
            <a:pPr>
              <a:spcAft>
                <a:spcPts val="2400"/>
              </a:spcAft>
            </a:pPr>
            <a:r>
              <a:rPr lang="en-US" sz="2600" dirty="0"/>
              <a:t>Don’t have to ‘get it’ right away – </a:t>
            </a:r>
            <a:br>
              <a:rPr lang="en-US" sz="2600" dirty="0"/>
            </a:br>
            <a:r>
              <a:rPr lang="en-US" sz="2600" dirty="0"/>
              <a:t>some clients struggle with </a:t>
            </a:r>
            <a:br>
              <a:rPr lang="en-US" sz="2600" dirty="0"/>
            </a:br>
            <a:r>
              <a:rPr lang="en-US" sz="2600" dirty="0"/>
              <a:t>communicating their needs </a:t>
            </a:r>
          </a:p>
        </p:txBody>
      </p:sp>
      <p:sp>
        <p:nvSpPr>
          <p:cNvPr id="2" name="Date Placeholder 3">
            <a:extLst>
              <a:ext uri="{FF2B5EF4-FFF2-40B4-BE49-F238E27FC236}">
                <a16:creationId xmlns:a16="http://schemas.microsoft.com/office/drawing/2014/main" id="{6B6C3C74-3169-0DFB-9D99-2462688A99C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219</a:t>
            </a:fld>
            <a:endParaRPr lang="en-US" sz="1200" b="1" dirty="0">
              <a:solidFill>
                <a:srgbClr val="606060"/>
              </a:solidFill>
            </a:endParaRPr>
          </a:p>
        </p:txBody>
      </p:sp>
      <p:sp>
        <p:nvSpPr>
          <p:cNvPr id="8" name="Date Placeholder 3">
            <a:extLst>
              <a:ext uri="{FF2B5EF4-FFF2-40B4-BE49-F238E27FC236}">
                <a16:creationId xmlns:a16="http://schemas.microsoft.com/office/drawing/2014/main" id="{9B936FB1-5D2F-3D9A-7022-EBB40425F66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10" name="Graphic 9">
            <a:extLst>
              <a:ext uri="{FF2B5EF4-FFF2-40B4-BE49-F238E27FC236}">
                <a16:creationId xmlns:a16="http://schemas.microsoft.com/office/drawing/2014/main" id="{A7638309-B334-ED10-B5FE-BA850C79AE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025" y="2514600"/>
            <a:ext cx="1828800" cy="1828800"/>
          </a:xfrm>
          <a:prstGeom prst="rect">
            <a:avLst/>
          </a:prstGeom>
        </p:spPr>
      </p:pic>
    </p:spTree>
    <p:extLst>
      <p:ext uri="{BB962C8B-B14F-4D97-AF65-F5344CB8AC3E}">
        <p14:creationId xmlns:p14="http://schemas.microsoft.com/office/powerpoint/2010/main" val="337862219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46E39C-9254-951E-4A49-B553D55291A8}"/>
              </a:ext>
            </a:extLst>
          </p:cNvPr>
          <p:cNvSpPr>
            <a:spLocks noGrp="1"/>
          </p:cNvSpPr>
          <p:nvPr>
            <p:ph type="title"/>
          </p:nvPr>
        </p:nvSpPr>
        <p:spPr/>
        <p:txBody>
          <a:bodyPr/>
          <a:lstStyle/>
          <a:p>
            <a:r>
              <a:rPr lang="en-US" dirty="0"/>
              <a:t>Check In</a:t>
            </a:r>
          </a:p>
        </p:txBody>
      </p:sp>
      <p:sp>
        <p:nvSpPr>
          <p:cNvPr id="3" name="Content Placeholder 2">
            <a:extLst>
              <a:ext uri="{FF2B5EF4-FFF2-40B4-BE49-F238E27FC236}">
                <a16:creationId xmlns:a16="http://schemas.microsoft.com/office/drawing/2014/main" id="{66F5B3AB-D036-46E7-933E-2FF085F1E061}"/>
              </a:ext>
            </a:extLst>
          </p:cNvPr>
          <p:cNvSpPr>
            <a:spLocks noGrp="1"/>
          </p:cNvSpPr>
          <p:nvPr>
            <p:ph idx="1"/>
          </p:nvPr>
        </p:nvSpPr>
        <p:spPr>
          <a:xfrm>
            <a:off x="3965448" y="914400"/>
            <a:ext cx="7772400" cy="5262563"/>
          </a:xfrm>
        </p:spPr>
        <p:txBody>
          <a:bodyPr numCol="1">
            <a:normAutofit/>
          </a:bodyPr>
          <a:lstStyle/>
          <a:p>
            <a:pPr>
              <a:spcAft>
                <a:spcPts val="2400"/>
              </a:spcAft>
            </a:pPr>
            <a:r>
              <a:rPr lang="en-US" sz="2600" dirty="0"/>
              <a:t>If search is taking a while – check in and verify they have not changed parameters</a:t>
            </a:r>
          </a:p>
          <a:p>
            <a:pPr>
              <a:spcAft>
                <a:spcPts val="2400"/>
              </a:spcAft>
            </a:pPr>
            <a:r>
              <a:rPr lang="en-US" sz="2600" dirty="0"/>
              <a:t>Extended searches lead to frustration </a:t>
            </a:r>
            <a:br>
              <a:rPr lang="en-US" sz="2600" dirty="0"/>
            </a:br>
            <a:r>
              <a:rPr lang="en-US" sz="2600" dirty="0"/>
              <a:t>and things can change</a:t>
            </a:r>
          </a:p>
          <a:p>
            <a:pPr>
              <a:spcAft>
                <a:spcPts val="2400"/>
              </a:spcAft>
            </a:pPr>
            <a:r>
              <a:rPr lang="en-US" sz="2600" dirty="0"/>
              <a:t>You may not be aware of changes </a:t>
            </a:r>
            <a:br>
              <a:rPr lang="en-US" sz="2600" dirty="0"/>
            </a:br>
            <a:r>
              <a:rPr lang="en-US" sz="2600" dirty="0"/>
              <a:t>if you don’t take the time to actively </a:t>
            </a:r>
            <a:br>
              <a:rPr lang="en-US" sz="2600" dirty="0"/>
            </a:br>
            <a:r>
              <a:rPr lang="en-US" sz="2600" dirty="0"/>
              <a:t>check in and find out what they’re </a:t>
            </a:r>
            <a:br>
              <a:rPr lang="en-US" sz="2600" dirty="0"/>
            </a:br>
            <a:r>
              <a:rPr lang="en-US" sz="2600" dirty="0"/>
              <a:t>thinking and feeling </a:t>
            </a:r>
          </a:p>
        </p:txBody>
      </p:sp>
      <p:sp>
        <p:nvSpPr>
          <p:cNvPr id="2" name="Date Placeholder 3">
            <a:extLst>
              <a:ext uri="{FF2B5EF4-FFF2-40B4-BE49-F238E27FC236}">
                <a16:creationId xmlns:a16="http://schemas.microsoft.com/office/drawing/2014/main" id="{5A654C69-C23E-660B-DC55-9DF8E9324DC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220</a:t>
            </a:fld>
            <a:endParaRPr lang="en-US" b="1" dirty="0">
              <a:solidFill>
                <a:srgbClr val="606060"/>
              </a:solidFill>
            </a:endParaRPr>
          </a:p>
        </p:txBody>
      </p:sp>
      <p:sp>
        <p:nvSpPr>
          <p:cNvPr id="10" name="Date Placeholder 3">
            <a:extLst>
              <a:ext uri="{FF2B5EF4-FFF2-40B4-BE49-F238E27FC236}">
                <a16:creationId xmlns:a16="http://schemas.microsoft.com/office/drawing/2014/main" id="{164A830F-2A8B-0EB8-6E1D-20ACA13815C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
        <p:nvSpPr>
          <p:cNvPr id="12" name="Oval 11">
            <a:extLst>
              <a:ext uri="{FF2B5EF4-FFF2-40B4-BE49-F238E27FC236}">
                <a16:creationId xmlns:a16="http://schemas.microsoft.com/office/drawing/2014/main" id="{7DD904CC-4A70-958F-825E-237CA62A809C}"/>
              </a:ext>
            </a:extLst>
          </p:cNvPr>
          <p:cNvSpPr/>
          <p:nvPr/>
        </p:nvSpPr>
        <p:spPr>
          <a:xfrm>
            <a:off x="457200" y="2514600"/>
            <a:ext cx="1828800" cy="18288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10" descr="Check Circle&#10;">
            <a:extLst>
              <a:ext uri="{FF2B5EF4-FFF2-40B4-BE49-F238E27FC236}">
                <a16:creationId xmlns:a16="http://schemas.microsoft.com/office/drawing/2014/main" id="{5FA3D5F8-7880-1FD6-4597-AE7E6B36ECE5}"/>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571500" y="2628900"/>
            <a:ext cx="1600200" cy="1600200"/>
          </a:xfrm>
          <a:prstGeom prst="rect">
            <a:avLst/>
          </a:prstGeom>
        </p:spPr>
      </p:pic>
    </p:spTree>
    <p:extLst>
      <p:ext uri="{BB962C8B-B14F-4D97-AF65-F5344CB8AC3E}">
        <p14:creationId xmlns:p14="http://schemas.microsoft.com/office/powerpoint/2010/main" val="1225155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group of people looking at papers&#10;&#10;Description automatically generated">
            <a:extLst>
              <a:ext uri="{FF2B5EF4-FFF2-40B4-BE49-F238E27FC236}">
                <a16:creationId xmlns:a16="http://schemas.microsoft.com/office/drawing/2014/main" id="{C43F9020-7F10-6419-8055-B4F8DBF355C2}"/>
              </a:ext>
            </a:extLst>
          </p:cNvPr>
          <p:cNvPicPr>
            <a:picLocks noGrp="1" noChangeAspect="1"/>
          </p:cNvPicPr>
          <p:nvPr>
            <p:ph type="pic" idx="13"/>
          </p:nvPr>
        </p:nvPicPr>
        <p:blipFill rotWithShape="1">
          <a:blip r:embed="rId3" cstate="print">
            <a:extLst>
              <a:ext uri="{28A0092B-C50C-407E-A947-70E740481C1C}">
                <a14:useLocalDpi xmlns:a14="http://schemas.microsoft.com/office/drawing/2010/main"/>
              </a:ext>
            </a:extLst>
          </a:blip>
          <a:srcRect/>
          <a:stretch/>
        </p:blipFill>
        <p:spPr>
          <a:xfrm>
            <a:off x="6839710" y="1143000"/>
            <a:ext cx="4895090" cy="4572000"/>
          </a:xfrm>
        </p:spPr>
      </p:pic>
      <p:sp>
        <p:nvSpPr>
          <p:cNvPr id="2" name="Title 1">
            <a:extLst>
              <a:ext uri="{FF2B5EF4-FFF2-40B4-BE49-F238E27FC236}">
                <a16:creationId xmlns:a16="http://schemas.microsoft.com/office/drawing/2014/main" id="{1EE872F6-A932-477C-A626-84940347579C}"/>
              </a:ext>
            </a:extLst>
          </p:cNvPr>
          <p:cNvSpPr>
            <a:spLocks noGrp="1"/>
          </p:cNvSpPr>
          <p:nvPr>
            <p:ph type="title"/>
          </p:nvPr>
        </p:nvSpPr>
        <p:spPr/>
        <p:txBody>
          <a:bodyPr vert="horz" lIns="91440" tIns="45720" rIns="91440" bIns="45720" rtlCol="0" anchor="t" anchorCtr="0">
            <a:normAutofit/>
          </a:bodyPr>
          <a:lstStyle/>
          <a:p>
            <a:r>
              <a:rPr lang="en-US" dirty="0"/>
              <a:t>What Does This Mean for You?</a:t>
            </a:r>
          </a:p>
        </p:txBody>
      </p:sp>
      <p:sp>
        <p:nvSpPr>
          <p:cNvPr id="4" name="Content Placeholder 3">
            <a:extLst>
              <a:ext uri="{FF2B5EF4-FFF2-40B4-BE49-F238E27FC236}">
                <a16:creationId xmlns:a16="http://schemas.microsoft.com/office/drawing/2014/main" id="{6D5583F9-AA5E-48F1-912C-87EFEE185566}"/>
              </a:ext>
            </a:extLst>
          </p:cNvPr>
          <p:cNvSpPr>
            <a:spLocks noGrp="1"/>
          </p:cNvSpPr>
          <p:nvPr>
            <p:ph idx="1"/>
          </p:nvPr>
        </p:nvSpPr>
        <p:spPr/>
        <p:txBody>
          <a:bodyPr vert="horz" lIns="0" tIns="0" rIns="0" bIns="0" numCol="1" rtlCol="0" anchor="t">
            <a:noAutofit/>
          </a:bodyPr>
          <a:lstStyle/>
          <a:p>
            <a:pPr marL="0" indent="0">
              <a:spcBef>
                <a:spcPts val="0"/>
              </a:spcBef>
              <a:spcAft>
                <a:spcPts val="1800"/>
              </a:spcAft>
              <a:buNone/>
            </a:pPr>
            <a:r>
              <a:rPr lang="en-US" sz="2400" b="1" dirty="0">
                <a:latin typeface="Montserrat SemiBold" pitchFamily="2" charset="77"/>
              </a:rPr>
              <a:t>You are your business</a:t>
            </a:r>
          </a:p>
          <a:p>
            <a:pPr>
              <a:spcBef>
                <a:spcPts val="0"/>
              </a:spcBef>
              <a:spcAft>
                <a:spcPts val="1800"/>
              </a:spcAft>
            </a:pPr>
            <a:r>
              <a:rPr lang="en-US" sz="2200" dirty="0"/>
              <a:t>Every personal interaction and relationship matters  </a:t>
            </a:r>
          </a:p>
          <a:p>
            <a:pPr>
              <a:spcBef>
                <a:spcPts val="0"/>
              </a:spcBef>
              <a:spcAft>
                <a:spcPts val="1800"/>
              </a:spcAft>
            </a:pPr>
            <a:r>
              <a:rPr lang="en-US" sz="2200" dirty="0"/>
              <a:t>Clients</a:t>
            </a:r>
          </a:p>
          <a:p>
            <a:pPr>
              <a:spcBef>
                <a:spcPts val="0"/>
              </a:spcBef>
              <a:spcAft>
                <a:spcPts val="1800"/>
              </a:spcAft>
            </a:pPr>
            <a:r>
              <a:rPr lang="en-US" sz="2200" dirty="0"/>
              <a:t>Other agents</a:t>
            </a:r>
          </a:p>
          <a:p>
            <a:pPr>
              <a:spcBef>
                <a:spcPts val="0"/>
              </a:spcBef>
              <a:spcAft>
                <a:spcPts val="1800"/>
              </a:spcAft>
            </a:pPr>
            <a:r>
              <a:rPr lang="en-US" sz="2200" dirty="0"/>
              <a:t>Community residents</a:t>
            </a:r>
          </a:p>
          <a:p>
            <a:pPr>
              <a:spcBef>
                <a:spcPts val="0"/>
              </a:spcBef>
              <a:spcAft>
                <a:spcPts val="1800"/>
              </a:spcAft>
            </a:pPr>
            <a:r>
              <a:rPr lang="en-US" sz="2200" dirty="0"/>
              <a:t>Local businesses</a:t>
            </a:r>
          </a:p>
        </p:txBody>
      </p:sp>
      <p:sp>
        <p:nvSpPr>
          <p:cNvPr id="9" name="Date Placeholder 3">
            <a:extLst>
              <a:ext uri="{FF2B5EF4-FFF2-40B4-BE49-F238E27FC236}">
                <a16:creationId xmlns:a16="http://schemas.microsoft.com/office/drawing/2014/main" id="{3FD2967F-1958-89B9-60CF-311DD31D3C6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7" name="Graphic 6">
            <a:extLst>
              <a:ext uri="{FF2B5EF4-FFF2-40B4-BE49-F238E27FC236}">
                <a16:creationId xmlns:a16="http://schemas.microsoft.com/office/drawing/2014/main" id="{69A747BC-B2DB-2E52-0492-24F0C9F6DD1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4057" cy="347472"/>
          </a:xfrm>
          <a:prstGeom prst="rect">
            <a:avLst/>
          </a:prstGeom>
        </p:spPr>
      </p:pic>
      <p:sp>
        <p:nvSpPr>
          <p:cNvPr id="5" name="Date Placeholder 3">
            <a:extLst>
              <a:ext uri="{FF2B5EF4-FFF2-40B4-BE49-F238E27FC236}">
                <a16:creationId xmlns:a16="http://schemas.microsoft.com/office/drawing/2014/main" id="{91BC7E8B-D514-80D8-68B5-9C59DA292DA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23</a:t>
            </a:fld>
            <a:endParaRPr lang="en-US" sz="1200" b="1" dirty="0">
              <a:solidFill>
                <a:srgbClr val="606060"/>
              </a:solidFill>
            </a:endParaRPr>
          </a:p>
        </p:txBody>
      </p:sp>
    </p:spTree>
    <p:extLst>
      <p:ext uri="{BB962C8B-B14F-4D97-AF65-F5344CB8AC3E}">
        <p14:creationId xmlns:p14="http://schemas.microsoft.com/office/powerpoint/2010/main" val="15134766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F6B16DC-CD8E-FE12-6889-949AE51A755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221</a:t>
            </a:fld>
            <a:endParaRPr lang="en-US" b="1" dirty="0">
              <a:solidFill>
                <a:srgbClr val="606060"/>
              </a:solidFill>
            </a:endParaRPr>
          </a:p>
        </p:txBody>
      </p:sp>
      <p:sp>
        <p:nvSpPr>
          <p:cNvPr id="3" name="Title 2">
            <a:extLst>
              <a:ext uri="{FF2B5EF4-FFF2-40B4-BE49-F238E27FC236}">
                <a16:creationId xmlns:a16="http://schemas.microsoft.com/office/drawing/2014/main" id="{890FC8CD-BDC0-FE05-8823-9874D8695EE5}"/>
              </a:ext>
            </a:extLst>
          </p:cNvPr>
          <p:cNvSpPr>
            <a:spLocks noGrp="1"/>
          </p:cNvSpPr>
          <p:nvPr>
            <p:ph type="title"/>
          </p:nvPr>
        </p:nvSpPr>
        <p:spPr/>
        <p:txBody>
          <a:bodyPr/>
          <a:lstStyle/>
          <a:p>
            <a:r>
              <a:rPr lang="en-US" dirty="0"/>
              <a:t>Property Comparison Worksheet For Buyers</a:t>
            </a:r>
          </a:p>
        </p:txBody>
      </p:sp>
      <p:sp>
        <p:nvSpPr>
          <p:cNvPr id="6" name="Date Placeholder 3">
            <a:extLst>
              <a:ext uri="{FF2B5EF4-FFF2-40B4-BE49-F238E27FC236}">
                <a16:creationId xmlns:a16="http://schemas.microsoft.com/office/drawing/2014/main" id="{549479A8-3350-2627-9FF0-A55240376EE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graphicFrame>
        <p:nvGraphicFramePr>
          <p:cNvPr id="7" name="Table 6">
            <a:extLst>
              <a:ext uri="{FF2B5EF4-FFF2-40B4-BE49-F238E27FC236}">
                <a16:creationId xmlns:a16="http://schemas.microsoft.com/office/drawing/2014/main" id="{B25F89C2-E424-C64B-0A1E-AAF7314C75F3}"/>
              </a:ext>
            </a:extLst>
          </p:cNvPr>
          <p:cNvGraphicFramePr>
            <a:graphicFrameLocks noGrp="1"/>
          </p:cNvGraphicFramePr>
          <p:nvPr>
            <p:extLst>
              <p:ext uri="{D42A27DB-BD31-4B8C-83A1-F6EECF244321}">
                <p14:modId xmlns:p14="http://schemas.microsoft.com/office/powerpoint/2010/main" val="1215581764"/>
              </p:ext>
            </p:extLst>
          </p:nvPr>
        </p:nvGraphicFramePr>
        <p:xfrm>
          <a:off x="2575560" y="1546412"/>
          <a:ext cx="7040880" cy="4559808"/>
        </p:xfrm>
        <a:graphic>
          <a:graphicData uri="http://schemas.openxmlformats.org/drawingml/2006/table">
            <a:tbl>
              <a:tblPr firstRow="1" bandRow="1">
                <a:tableStyleId>{5C22544A-7EE6-4342-B048-85BDC9FD1C3A}</a:tableStyleId>
              </a:tblPr>
              <a:tblGrid>
                <a:gridCol w="1554480">
                  <a:extLst>
                    <a:ext uri="{9D8B030D-6E8A-4147-A177-3AD203B41FA5}">
                      <a16:colId xmlns:a16="http://schemas.microsoft.com/office/drawing/2014/main" val="3797978857"/>
                    </a:ext>
                  </a:extLst>
                </a:gridCol>
                <a:gridCol w="914400">
                  <a:extLst>
                    <a:ext uri="{9D8B030D-6E8A-4147-A177-3AD203B41FA5}">
                      <a16:colId xmlns:a16="http://schemas.microsoft.com/office/drawing/2014/main" val="1388779163"/>
                    </a:ext>
                  </a:extLst>
                </a:gridCol>
                <a:gridCol w="914400">
                  <a:extLst>
                    <a:ext uri="{9D8B030D-6E8A-4147-A177-3AD203B41FA5}">
                      <a16:colId xmlns:a16="http://schemas.microsoft.com/office/drawing/2014/main" val="2735813412"/>
                    </a:ext>
                  </a:extLst>
                </a:gridCol>
                <a:gridCol w="914400">
                  <a:extLst>
                    <a:ext uri="{9D8B030D-6E8A-4147-A177-3AD203B41FA5}">
                      <a16:colId xmlns:a16="http://schemas.microsoft.com/office/drawing/2014/main" val="3285824047"/>
                    </a:ext>
                  </a:extLst>
                </a:gridCol>
                <a:gridCol w="914400">
                  <a:extLst>
                    <a:ext uri="{9D8B030D-6E8A-4147-A177-3AD203B41FA5}">
                      <a16:colId xmlns:a16="http://schemas.microsoft.com/office/drawing/2014/main" val="1958849075"/>
                    </a:ext>
                  </a:extLst>
                </a:gridCol>
                <a:gridCol w="914400">
                  <a:extLst>
                    <a:ext uri="{9D8B030D-6E8A-4147-A177-3AD203B41FA5}">
                      <a16:colId xmlns:a16="http://schemas.microsoft.com/office/drawing/2014/main" val="4287100926"/>
                    </a:ext>
                  </a:extLst>
                </a:gridCol>
                <a:gridCol w="914400">
                  <a:extLst>
                    <a:ext uri="{9D8B030D-6E8A-4147-A177-3AD203B41FA5}">
                      <a16:colId xmlns:a16="http://schemas.microsoft.com/office/drawing/2014/main" val="586954832"/>
                    </a:ext>
                  </a:extLst>
                </a:gridCol>
              </a:tblGrid>
              <a:tr h="347472">
                <a:tc>
                  <a:txBody>
                    <a:bodyPr/>
                    <a:lstStyle/>
                    <a:p>
                      <a:r>
                        <a:rPr lang="en-US" sz="800" b="1" i="0" dirty="0">
                          <a:effectLst/>
                          <a:latin typeface="Montserrat SemiBold" pitchFamily="2" charset="77"/>
                        </a:rPr>
                        <a:t/>
                      </a:r>
                      <a:br>
                        <a:rPr lang="en-US" sz="800" b="1" i="0" dirty="0">
                          <a:effectLst/>
                          <a:latin typeface="Montserrat SemiBold" pitchFamily="2" charset="77"/>
                        </a:rPr>
                      </a:br>
                      <a:endParaRPr lang="en-US" sz="800" b="1" i="0" dirty="0">
                        <a:effectLst/>
                        <a:latin typeface="Montserrat SemiBold" pitchFamily="2" charset="77"/>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800" b="1" i="0" dirty="0">
                          <a:solidFill>
                            <a:schemeClr val="bg1"/>
                          </a:solidFill>
                          <a:effectLst/>
                          <a:latin typeface="Montserrat SemiBold" pitchFamily="2" charset="77"/>
                        </a:rPr>
                        <a:t>Home</a:t>
                      </a:r>
                    </a:p>
                    <a:p>
                      <a:pPr algn="ctr"/>
                      <a:r>
                        <a:rPr lang="en-US" sz="800" b="1" i="0" dirty="0">
                          <a:solidFill>
                            <a:schemeClr val="bg1"/>
                          </a:solidFill>
                          <a:effectLst/>
                          <a:latin typeface="Montserrat SemiBold" pitchFamily="2" charset="77"/>
                        </a:rPr>
                        <a:t>#1</a:t>
                      </a:r>
                    </a:p>
                  </a:txBody>
                  <a:tcPr marL="0" marR="0" marT="54864" marB="54864">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800" b="1" i="0" dirty="0">
                          <a:solidFill>
                            <a:schemeClr val="bg1"/>
                          </a:solidFill>
                          <a:effectLst/>
                          <a:latin typeface="Montserrat SemiBold" pitchFamily="2" charset="77"/>
                        </a:rPr>
                        <a:t>Score</a:t>
                      </a:r>
                    </a:p>
                  </a:txBody>
                  <a:tcPr marL="0" marR="0" marT="54864" marB="54864">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800" b="1" i="0" dirty="0">
                          <a:solidFill>
                            <a:schemeClr val="bg1"/>
                          </a:solidFill>
                          <a:effectLst/>
                          <a:latin typeface="Montserrat SemiBold" pitchFamily="2" charset="77"/>
                        </a:rPr>
                        <a:t>Home</a:t>
                      </a:r>
                    </a:p>
                    <a:p>
                      <a:pPr algn="ctr"/>
                      <a:r>
                        <a:rPr lang="en-US" sz="800" b="1" i="0" dirty="0">
                          <a:solidFill>
                            <a:schemeClr val="bg1"/>
                          </a:solidFill>
                          <a:effectLst/>
                          <a:latin typeface="Montserrat SemiBold" pitchFamily="2" charset="77"/>
                        </a:rPr>
                        <a:t>#2</a:t>
                      </a:r>
                    </a:p>
                  </a:txBody>
                  <a:tcPr marL="0" marR="0" marT="54864" marB="54864">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pPr algn="ctr"/>
                      <a:r>
                        <a:rPr lang="en-US" sz="800" b="1" i="0" dirty="0">
                          <a:solidFill>
                            <a:schemeClr val="bg1"/>
                          </a:solidFill>
                          <a:effectLst/>
                          <a:latin typeface="Montserrat SemiBold" pitchFamily="2" charset="77"/>
                        </a:rPr>
                        <a:t>Score</a:t>
                      </a:r>
                    </a:p>
                  </a:txBody>
                  <a:tcPr marL="0" marR="0" marT="54864" marB="54864">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pPr algn="ctr"/>
                      <a:r>
                        <a:rPr lang="en-US" sz="800" b="1" i="0" dirty="0">
                          <a:solidFill>
                            <a:schemeClr val="bg1"/>
                          </a:solidFill>
                          <a:effectLst/>
                          <a:latin typeface="Montserrat SemiBold" pitchFamily="2" charset="77"/>
                        </a:rPr>
                        <a:t>Home</a:t>
                      </a:r>
                    </a:p>
                    <a:p>
                      <a:pPr algn="ctr"/>
                      <a:r>
                        <a:rPr lang="en-US" sz="800" b="1" i="0" dirty="0">
                          <a:solidFill>
                            <a:schemeClr val="bg1"/>
                          </a:solidFill>
                          <a:effectLst/>
                          <a:latin typeface="Montserrat SemiBold" pitchFamily="2" charset="77"/>
                        </a:rPr>
                        <a:t>#3</a:t>
                      </a:r>
                    </a:p>
                  </a:txBody>
                  <a:tcPr marL="0" marR="0" marT="54864" marB="54864">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solidFill>
                  </a:tcPr>
                </a:tc>
                <a:tc>
                  <a:txBody>
                    <a:bodyPr/>
                    <a:lstStyle/>
                    <a:p>
                      <a:pPr algn="ctr"/>
                      <a:r>
                        <a:rPr lang="en-US" sz="800" b="1" i="0" dirty="0">
                          <a:solidFill>
                            <a:schemeClr val="bg1"/>
                          </a:solidFill>
                          <a:effectLst/>
                          <a:latin typeface="Montserrat SemiBold" pitchFamily="2" charset="77"/>
                        </a:rPr>
                        <a:t>Score</a:t>
                      </a:r>
                    </a:p>
                  </a:txBody>
                  <a:tcPr marL="0" marR="0" marT="54864" marB="54864">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073849377"/>
                  </a:ext>
                </a:extLst>
              </a:tr>
              <a:tr h="210312">
                <a:tc gridSpan="7">
                  <a:txBody>
                    <a:bodyPr/>
                    <a:lstStyle/>
                    <a:p>
                      <a:r>
                        <a:rPr lang="en-US" sz="700" b="1" i="0" dirty="0">
                          <a:effectLst/>
                          <a:latin typeface="Montserrat SemiBold" pitchFamily="2" charset="77"/>
                        </a:rPr>
                        <a:t>Pricing/Cost</a:t>
                      </a:r>
                    </a:p>
                  </a:txBody>
                  <a:tcPr marL="118872"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alpha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34340248"/>
                  </a:ext>
                </a:extLst>
              </a:tr>
              <a:tr h="210312">
                <a:tc>
                  <a:txBody>
                    <a:bodyPr/>
                    <a:lstStyle/>
                    <a:p>
                      <a:r>
                        <a:rPr lang="en-US" sz="700" b="0" i="0" dirty="0">
                          <a:effectLst/>
                          <a:latin typeface="Montserrat" pitchFamily="2" charset="77"/>
                        </a:rPr>
                        <a:t>Asking Price</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val="3471357867"/>
                  </a:ext>
                </a:extLst>
              </a:tr>
              <a:tr h="210312">
                <a:tc>
                  <a:txBody>
                    <a:bodyPr/>
                    <a:lstStyle/>
                    <a:p>
                      <a:r>
                        <a:rPr lang="en-US" sz="700" b="0" i="0" dirty="0">
                          <a:effectLst/>
                          <a:latin typeface="Montserrat" pitchFamily="2" charset="77"/>
                        </a:rPr>
                        <a:t>Price/Sq. Ft.</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82499325"/>
                  </a:ext>
                </a:extLst>
              </a:tr>
              <a:tr h="210312">
                <a:tc>
                  <a:txBody>
                    <a:bodyPr/>
                    <a:lstStyle/>
                    <a:p>
                      <a:r>
                        <a:rPr lang="en-US" sz="700" b="0" i="0" dirty="0">
                          <a:effectLst/>
                          <a:latin typeface="Montserrat" pitchFamily="2" charset="77"/>
                        </a:rPr>
                        <a:t>Property Taxes</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val="2928034854"/>
                  </a:ext>
                </a:extLst>
              </a:tr>
              <a:tr h="210312">
                <a:tc>
                  <a:txBody>
                    <a:bodyPr/>
                    <a:lstStyle/>
                    <a:p>
                      <a:r>
                        <a:rPr lang="en-US" sz="700" b="0" i="0" dirty="0">
                          <a:effectLst/>
                          <a:latin typeface="Montserrat" pitchFamily="2" charset="77"/>
                        </a:rPr>
                        <a:t>Monthly Mortgage</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88311860"/>
                  </a:ext>
                </a:extLst>
              </a:tr>
              <a:tr h="210312">
                <a:tc>
                  <a:txBody>
                    <a:bodyPr/>
                    <a:lstStyle/>
                    <a:p>
                      <a:r>
                        <a:rPr lang="en-US" sz="700" b="0" i="0" dirty="0">
                          <a:effectLst/>
                          <a:latin typeface="Montserrat" pitchFamily="2" charset="77"/>
                        </a:rPr>
                        <a:t>Est. Insurance</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val="640412485"/>
                  </a:ext>
                </a:extLst>
              </a:tr>
              <a:tr h="210312">
                <a:tc>
                  <a:txBody>
                    <a:bodyPr/>
                    <a:lstStyle/>
                    <a:p>
                      <a:r>
                        <a:rPr lang="en-US" sz="700" b="0" i="0" dirty="0">
                          <a:effectLst/>
                          <a:latin typeface="Montserrat" pitchFamily="2" charset="77"/>
                        </a:rPr>
                        <a:t>HOA Fees</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10470740"/>
                  </a:ext>
                </a:extLst>
              </a:tr>
              <a:tr h="210312">
                <a:tc>
                  <a:txBody>
                    <a:bodyPr/>
                    <a:lstStyle/>
                    <a:p>
                      <a:r>
                        <a:rPr lang="en-US" sz="700" b="0" i="0" dirty="0">
                          <a:effectLst/>
                          <a:latin typeface="Montserrat" pitchFamily="2" charset="77"/>
                        </a:rPr>
                        <a:t>Monthly Utilities</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val="3996261498"/>
                  </a:ext>
                </a:extLst>
              </a:tr>
              <a:tr h="210312">
                <a:tc>
                  <a:txBody>
                    <a:bodyPr/>
                    <a:lstStyle/>
                    <a:p>
                      <a:r>
                        <a:rPr lang="en-US" sz="700" b="0" i="0" dirty="0">
                          <a:effectLst/>
                          <a:latin typeface="Montserrat" pitchFamily="2" charset="77"/>
                        </a:rPr>
                        <a:t>Total Monthly Cost</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37095043"/>
                  </a:ext>
                </a:extLst>
              </a:tr>
              <a:tr h="210312">
                <a:tc gridSpan="7">
                  <a:txBody>
                    <a:bodyPr/>
                    <a:lstStyle/>
                    <a:p>
                      <a:r>
                        <a:rPr lang="en-US" sz="700" b="1" i="0" dirty="0">
                          <a:effectLst/>
                          <a:latin typeface="Montserrat SemiBold" pitchFamily="2" charset="77"/>
                        </a:rPr>
                        <a:t>General Features</a:t>
                      </a:r>
                    </a:p>
                  </a:txBody>
                  <a:tcPr marL="118872"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50000"/>
                        <a:alpha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7029202"/>
                  </a:ext>
                </a:extLst>
              </a:tr>
              <a:tr h="210312">
                <a:tc>
                  <a:txBody>
                    <a:bodyPr/>
                    <a:lstStyle/>
                    <a:p>
                      <a:r>
                        <a:rPr lang="en-US" sz="700" b="0" i="0" dirty="0">
                          <a:effectLst/>
                          <a:latin typeface="Montserrat" pitchFamily="2" charset="77"/>
                        </a:rPr>
                        <a:t>Year Built</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499688"/>
                  </a:ext>
                </a:extLst>
              </a:tr>
              <a:tr h="210312">
                <a:tc>
                  <a:txBody>
                    <a:bodyPr/>
                    <a:lstStyle/>
                    <a:p>
                      <a:r>
                        <a:rPr lang="en-US" sz="700" b="0" i="0" dirty="0">
                          <a:effectLst/>
                          <a:latin typeface="Montserrat" pitchFamily="2" charset="77"/>
                        </a:rPr>
                        <a:t>Square Footage</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64215319"/>
                  </a:ext>
                </a:extLst>
              </a:tr>
              <a:tr h="210312">
                <a:tc>
                  <a:txBody>
                    <a:bodyPr/>
                    <a:lstStyle/>
                    <a:p>
                      <a:r>
                        <a:rPr lang="en-US" sz="700" b="0" i="0" dirty="0">
                          <a:effectLst/>
                          <a:latin typeface="Montserrat" pitchFamily="2" charset="77"/>
                        </a:rPr>
                        <a:t>House Style</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6188430"/>
                  </a:ext>
                </a:extLst>
              </a:tr>
              <a:tr h="210312">
                <a:tc>
                  <a:txBody>
                    <a:bodyPr/>
                    <a:lstStyle/>
                    <a:p>
                      <a:r>
                        <a:rPr lang="en-US" sz="700" b="0" i="0" dirty="0">
                          <a:effectLst/>
                          <a:latin typeface="Montserrat" pitchFamily="2" charset="77"/>
                        </a:rPr>
                        <a:t>Lot Size</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97476094"/>
                  </a:ext>
                </a:extLst>
              </a:tr>
              <a:tr h="210312">
                <a:tc>
                  <a:txBody>
                    <a:bodyPr/>
                    <a:lstStyle/>
                    <a:p>
                      <a:r>
                        <a:rPr lang="en-US" sz="700" b="0" i="0" dirty="0">
                          <a:effectLst/>
                          <a:latin typeface="Montserrat" pitchFamily="2" charset="77"/>
                        </a:rPr>
                        <a:t># of rooms</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7624719"/>
                  </a:ext>
                </a:extLst>
              </a:tr>
              <a:tr h="210312">
                <a:tc>
                  <a:txBody>
                    <a:bodyPr/>
                    <a:lstStyle/>
                    <a:p>
                      <a:r>
                        <a:rPr lang="en-US" sz="700" b="0" i="0" dirty="0">
                          <a:effectLst/>
                          <a:latin typeface="Montserrat" pitchFamily="2" charset="77"/>
                        </a:rPr>
                        <a:t># of bedrooms</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94499329"/>
                  </a:ext>
                </a:extLst>
              </a:tr>
              <a:tr h="210312">
                <a:tc>
                  <a:txBody>
                    <a:bodyPr/>
                    <a:lstStyle/>
                    <a:p>
                      <a:r>
                        <a:rPr lang="en-US" sz="700" b="0" i="0" dirty="0">
                          <a:effectLst/>
                          <a:latin typeface="Montserrat" pitchFamily="2" charset="77"/>
                        </a:rPr>
                        <a:t># of bathrooms</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4167168"/>
                  </a:ext>
                </a:extLst>
              </a:tr>
              <a:tr h="210312">
                <a:tc>
                  <a:txBody>
                    <a:bodyPr/>
                    <a:lstStyle/>
                    <a:p>
                      <a:r>
                        <a:rPr lang="en-US" sz="700" b="0" i="0" dirty="0">
                          <a:effectLst/>
                          <a:latin typeface="Montserrat" pitchFamily="2" charset="77"/>
                        </a:rPr>
                        <a:t>Basement</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96012984"/>
                  </a:ext>
                </a:extLst>
              </a:tr>
              <a:tr h="210312">
                <a:tc>
                  <a:txBody>
                    <a:bodyPr/>
                    <a:lstStyle/>
                    <a:p>
                      <a:r>
                        <a:rPr lang="en-US" sz="700" b="0" i="0" dirty="0">
                          <a:effectLst/>
                          <a:latin typeface="Montserrat" pitchFamily="2" charset="77"/>
                        </a:rPr>
                        <a:t>Garage</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13694"/>
                  </a:ext>
                </a:extLst>
              </a:tr>
              <a:tr h="210312">
                <a:tc>
                  <a:txBody>
                    <a:bodyPr/>
                    <a:lstStyle/>
                    <a:p>
                      <a:r>
                        <a:rPr lang="en-US" sz="700" b="0" i="0" dirty="0">
                          <a:effectLst/>
                          <a:latin typeface="Montserrat" pitchFamily="2" charset="77"/>
                        </a:rPr>
                        <a:t>Attic</a:t>
                      </a:r>
                    </a:p>
                  </a:txBody>
                  <a:tcPr marL="118872"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068688650"/>
                  </a:ext>
                </a:extLst>
              </a:tr>
            </a:tbl>
          </a:graphicData>
        </a:graphic>
      </p:graphicFrame>
    </p:spTree>
    <p:extLst>
      <p:ext uri="{BB962C8B-B14F-4D97-AF65-F5344CB8AC3E}">
        <p14:creationId xmlns:p14="http://schemas.microsoft.com/office/powerpoint/2010/main" val="5775810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24E9-D083-415B-BE9B-FF7155077CE0}"/>
              </a:ext>
            </a:extLst>
          </p:cNvPr>
          <p:cNvSpPr>
            <a:spLocks noGrp="1"/>
          </p:cNvSpPr>
          <p:nvPr>
            <p:ph type="title"/>
          </p:nvPr>
        </p:nvSpPr>
        <p:spPr>
          <a:xfrm>
            <a:off x="454152" y="914400"/>
            <a:ext cx="2743200" cy="1828800"/>
          </a:xfrm>
        </p:spPr>
        <p:txBody>
          <a:bodyPr>
            <a:noAutofit/>
          </a:bodyPr>
          <a:lstStyle/>
          <a:p>
            <a:r>
              <a:rPr lang="en-US" sz="2600" dirty="0"/>
              <a:t>Property Search Considerations</a:t>
            </a:r>
          </a:p>
        </p:txBody>
      </p:sp>
      <p:sp>
        <p:nvSpPr>
          <p:cNvPr id="10" name="Content Placeholder 9">
            <a:extLst>
              <a:ext uri="{FF2B5EF4-FFF2-40B4-BE49-F238E27FC236}">
                <a16:creationId xmlns:a16="http://schemas.microsoft.com/office/drawing/2014/main" id="{13217A0A-AC2A-DB19-39ED-FC4E702F37B1}"/>
              </a:ext>
            </a:extLst>
          </p:cNvPr>
          <p:cNvSpPr>
            <a:spLocks noGrp="1"/>
          </p:cNvSpPr>
          <p:nvPr>
            <p:ph idx="1"/>
          </p:nvPr>
        </p:nvSpPr>
        <p:spPr>
          <a:xfrm>
            <a:off x="3965448" y="914400"/>
            <a:ext cx="7772400" cy="5262563"/>
          </a:xfrm>
        </p:spPr>
        <p:txBody>
          <a:bodyPr numCol="1"/>
          <a:lstStyle/>
          <a:p>
            <a:pPr marL="0" lvl="0" indent="0">
              <a:buNone/>
            </a:pPr>
            <a:r>
              <a:rPr lang="en-US" sz="2600" b="1" dirty="0">
                <a:solidFill>
                  <a:schemeClr val="accent1"/>
                </a:solidFill>
                <a:latin typeface="Montserrat SemiBold" pitchFamily="2" charset="77"/>
              </a:rPr>
              <a:t>Utilize All Your Resources</a:t>
            </a:r>
          </a:p>
          <a:p>
            <a:pPr lvl="0"/>
            <a:r>
              <a:rPr lang="en-US" sz="2600" dirty="0"/>
              <a:t>MLS</a:t>
            </a:r>
          </a:p>
          <a:p>
            <a:pPr lvl="0"/>
            <a:r>
              <a:rPr lang="en-US" sz="2600" dirty="0"/>
              <a:t>Websites – social media</a:t>
            </a:r>
          </a:p>
          <a:p>
            <a:pPr lvl="0"/>
            <a:r>
              <a:rPr lang="en-US" sz="2600" dirty="0"/>
              <a:t>Networking</a:t>
            </a:r>
          </a:p>
          <a:p>
            <a:pPr lvl="0"/>
            <a:r>
              <a:rPr lang="en-US" sz="2600" dirty="0"/>
              <a:t>Phone, email and mail</a:t>
            </a:r>
          </a:p>
          <a:p>
            <a:pPr lvl="0"/>
            <a:r>
              <a:rPr lang="en-US" sz="2600" dirty="0"/>
              <a:t>New construction</a:t>
            </a:r>
          </a:p>
          <a:p>
            <a:pPr lvl="0"/>
            <a:r>
              <a:rPr lang="en-US" sz="2600" dirty="0"/>
              <a:t>Distressed properties</a:t>
            </a:r>
          </a:p>
          <a:p>
            <a:pPr lvl="0"/>
            <a:r>
              <a:rPr lang="en-US" sz="2600" dirty="0"/>
              <a:t>Advertise buyer’s interests</a:t>
            </a:r>
          </a:p>
          <a:p>
            <a:pPr lvl="0"/>
            <a:r>
              <a:rPr lang="en-US" sz="2600" dirty="0"/>
              <a:t>Auctions – FSBO’s – Drive around</a:t>
            </a:r>
          </a:p>
        </p:txBody>
      </p:sp>
      <p:sp>
        <p:nvSpPr>
          <p:cNvPr id="5" name="Date Placeholder 3">
            <a:extLst>
              <a:ext uri="{FF2B5EF4-FFF2-40B4-BE49-F238E27FC236}">
                <a16:creationId xmlns:a16="http://schemas.microsoft.com/office/drawing/2014/main" id="{E4B8084A-6D38-86DA-CC38-84FDB6114CF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222</a:t>
            </a:fld>
            <a:endParaRPr lang="en-US" b="1" dirty="0">
              <a:solidFill>
                <a:srgbClr val="606060"/>
              </a:solidFill>
            </a:endParaRPr>
          </a:p>
        </p:txBody>
      </p:sp>
      <p:sp>
        <p:nvSpPr>
          <p:cNvPr id="15" name="Date Placeholder 3">
            <a:extLst>
              <a:ext uri="{FF2B5EF4-FFF2-40B4-BE49-F238E27FC236}">
                <a16:creationId xmlns:a16="http://schemas.microsoft.com/office/drawing/2014/main" id="{3A3EAD60-2660-9360-23F6-E42D8174D0E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17" name="Graphic 16">
            <a:extLst>
              <a:ext uri="{FF2B5EF4-FFF2-40B4-BE49-F238E27FC236}">
                <a16:creationId xmlns:a16="http://schemas.microsoft.com/office/drawing/2014/main" id="{824E9158-FDFD-EE47-3136-F45283C8210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2514600"/>
            <a:ext cx="1828800" cy="1828800"/>
          </a:xfrm>
          <a:prstGeom prst="rect">
            <a:avLst/>
          </a:prstGeom>
        </p:spPr>
      </p:pic>
    </p:spTree>
    <p:extLst>
      <p:ext uri="{BB962C8B-B14F-4D97-AF65-F5344CB8AC3E}">
        <p14:creationId xmlns:p14="http://schemas.microsoft.com/office/powerpoint/2010/main" val="127503987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7746-6B87-43E0-B0D6-31DB1EE352DD}"/>
              </a:ext>
            </a:extLst>
          </p:cNvPr>
          <p:cNvSpPr>
            <a:spLocks noGrp="1"/>
          </p:cNvSpPr>
          <p:nvPr>
            <p:ph type="title"/>
          </p:nvPr>
        </p:nvSpPr>
        <p:spPr>
          <a:xfrm>
            <a:off x="454152" y="914400"/>
            <a:ext cx="2743200" cy="1828800"/>
          </a:xfrm>
        </p:spPr>
        <p:txBody>
          <a:bodyPr>
            <a:normAutofit/>
          </a:bodyPr>
          <a:lstStyle/>
          <a:p>
            <a:r>
              <a:rPr lang="en-US" sz="2600" noProof="0" dirty="0"/>
              <a:t>Searching </a:t>
            </a:r>
            <a:br>
              <a:rPr lang="en-US" sz="2600" noProof="0" dirty="0"/>
            </a:br>
            <a:r>
              <a:rPr lang="en-US" sz="2600" noProof="0" dirty="0"/>
              <a:t>for FSBO Opportunities</a:t>
            </a:r>
            <a:endParaRPr lang="en-US" sz="2600" dirty="0"/>
          </a:p>
        </p:txBody>
      </p:sp>
      <p:sp>
        <p:nvSpPr>
          <p:cNvPr id="3" name="Content Placeholder 2">
            <a:extLst>
              <a:ext uri="{FF2B5EF4-FFF2-40B4-BE49-F238E27FC236}">
                <a16:creationId xmlns:a16="http://schemas.microsoft.com/office/drawing/2014/main" id="{1C96E4D1-C615-4465-9311-FF2A9AD35758}"/>
              </a:ext>
            </a:extLst>
          </p:cNvPr>
          <p:cNvSpPr>
            <a:spLocks noGrp="1"/>
          </p:cNvSpPr>
          <p:nvPr>
            <p:ph idx="1"/>
          </p:nvPr>
        </p:nvSpPr>
        <p:spPr>
          <a:xfrm>
            <a:off x="3965448" y="914400"/>
            <a:ext cx="7772400" cy="5262563"/>
          </a:xfrm>
        </p:spPr>
        <p:txBody>
          <a:bodyPr vert="horz" lIns="0" tIns="0" rIns="0" bIns="0" numCol="1" rtlCol="0" anchor="t">
            <a:noAutofit/>
          </a:bodyPr>
          <a:lstStyle/>
          <a:p>
            <a:pPr>
              <a:spcAft>
                <a:spcPts val="2400"/>
              </a:spcAft>
            </a:pPr>
            <a:r>
              <a:rPr lang="en-US" sz="2400" dirty="0"/>
              <a:t>Make productive contact with seller</a:t>
            </a:r>
          </a:p>
          <a:p>
            <a:pPr>
              <a:spcAft>
                <a:spcPts val="2400"/>
              </a:spcAft>
            </a:pPr>
            <a:r>
              <a:rPr lang="en-US" sz="2400" dirty="0"/>
              <a:t>Inform seller you’re an agent </a:t>
            </a:r>
            <a:br>
              <a:rPr lang="en-US" sz="2400" dirty="0"/>
            </a:br>
            <a:r>
              <a:rPr lang="en-US" sz="2400" dirty="0"/>
              <a:t>with qualified buyer</a:t>
            </a:r>
          </a:p>
          <a:p>
            <a:pPr>
              <a:spcAft>
                <a:spcPts val="2400"/>
              </a:spcAft>
            </a:pPr>
            <a:r>
              <a:rPr lang="en-US" sz="2400" dirty="0"/>
              <a:t>Assure seller that you are not looking </a:t>
            </a:r>
            <a:br>
              <a:rPr lang="en-US" sz="2400" dirty="0"/>
            </a:br>
            <a:r>
              <a:rPr lang="en-US" sz="2400" dirty="0"/>
              <a:t>to list home</a:t>
            </a:r>
          </a:p>
          <a:p>
            <a:pPr>
              <a:spcAft>
                <a:spcPts val="2400"/>
              </a:spcAft>
            </a:pPr>
            <a:r>
              <a:rPr lang="en-US" sz="2400" dirty="0"/>
              <a:t>Ask if seller is willing to offer compensation </a:t>
            </a:r>
            <a:br>
              <a:rPr lang="en-US" sz="2400" dirty="0"/>
            </a:br>
            <a:r>
              <a:rPr lang="en-US" sz="2400" dirty="0"/>
              <a:t>for you bringing a ready, willing and able </a:t>
            </a:r>
            <a:br>
              <a:rPr lang="en-US" sz="2400" dirty="0"/>
            </a:br>
            <a:r>
              <a:rPr lang="en-US" sz="2400" dirty="0"/>
              <a:t>buyer to close a successfully transaction</a:t>
            </a:r>
          </a:p>
          <a:p>
            <a:pPr>
              <a:spcAft>
                <a:spcPts val="2400"/>
              </a:spcAft>
            </a:pPr>
            <a:r>
              <a:rPr lang="en-US" sz="2400" dirty="0"/>
              <a:t>If your client is compensating you, </a:t>
            </a:r>
            <a:br>
              <a:rPr lang="en-US" sz="2400" dirty="0"/>
            </a:br>
            <a:r>
              <a:rPr lang="en-US" sz="2400" dirty="0"/>
              <a:t>don’t mention fee to seller</a:t>
            </a:r>
          </a:p>
        </p:txBody>
      </p:sp>
      <p:sp>
        <p:nvSpPr>
          <p:cNvPr id="5" name="Date Placeholder 3">
            <a:extLst>
              <a:ext uri="{FF2B5EF4-FFF2-40B4-BE49-F238E27FC236}">
                <a16:creationId xmlns:a16="http://schemas.microsoft.com/office/drawing/2014/main" id="{0792D251-0184-08DB-AD54-67FC2539BA0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223</a:t>
            </a:fld>
            <a:endParaRPr lang="en-US" b="1" dirty="0">
              <a:solidFill>
                <a:srgbClr val="606060"/>
              </a:solidFill>
            </a:endParaRPr>
          </a:p>
        </p:txBody>
      </p:sp>
      <p:sp>
        <p:nvSpPr>
          <p:cNvPr id="9" name="Date Placeholder 3">
            <a:extLst>
              <a:ext uri="{FF2B5EF4-FFF2-40B4-BE49-F238E27FC236}">
                <a16:creationId xmlns:a16="http://schemas.microsoft.com/office/drawing/2014/main" id="{B3E931F5-B2D1-529A-6B83-2564712108A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10" name="Graphic 9">
            <a:extLst>
              <a:ext uri="{FF2B5EF4-FFF2-40B4-BE49-F238E27FC236}">
                <a16:creationId xmlns:a16="http://schemas.microsoft.com/office/drawing/2014/main" id="{1AC9F249-5CEE-3263-4950-BB1781EE76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514600"/>
            <a:ext cx="1828800" cy="1828800"/>
          </a:xfrm>
          <a:prstGeom prst="rect">
            <a:avLst/>
          </a:prstGeom>
        </p:spPr>
      </p:pic>
    </p:spTree>
    <p:extLst>
      <p:ext uri="{BB962C8B-B14F-4D97-AF65-F5344CB8AC3E}">
        <p14:creationId xmlns:p14="http://schemas.microsoft.com/office/powerpoint/2010/main" val="54015815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7746-6B87-43E0-B0D6-31DB1EE352DD}"/>
              </a:ext>
            </a:extLst>
          </p:cNvPr>
          <p:cNvSpPr>
            <a:spLocks noGrp="1"/>
          </p:cNvSpPr>
          <p:nvPr>
            <p:ph type="title"/>
          </p:nvPr>
        </p:nvSpPr>
        <p:spPr>
          <a:xfrm>
            <a:off x="457200" y="914400"/>
            <a:ext cx="11277600" cy="914400"/>
          </a:xfrm>
        </p:spPr>
        <p:txBody>
          <a:bodyPr>
            <a:normAutofit/>
          </a:bodyPr>
          <a:lstStyle/>
          <a:p>
            <a:r>
              <a:rPr lang="en-US" noProof="0" dirty="0"/>
              <a:t>Realtors Property Resource</a:t>
            </a:r>
            <a:r>
              <a:rPr lang="en-US" baseline="30000" noProof="0" dirty="0"/>
              <a:t>®</a:t>
            </a:r>
            <a:r>
              <a:rPr lang="en-US" noProof="0" dirty="0"/>
              <a:t>  </a:t>
            </a:r>
            <a:endParaRPr lang="en-US" dirty="0"/>
          </a:p>
        </p:txBody>
      </p:sp>
      <p:sp>
        <p:nvSpPr>
          <p:cNvPr id="3" name="Content Placeholder 2">
            <a:extLst>
              <a:ext uri="{FF2B5EF4-FFF2-40B4-BE49-F238E27FC236}">
                <a16:creationId xmlns:a16="http://schemas.microsoft.com/office/drawing/2014/main" id="{1C96E4D1-C615-4465-9311-FF2A9AD35758}"/>
              </a:ext>
            </a:extLst>
          </p:cNvPr>
          <p:cNvSpPr>
            <a:spLocks noGrp="1"/>
          </p:cNvSpPr>
          <p:nvPr>
            <p:ph idx="1"/>
          </p:nvPr>
        </p:nvSpPr>
        <p:spPr>
          <a:xfrm>
            <a:off x="457200" y="1825625"/>
            <a:ext cx="11277600" cy="4351338"/>
          </a:xfrm>
        </p:spPr>
        <p:txBody>
          <a:bodyPr numCol="1">
            <a:noAutofit/>
          </a:bodyPr>
          <a:lstStyle/>
          <a:p>
            <a:r>
              <a:rPr lang="en-US" sz="2600" dirty="0"/>
              <a:t>Member benefit; already included in dues you pay </a:t>
            </a:r>
            <a:br>
              <a:rPr lang="en-US" sz="2600" dirty="0"/>
            </a:br>
            <a:r>
              <a:rPr lang="en-US" sz="2600" dirty="0"/>
              <a:t>to the National Association of REALTORS</a:t>
            </a:r>
            <a:r>
              <a:rPr lang="en-US" sz="2600" baseline="30000" dirty="0"/>
              <a:t>®</a:t>
            </a:r>
            <a:endParaRPr lang="en-US" sz="2600" dirty="0"/>
          </a:p>
          <a:p>
            <a:r>
              <a:rPr lang="en-US" sz="2600" dirty="0">
                <a:hlinkClick r:id="rId3"/>
              </a:rPr>
              <a:t>RPR</a:t>
            </a:r>
            <a:r>
              <a:rPr lang="en-US" sz="2600" baseline="30000" dirty="0"/>
              <a:t>®</a:t>
            </a:r>
            <a:r>
              <a:rPr lang="en-US" sz="2600" dirty="0"/>
              <a:t> reports can be viewed online or downloaded</a:t>
            </a:r>
          </a:p>
          <a:p>
            <a:r>
              <a:rPr lang="en-US" sz="2600" dirty="0"/>
              <a:t>You can generate a full-color report with your </a:t>
            </a:r>
            <a:br>
              <a:rPr lang="en-US" sz="2600" dirty="0"/>
            </a:br>
            <a:r>
              <a:rPr lang="en-US" sz="2600" dirty="0"/>
              <a:t>contact information and brand within minutes </a:t>
            </a:r>
            <a:br>
              <a:rPr lang="en-US" sz="2600" dirty="0"/>
            </a:br>
            <a:r>
              <a:rPr lang="en-US" sz="2600" dirty="0"/>
              <a:t>to email or present to your client</a:t>
            </a:r>
          </a:p>
        </p:txBody>
      </p:sp>
      <p:pic>
        <p:nvPicPr>
          <p:cNvPr id="6" name="Picture 5" descr="Logo&#10;&#10;Description automatically generated">
            <a:extLst>
              <a:ext uri="{FF2B5EF4-FFF2-40B4-BE49-F238E27FC236}">
                <a16:creationId xmlns:a16="http://schemas.microsoft.com/office/drawing/2014/main" id="{12DED785-F0D2-4870-AB87-09559228968C}"/>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xmlns="" r:id="rId5"/>
              </a:ext>
            </a:extLst>
          </a:blip>
          <a:stretch>
            <a:fillRect/>
          </a:stretch>
        </p:blipFill>
        <p:spPr>
          <a:xfrm>
            <a:off x="9648093" y="824437"/>
            <a:ext cx="2086707" cy="914400"/>
          </a:xfrm>
          <a:prstGeom prst="rect">
            <a:avLst/>
          </a:prstGeom>
        </p:spPr>
      </p:pic>
      <p:sp>
        <p:nvSpPr>
          <p:cNvPr id="5" name="Date Placeholder 3">
            <a:extLst>
              <a:ext uri="{FF2B5EF4-FFF2-40B4-BE49-F238E27FC236}">
                <a16:creationId xmlns:a16="http://schemas.microsoft.com/office/drawing/2014/main" id="{BE3F3E76-1B9A-99CD-4DD2-B2D4A55802B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224</a:t>
            </a:fld>
            <a:endParaRPr lang="en-US" b="1" dirty="0">
              <a:solidFill>
                <a:srgbClr val="606060"/>
              </a:solidFill>
            </a:endParaRPr>
          </a:p>
        </p:txBody>
      </p:sp>
      <p:sp>
        <p:nvSpPr>
          <p:cNvPr id="8" name="Date Placeholder 3">
            <a:extLst>
              <a:ext uri="{FF2B5EF4-FFF2-40B4-BE49-F238E27FC236}">
                <a16:creationId xmlns:a16="http://schemas.microsoft.com/office/drawing/2014/main" id="{FA2F16F3-69E5-4385-F7B7-28779B87491B}"/>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49389936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7746-6B87-43E0-B0D6-31DB1EE352DD}"/>
              </a:ext>
            </a:extLst>
          </p:cNvPr>
          <p:cNvSpPr>
            <a:spLocks noGrp="1"/>
          </p:cNvSpPr>
          <p:nvPr>
            <p:ph type="title"/>
          </p:nvPr>
        </p:nvSpPr>
        <p:spPr>
          <a:xfrm>
            <a:off x="457200" y="914400"/>
            <a:ext cx="11277600" cy="914400"/>
          </a:xfrm>
        </p:spPr>
        <p:txBody>
          <a:bodyPr>
            <a:normAutofit/>
          </a:bodyPr>
          <a:lstStyle/>
          <a:p>
            <a:r>
              <a:rPr lang="en-US" noProof="0" dirty="0"/>
              <a:t>Realtors Valuation Model</a:t>
            </a:r>
            <a:r>
              <a:rPr lang="en-US" baseline="30000" noProof="0" dirty="0"/>
              <a:t>®</a:t>
            </a:r>
            <a:r>
              <a:rPr lang="en-US" noProof="0" dirty="0"/>
              <a:t> </a:t>
            </a:r>
            <a:endParaRPr lang="en-US" dirty="0"/>
          </a:p>
        </p:txBody>
      </p:sp>
      <p:sp>
        <p:nvSpPr>
          <p:cNvPr id="3" name="Content Placeholder 2">
            <a:extLst>
              <a:ext uri="{FF2B5EF4-FFF2-40B4-BE49-F238E27FC236}">
                <a16:creationId xmlns:a16="http://schemas.microsoft.com/office/drawing/2014/main" id="{1C96E4D1-C615-4465-9311-FF2A9AD35758}"/>
              </a:ext>
            </a:extLst>
          </p:cNvPr>
          <p:cNvSpPr>
            <a:spLocks noGrp="1"/>
          </p:cNvSpPr>
          <p:nvPr>
            <p:ph idx="1"/>
          </p:nvPr>
        </p:nvSpPr>
        <p:spPr>
          <a:xfrm>
            <a:off x="457200" y="1825625"/>
            <a:ext cx="11277600" cy="4351338"/>
          </a:xfrm>
        </p:spPr>
        <p:txBody>
          <a:bodyPr numCol="1"/>
          <a:lstStyle/>
          <a:p>
            <a:r>
              <a:rPr lang="en-US" sz="2600" dirty="0"/>
              <a:t>Available if your MLS participates/shares data</a:t>
            </a:r>
          </a:p>
          <a:p>
            <a:r>
              <a:rPr lang="en-US" sz="2600" dirty="0"/>
              <a:t>Create, download, share RPR</a:t>
            </a:r>
            <a:r>
              <a:rPr lang="en-US" sz="2600" baseline="30000" dirty="0"/>
              <a:t>®</a:t>
            </a:r>
            <a:r>
              <a:rPr lang="en-US" sz="2600" dirty="0"/>
              <a:t> reports </a:t>
            </a:r>
            <a:br>
              <a:rPr lang="en-US" sz="2600" dirty="0"/>
            </a:br>
            <a:r>
              <a:rPr lang="en-US" sz="2600" dirty="0"/>
              <a:t>from your computer, smartphone, tablet</a:t>
            </a:r>
          </a:p>
          <a:p>
            <a:r>
              <a:rPr lang="en-US" sz="2600" b="1" dirty="0">
                <a:latin typeface="Montserrat SemiBold" pitchFamily="2" charset="77"/>
                <a:hlinkClick r:id="rId3"/>
              </a:rPr>
              <a:t>Register and take RPR</a:t>
            </a:r>
            <a:r>
              <a:rPr lang="en-US" sz="2600" b="1" baseline="30000" dirty="0">
                <a:latin typeface="Montserrat SemiBold" pitchFamily="2" charset="77"/>
                <a:hlinkClick r:id="rId3"/>
              </a:rPr>
              <a:t>®</a:t>
            </a:r>
            <a:r>
              <a:rPr lang="en-US" sz="2600" b="1" dirty="0">
                <a:latin typeface="Montserrat SemiBold" pitchFamily="2" charset="77"/>
                <a:hlinkClick r:id="rId3"/>
              </a:rPr>
              <a:t> for a test drive</a:t>
            </a:r>
            <a:r>
              <a:rPr lang="en-US" sz="2600" dirty="0"/>
              <a:t>.</a:t>
            </a:r>
          </a:p>
        </p:txBody>
      </p:sp>
      <p:sp>
        <p:nvSpPr>
          <p:cNvPr id="4" name="Date Placeholder 3">
            <a:extLst>
              <a:ext uri="{FF2B5EF4-FFF2-40B4-BE49-F238E27FC236}">
                <a16:creationId xmlns:a16="http://schemas.microsoft.com/office/drawing/2014/main" id="{4DFD89B5-F69B-CD20-5D69-DEFFA4BD3FE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225</a:t>
            </a:fld>
            <a:endParaRPr lang="en-US" b="1" dirty="0">
              <a:solidFill>
                <a:srgbClr val="606060"/>
              </a:solidFill>
            </a:endParaRPr>
          </a:p>
        </p:txBody>
      </p:sp>
      <p:pic>
        <p:nvPicPr>
          <p:cNvPr id="11" name="Picture 10" descr="Logo&#10;&#10;Description automatically generated">
            <a:extLst>
              <a:ext uri="{FF2B5EF4-FFF2-40B4-BE49-F238E27FC236}">
                <a16:creationId xmlns:a16="http://schemas.microsoft.com/office/drawing/2014/main" id="{D7E4970C-B227-B4DC-FAEE-3A47F92AF378}"/>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xmlns="" r:id="rId5"/>
              </a:ext>
            </a:extLst>
          </a:blip>
          <a:stretch>
            <a:fillRect/>
          </a:stretch>
        </p:blipFill>
        <p:spPr>
          <a:xfrm>
            <a:off x="9648093" y="824437"/>
            <a:ext cx="2086707" cy="914400"/>
          </a:xfrm>
          <a:prstGeom prst="rect">
            <a:avLst/>
          </a:prstGeom>
        </p:spPr>
      </p:pic>
      <p:sp>
        <p:nvSpPr>
          <p:cNvPr id="12" name="Date Placeholder 3">
            <a:extLst>
              <a:ext uri="{FF2B5EF4-FFF2-40B4-BE49-F238E27FC236}">
                <a16:creationId xmlns:a16="http://schemas.microsoft.com/office/drawing/2014/main" id="{B43F9C49-26DC-8C4A-C8A9-6ABE3D22C73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92063227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F7746-6B87-43E0-B0D6-31DB1EE352DD}"/>
              </a:ext>
            </a:extLst>
          </p:cNvPr>
          <p:cNvSpPr>
            <a:spLocks noGrp="1"/>
          </p:cNvSpPr>
          <p:nvPr>
            <p:ph type="title"/>
          </p:nvPr>
        </p:nvSpPr>
        <p:spPr>
          <a:xfrm>
            <a:off x="457200" y="914400"/>
            <a:ext cx="11277600" cy="914400"/>
          </a:xfrm>
        </p:spPr>
        <p:txBody>
          <a:bodyPr>
            <a:normAutofit/>
          </a:bodyPr>
          <a:lstStyle/>
          <a:p>
            <a:r>
              <a:rPr lang="en-US" noProof="0"/>
              <a:t>Share Information Responsibly</a:t>
            </a:r>
            <a:endParaRPr lang="en-US"/>
          </a:p>
        </p:txBody>
      </p:sp>
      <p:sp>
        <p:nvSpPr>
          <p:cNvPr id="3" name="Content Placeholder 2">
            <a:extLst>
              <a:ext uri="{FF2B5EF4-FFF2-40B4-BE49-F238E27FC236}">
                <a16:creationId xmlns:a16="http://schemas.microsoft.com/office/drawing/2014/main" id="{1C96E4D1-C615-4465-9311-FF2A9AD35758}"/>
              </a:ext>
            </a:extLst>
          </p:cNvPr>
          <p:cNvSpPr>
            <a:spLocks noGrp="1"/>
          </p:cNvSpPr>
          <p:nvPr>
            <p:ph idx="1"/>
          </p:nvPr>
        </p:nvSpPr>
        <p:spPr>
          <a:xfrm>
            <a:off x="457200" y="1825625"/>
            <a:ext cx="11277600" cy="4351338"/>
          </a:xfrm>
        </p:spPr>
        <p:txBody>
          <a:bodyPr vert="horz" lIns="0" tIns="0" rIns="0" bIns="0" numCol="1" rtlCol="0" anchor="t">
            <a:noAutofit/>
          </a:bodyPr>
          <a:lstStyle/>
          <a:p>
            <a:pPr marL="0" indent="0">
              <a:buNone/>
            </a:pPr>
            <a:r>
              <a:rPr lang="en-US" sz="2600" dirty="0"/>
              <a:t>You have a legal and ethical obligation </a:t>
            </a:r>
            <a:br>
              <a:rPr lang="en-US" sz="2600" dirty="0"/>
            </a:br>
            <a:r>
              <a:rPr lang="en-US" sz="2600" dirty="0"/>
              <a:t>to share information responsibly</a:t>
            </a:r>
          </a:p>
          <a:p>
            <a:pPr marL="228600" lvl="1" indent="-228600">
              <a:buFont typeface="Arial" panose="020B0604020202020204" pitchFamily="34" charset="0"/>
              <a:buChar char="•"/>
            </a:pPr>
            <a:r>
              <a:rPr lang="en-US" dirty="0"/>
              <a:t>Know </a:t>
            </a:r>
            <a:r>
              <a:rPr lang="en-US" b="1" dirty="0">
                <a:solidFill>
                  <a:schemeClr val="accent1"/>
                </a:solidFill>
                <a:latin typeface="Montserrat SemiBold" pitchFamily="2" charset="77"/>
              </a:rPr>
              <a:t>who</a:t>
            </a:r>
            <a:r>
              <a:rPr lang="en-US" dirty="0"/>
              <a:t> you are sharing information with</a:t>
            </a:r>
          </a:p>
          <a:p>
            <a:pPr marL="228600" lvl="1" indent="-228600">
              <a:buFont typeface="Arial" panose="020B0604020202020204" pitchFamily="34" charset="0"/>
              <a:buChar char="•"/>
            </a:pPr>
            <a:r>
              <a:rPr lang="en-US" dirty="0"/>
              <a:t>Be careful that you are not sharing </a:t>
            </a:r>
            <a:br>
              <a:rPr lang="en-US" dirty="0"/>
            </a:br>
            <a:r>
              <a:rPr lang="en-US" dirty="0"/>
              <a:t>confidential information without permission</a:t>
            </a:r>
          </a:p>
          <a:p>
            <a:pPr marL="228600" lvl="1" indent="-228600">
              <a:buFont typeface="Arial" panose="020B0604020202020204" pitchFamily="34" charset="0"/>
              <a:buChar char="•"/>
            </a:pPr>
            <a:r>
              <a:rPr lang="en-US" dirty="0"/>
              <a:t>Know </a:t>
            </a:r>
            <a:r>
              <a:rPr lang="en-US" b="1" dirty="0">
                <a:solidFill>
                  <a:schemeClr val="accent1"/>
                </a:solidFill>
                <a:latin typeface="Montserrat SemiBold" pitchFamily="2" charset="77"/>
              </a:rPr>
              <a:t>why</a:t>
            </a:r>
            <a:r>
              <a:rPr lang="en-US" dirty="0"/>
              <a:t> you are sharing information</a:t>
            </a:r>
          </a:p>
          <a:p>
            <a:endParaRPr lang="en-US" dirty="0"/>
          </a:p>
        </p:txBody>
      </p:sp>
      <p:sp>
        <p:nvSpPr>
          <p:cNvPr id="4" name="Date Placeholder 3">
            <a:extLst>
              <a:ext uri="{FF2B5EF4-FFF2-40B4-BE49-F238E27FC236}">
                <a16:creationId xmlns:a16="http://schemas.microsoft.com/office/drawing/2014/main" id="{C692A374-0975-6417-10D1-87A97F2A1F7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226</a:t>
            </a:fld>
            <a:endParaRPr lang="en-US" b="1" dirty="0">
              <a:solidFill>
                <a:srgbClr val="606060"/>
              </a:solidFill>
            </a:endParaRPr>
          </a:p>
        </p:txBody>
      </p:sp>
      <p:sp>
        <p:nvSpPr>
          <p:cNvPr id="10" name="Date Placeholder 3">
            <a:extLst>
              <a:ext uri="{FF2B5EF4-FFF2-40B4-BE49-F238E27FC236}">
                <a16:creationId xmlns:a16="http://schemas.microsoft.com/office/drawing/2014/main" id="{D10700EA-B198-041D-7366-01C7C8989A7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pic>
        <p:nvPicPr>
          <p:cNvPr id="8" name="Graphic 7">
            <a:extLst>
              <a:ext uri="{FF2B5EF4-FFF2-40B4-BE49-F238E27FC236}">
                <a16:creationId xmlns:a16="http://schemas.microsoft.com/office/drawing/2014/main" id="{7325F879-DEA4-EADA-FDFD-F121F9E3A5F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173213482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54F70-D44E-41CD-A535-20B341C7BD30}"/>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Showing Properties</a:t>
            </a:r>
          </a:p>
        </p:txBody>
      </p:sp>
      <p:grpSp>
        <p:nvGrpSpPr>
          <p:cNvPr id="20" name="Group 19">
            <a:extLst>
              <a:ext uri="{FF2B5EF4-FFF2-40B4-BE49-F238E27FC236}">
                <a16:creationId xmlns:a16="http://schemas.microsoft.com/office/drawing/2014/main" id="{BD02E3F7-4081-3EBC-466F-48D6B24C65D8}"/>
              </a:ext>
            </a:extLst>
          </p:cNvPr>
          <p:cNvGrpSpPr>
            <a:grpSpLocks noChangeAspect="1"/>
          </p:cNvGrpSpPr>
          <p:nvPr/>
        </p:nvGrpSpPr>
        <p:grpSpPr>
          <a:xfrm>
            <a:off x="457200" y="2286000"/>
            <a:ext cx="11267492" cy="2286000"/>
            <a:chOff x="1881302" y="2725899"/>
            <a:chExt cx="8608463" cy="1746524"/>
          </a:xfrm>
        </p:grpSpPr>
        <p:grpSp>
          <p:nvGrpSpPr>
            <p:cNvPr id="8" name="Group 7" descr="Row 2: large arrow one with placeholder icon and label, in plum">
              <a:extLst>
                <a:ext uri="{FF2B5EF4-FFF2-40B4-BE49-F238E27FC236}">
                  <a16:creationId xmlns:a16="http://schemas.microsoft.com/office/drawing/2014/main" id="{73C467C9-72FF-B451-7618-4CEB69FED1B8}"/>
                </a:ext>
              </a:extLst>
            </p:cNvPr>
            <p:cNvGrpSpPr/>
            <p:nvPr/>
          </p:nvGrpSpPr>
          <p:grpSpPr>
            <a:xfrm>
              <a:off x="1881302" y="2725899"/>
              <a:ext cx="3075475" cy="1746524"/>
              <a:chOff x="641226" y="2725899"/>
              <a:chExt cx="3075475" cy="1746524"/>
            </a:xfrm>
          </p:grpSpPr>
          <p:sp>
            <p:nvSpPr>
              <p:cNvPr id="9" name="Arrow: Chevron 59">
                <a:extLst>
                  <a:ext uri="{FF2B5EF4-FFF2-40B4-BE49-F238E27FC236}">
                    <a16:creationId xmlns:a16="http://schemas.microsoft.com/office/drawing/2014/main" id="{E23185E6-A02A-C44B-E4C2-94ACCA3768BC}"/>
                  </a:ext>
                  <a:ext uri="{C183D7F6-B498-43B3-948B-1728B52AA6E4}">
                    <adec:decorative xmlns:adec="http://schemas.microsoft.com/office/drawing/2017/decorative" xmlns="" val="1"/>
                  </a:ext>
                </a:extLst>
              </p:cNvPr>
              <p:cNvSpPr/>
              <p:nvPr/>
            </p:nvSpPr>
            <p:spPr bwMode="gray">
              <a:xfrm>
                <a:off x="641226" y="2725899"/>
                <a:ext cx="3075475" cy="1746524"/>
              </a:xfrm>
              <a:prstGeom prst="chevron">
                <a:avLst/>
              </a:prstGeom>
              <a:solidFill>
                <a:schemeClr val="accent1"/>
              </a:solidFill>
              <a:ln w="12700">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accent2"/>
                  </a:solidFill>
                </a:endParaRPr>
              </a:p>
            </p:txBody>
          </p:sp>
          <p:sp>
            <p:nvSpPr>
              <p:cNvPr id="11" name="TextBox 10" descr="label">
                <a:extLst>
                  <a:ext uri="{FF2B5EF4-FFF2-40B4-BE49-F238E27FC236}">
                    <a16:creationId xmlns:a16="http://schemas.microsoft.com/office/drawing/2014/main" id="{3296AE79-206C-947F-C8C5-59D6E41282F1}"/>
                  </a:ext>
                </a:extLst>
              </p:cNvPr>
              <p:cNvSpPr txBox="1"/>
              <p:nvPr/>
            </p:nvSpPr>
            <p:spPr>
              <a:xfrm>
                <a:off x="1492395" y="3270547"/>
                <a:ext cx="1676663" cy="657225"/>
              </a:xfrm>
              <a:prstGeom prst="rect">
                <a:avLst/>
              </a:prstGeom>
              <a:noFill/>
              <a:scene3d>
                <a:camera prst="orthographicFront"/>
                <a:lightRig rig="threePt" dir="t"/>
              </a:scene3d>
              <a:sp3d>
                <a:bevelT/>
              </a:sp3d>
            </p:spPr>
            <p:txBody>
              <a:bodyPr wrap="square" lIns="0" tIns="0" rIns="0" bIns="0" rtlCol="0" anchor="ctr" anchorCtr="0">
                <a:noAutofit/>
              </a:bodyPr>
              <a:lstStyle/>
              <a:p>
                <a:pPr algn="ctr"/>
                <a:r>
                  <a:rPr lang="en-US" sz="3600" b="1" dirty="0">
                    <a:solidFill>
                      <a:schemeClr val="bg1"/>
                    </a:solidFill>
                    <a:latin typeface="Montserrat SemiBold" pitchFamily="2" charset="77"/>
                  </a:rPr>
                  <a:t>Before</a:t>
                </a:r>
              </a:p>
            </p:txBody>
          </p:sp>
        </p:grpSp>
        <p:grpSp>
          <p:nvGrpSpPr>
            <p:cNvPr id="12" name="Group 11" descr="Row 2: large arrow two with placeholder icon and label, in Ocean color">
              <a:extLst>
                <a:ext uri="{FF2B5EF4-FFF2-40B4-BE49-F238E27FC236}">
                  <a16:creationId xmlns:a16="http://schemas.microsoft.com/office/drawing/2014/main" id="{3E1EB7BC-4FA1-B1F5-FBF6-DB9C8D76926F}"/>
                </a:ext>
              </a:extLst>
            </p:cNvPr>
            <p:cNvGrpSpPr/>
            <p:nvPr/>
          </p:nvGrpSpPr>
          <p:grpSpPr>
            <a:xfrm>
              <a:off x="4651658" y="2725899"/>
              <a:ext cx="3075475" cy="1746524"/>
              <a:chOff x="3411582" y="2725899"/>
              <a:chExt cx="3075475" cy="1746524"/>
            </a:xfrm>
          </p:grpSpPr>
          <p:sp>
            <p:nvSpPr>
              <p:cNvPr id="13" name="Arrow: Chevron 58">
                <a:extLst>
                  <a:ext uri="{FF2B5EF4-FFF2-40B4-BE49-F238E27FC236}">
                    <a16:creationId xmlns:a16="http://schemas.microsoft.com/office/drawing/2014/main" id="{A120EFA2-9B9E-E327-FDD1-D509D7F2108D}"/>
                  </a:ext>
                  <a:ext uri="{C183D7F6-B498-43B3-948B-1728B52AA6E4}">
                    <adec:decorative xmlns:adec="http://schemas.microsoft.com/office/drawing/2017/decorative" xmlns="" val="1"/>
                  </a:ext>
                </a:extLst>
              </p:cNvPr>
              <p:cNvSpPr/>
              <p:nvPr/>
            </p:nvSpPr>
            <p:spPr bwMode="gray">
              <a:xfrm>
                <a:off x="3411582" y="2725899"/>
                <a:ext cx="3075475" cy="1746524"/>
              </a:xfrm>
              <a:prstGeom prst="chevron">
                <a:avLst/>
              </a:prstGeom>
              <a:solidFill>
                <a:schemeClr val="accent3"/>
              </a:solidFill>
              <a:ln w="12700">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accent2"/>
                  </a:solidFill>
                </a:endParaRPr>
              </a:p>
            </p:txBody>
          </p:sp>
          <p:sp>
            <p:nvSpPr>
              <p:cNvPr id="15" name="TextBox 14" descr="label">
                <a:extLst>
                  <a:ext uri="{FF2B5EF4-FFF2-40B4-BE49-F238E27FC236}">
                    <a16:creationId xmlns:a16="http://schemas.microsoft.com/office/drawing/2014/main" id="{605D537B-B837-E59D-60C9-A1159167B0C6}"/>
                  </a:ext>
                </a:extLst>
              </p:cNvPr>
              <p:cNvSpPr txBox="1"/>
              <p:nvPr/>
            </p:nvSpPr>
            <p:spPr>
              <a:xfrm>
                <a:off x="4287523" y="3270547"/>
                <a:ext cx="1676663" cy="657225"/>
              </a:xfrm>
              <a:prstGeom prst="rect">
                <a:avLst/>
              </a:prstGeom>
              <a:noFill/>
              <a:scene3d>
                <a:camera prst="orthographicFront"/>
                <a:lightRig rig="threePt" dir="t"/>
              </a:scene3d>
              <a:sp3d>
                <a:bevelT/>
              </a:sp3d>
            </p:spPr>
            <p:txBody>
              <a:bodyPr wrap="square" lIns="0" tIns="0" rIns="0" bIns="0" rtlCol="0" anchor="ctr" anchorCtr="0">
                <a:noAutofit/>
              </a:bodyPr>
              <a:lstStyle/>
              <a:p>
                <a:pPr algn="ctr"/>
                <a:r>
                  <a:rPr lang="en-US" sz="3600" b="1" dirty="0">
                    <a:solidFill>
                      <a:schemeClr val="bg1"/>
                    </a:solidFill>
                    <a:latin typeface="Montserrat SemiBold" pitchFamily="2" charset="77"/>
                  </a:rPr>
                  <a:t>During</a:t>
                </a:r>
              </a:p>
            </p:txBody>
          </p:sp>
        </p:grpSp>
        <p:grpSp>
          <p:nvGrpSpPr>
            <p:cNvPr id="16" name="Group 15" descr="Row 2: large arrow three with placeholder icon and label, in indigo color">
              <a:extLst>
                <a:ext uri="{FF2B5EF4-FFF2-40B4-BE49-F238E27FC236}">
                  <a16:creationId xmlns:a16="http://schemas.microsoft.com/office/drawing/2014/main" id="{DCD5E43C-70A1-A968-9784-C39DA9BBCCD2}"/>
                </a:ext>
              </a:extLst>
            </p:cNvPr>
            <p:cNvGrpSpPr/>
            <p:nvPr/>
          </p:nvGrpSpPr>
          <p:grpSpPr>
            <a:xfrm>
              <a:off x="7414290" y="2725899"/>
              <a:ext cx="3075475" cy="1746524"/>
              <a:chOff x="6174214" y="2725899"/>
              <a:chExt cx="3075475" cy="1746524"/>
            </a:xfrm>
          </p:grpSpPr>
          <p:sp>
            <p:nvSpPr>
              <p:cNvPr id="17" name="Arrow: Chevron 57">
                <a:extLst>
                  <a:ext uri="{FF2B5EF4-FFF2-40B4-BE49-F238E27FC236}">
                    <a16:creationId xmlns:a16="http://schemas.microsoft.com/office/drawing/2014/main" id="{8E39DC34-ACD1-1879-C9ED-FB8C14F3CCB4}"/>
                  </a:ext>
                  <a:ext uri="{C183D7F6-B498-43B3-948B-1728B52AA6E4}">
                    <adec:decorative xmlns:adec="http://schemas.microsoft.com/office/drawing/2017/decorative" xmlns="" val="1"/>
                  </a:ext>
                </a:extLst>
              </p:cNvPr>
              <p:cNvSpPr/>
              <p:nvPr/>
            </p:nvSpPr>
            <p:spPr bwMode="gray">
              <a:xfrm>
                <a:off x="6174214" y="2725899"/>
                <a:ext cx="3075475" cy="1746524"/>
              </a:xfrm>
              <a:prstGeom prst="chevron">
                <a:avLst/>
              </a:prstGeom>
              <a:solidFill>
                <a:schemeClr val="accent4"/>
              </a:solidFill>
              <a:ln w="12700">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accent2"/>
                  </a:solidFill>
                </a:endParaRPr>
              </a:p>
            </p:txBody>
          </p:sp>
          <p:sp>
            <p:nvSpPr>
              <p:cNvPr id="19" name="TextBox 18" descr="label">
                <a:extLst>
                  <a:ext uri="{FF2B5EF4-FFF2-40B4-BE49-F238E27FC236}">
                    <a16:creationId xmlns:a16="http://schemas.microsoft.com/office/drawing/2014/main" id="{CCAF58F1-71A8-847F-2325-B3A054F64952}"/>
                  </a:ext>
                </a:extLst>
              </p:cNvPr>
              <p:cNvSpPr txBox="1"/>
              <p:nvPr/>
            </p:nvSpPr>
            <p:spPr>
              <a:xfrm>
                <a:off x="7057879" y="3270547"/>
                <a:ext cx="1676663" cy="657225"/>
              </a:xfrm>
              <a:prstGeom prst="rect">
                <a:avLst/>
              </a:prstGeom>
              <a:noFill/>
              <a:scene3d>
                <a:camera prst="orthographicFront"/>
                <a:lightRig rig="threePt" dir="t"/>
              </a:scene3d>
              <a:sp3d>
                <a:bevelT/>
              </a:sp3d>
            </p:spPr>
            <p:txBody>
              <a:bodyPr wrap="square" lIns="0" tIns="0" rIns="0" bIns="0" rtlCol="0" anchor="ctr" anchorCtr="0">
                <a:noAutofit/>
              </a:bodyPr>
              <a:lstStyle/>
              <a:p>
                <a:pPr algn="ctr"/>
                <a:r>
                  <a:rPr lang="en-US" sz="3600" b="1" dirty="0">
                    <a:solidFill>
                      <a:schemeClr val="bg1"/>
                    </a:solidFill>
                    <a:latin typeface="Montserrat SemiBold" pitchFamily="2" charset="77"/>
                  </a:rPr>
                  <a:t>After</a:t>
                </a:r>
              </a:p>
            </p:txBody>
          </p:sp>
        </p:grpSp>
      </p:grpSp>
      <p:sp>
        <p:nvSpPr>
          <p:cNvPr id="21" name="Date Placeholder 3">
            <a:extLst>
              <a:ext uri="{FF2B5EF4-FFF2-40B4-BE49-F238E27FC236}">
                <a16:creationId xmlns:a16="http://schemas.microsoft.com/office/drawing/2014/main" id="{4DE2F1E7-F347-8D3A-7CCA-F81EDC835DC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227</a:t>
            </a:fld>
            <a:endParaRPr lang="en-US" b="1" dirty="0">
              <a:solidFill>
                <a:srgbClr val="606060"/>
              </a:solidFill>
            </a:endParaRPr>
          </a:p>
        </p:txBody>
      </p:sp>
      <p:sp>
        <p:nvSpPr>
          <p:cNvPr id="22" name="Date Placeholder 3">
            <a:extLst>
              <a:ext uri="{FF2B5EF4-FFF2-40B4-BE49-F238E27FC236}">
                <a16:creationId xmlns:a16="http://schemas.microsoft.com/office/drawing/2014/main" id="{1B65141B-8ACA-45C0-CB3A-FB21387EC26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308699997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1B34-0E3E-492D-A7A8-A863587EE14A}"/>
              </a:ext>
            </a:extLst>
          </p:cNvPr>
          <p:cNvSpPr>
            <a:spLocks noGrp="1"/>
          </p:cNvSpPr>
          <p:nvPr>
            <p:ph type="title"/>
          </p:nvPr>
        </p:nvSpPr>
        <p:spPr>
          <a:xfrm>
            <a:off x="454152" y="914400"/>
            <a:ext cx="2743200" cy="1828800"/>
          </a:xfrm>
        </p:spPr>
        <p:txBody>
          <a:bodyPr>
            <a:normAutofit/>
          </a:bodyPr>
          <a:lstStyle/>
          <a:p>
            <a:r>
              <a:rPr lang="en-US"/>
              <a:t>Showing Properties</a:t>
            </a:r>
          </a:p>
        </p:txBody>
      </p:sp>
      <p:sp>
        <p:nvSpPr>
          <p:cNvPr id="5" name="Content Placeholder 4">
            <a:extLst>
              <a:ext uri="{FF2B5EF4-FFF2-40B4-BE49-F238E27FC236}">
                <a16:creationId xmlns:a16="http://schemas.microsoft.com/office/drawing/2014/main" id="{6FA93EE2-1623-4BF9-BB1B-66ECD3A8F843}"/>
              </a:ext>
            </a:extLst>
          </p:cNvPr>
          <p:cNvSpPr>
            <a:spLocks noGrp="1"/>
          </p:cNvSpPr>
          <p:nvPr>
            <p:ph idx="1"/>
          </p:nvPr>
        </p:nvSpPr>
        <p:spPr>
          <a:xfrm>
            <a:off x="3965448" y="914400"/>
            <a:ext cx="7772400" cy="5262563"/>
          </a:xfrm>
        </p:spPr>
        <p:txBody>
          <a:bodyPr vert="horz" lIns="0" tIns="0" rIns="0" bIns="0" numCol="1" rtlCol="0" anchor="t">
            <a:noAutofit/>
          </a:bodyPr>
          <a:lstStyle/>
          <a:p>
            <a:pPr>
              <a:spcAft>
                <a:spcPts val="1800"/>
              </a:spcAft>
            </a:pPr>
            <a:r>
              <a:rPr lang="en-US" sz="2000" dirty="0"/>
              <a:t>Use Home Buyer’s Checklist </a:t>
            </a:r>
          </a:p>
          <a:p>
            <a:pPr>
              <a:spcAft>
                <a:spcPts val="1800"/>
              </a:spcAft>
            </a:pPr>
            <a:r>
              <a:rPr lang="en-US" sz="2000" dirty="0"/>
              <a:t>Advance list of properties </a:t>
            </a:r>
          </a:p>
          <a:p>
            <a:pPr>
              <a:spcAft>
                <a:spcPts val="1800"/>
              </a:spcAft>
            </a:pPr>
            <a:r>
              <a:rPr lang="en-US" sz="2000" dirty="0"/>
              <a:t>Review sample sales contract</a:t>
            </a:r>
          </a:p>
          <a:p>
            <a:pPr>
              <a:spcAft>
                <a:spcPts val="1800"/>
              </a:spcAft>
            </a:pPr>
            <a:r>
              <a:rPr lang="en-US" sz="2000" dirty="0"/>
              <a:t>Encourage buyer to eliminate distractions</a:t>
            </a:r>
          </a:p>
          <a:p>
            <a:pPr>
              <a:spcAft>
                <a:spcPts val="1800"/>
              </a:spcAft>
            </a:pPr>
            <a:r>
              <a:rPr lang="en-US" sz="2000" dirty="0"/>
              <a:t>Review expectations for appropriate behavior</a:t>
            </a:r>
          </a:p>
          <a:p>
            <a:pPr>
              <a:spcAft>
                <a:spcPts val="1800"/>
              </a:spcAft>
            </a:pPr>
            <a:r>
              <a:rPr lang="en-US" sz="2000" dirty="0"/>
              <a:t>Stress punctuality </a:t>
            </a:r>
          </a:p>
          <a:p>
            <a:pPr>
              <a:spcAft>
                <a:spcPts val="1800"/>
              </a:spcAft>
            </a:pPr>
            <a:r>
              <a:rPr lang="en-US" sz="2000" dirty="0"/>
              <a:t>Caution on per-square foot pricing</a:t>
            </a:r>
          </a:p>
          <a:p>
            <a:pPr>
              <a:spcAft>
                <a:spcPts val="1800"/>
              </a:spcAft>
            </a:pPr>
            <a:r>
              <a:rPr lang="en-US" sz="2000" dirty="0"/>
              <a:t>Recommend setting time after showings </a:t>
            </a:r>
            <a:br>
              <a:rPr lang="en-US" sz="2000" dirty="0"/>
            </a:br>
            <a:r>
              <a:rPr lang="en-US" sz="2000" dirty="0"/>
              <a:t>to discuss each property</a:t>
            </a:r>
          </a:p>
        </p:txBody>
      </p:sp>
      <p:sp>
        <p:nvSpPr>
          <p:cNvPr id="6" name="Date Placeholder 3">
            <a:extLst>
              <a:ext uri="{FF2B5EF4-FFF2-40B4-BE49-F238E27FC236}">
                <a16:creationId xmlns:a16="http://schemas.microsoft.com/office/drawing/2014/main" id="{DD779735-2208-5164-92A2-65F019EDCCE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228</a:t>
            </a:fld>
            <a:endParaRPr lang="en-US" b="1" dirty="0">
              <a:solidFill>
                <a:srgbClr val="606060"/>
              </a:solidFill>
            </a:endParaRPr>
          </a:p>
        </p:txBody>
      </p:sp>
      <p:grpSp>
        <p:nvGrpSpPr>
          <p:cNvPr id="11" name="Group 10">
            <a:extLst>
              <a:ext uri="{FF2B5EF4-FFF2-40B4-BE49-F238E27FC236}">
                <a16:creationId xmlns:a16="http://schemas.microsoft.com/office/drawing/2014/main" id="{9066F112-22D2-48FA-E9DB-D675433B4EB9}"/>
              </a:ext>
            </a:extLst>
          </p:cNvPr>
          <p:cNvGrpSpPr>
            <a:grpSpLocks noChangeAspect="1"/>
          </p:cNvGrpSpPr>
          <p:nvPr/>
        </p:nvGrpSpPr>
        <p:grpSpPr>
          <a:xfrm>
            <a:off x="457201" y="2286000"/>
            <a:ext cx="2415266" cy="1371600"/>
            <a:chOff x="457200" y="2286000"/>
            <a:chExt cx="4025444" cy="2286000"/>
          </a:xfrm>
        </p:grpSpPr>
        <p:sp>
          <p:nvSpPr>
            <p:cNvPr id="9" name="Arrow: Chevron 59">
              <a:extLst>
                <a:ext uri="{FF2B5EF4-FFF2-40B4-BE49-F238E27FC236}">
                  <a16:creationId xmlns:a16="http://schemas.microsoft.com/office/drawing/2014/main" id="{23ACE65E-2F09-E6F6-C39F-2684819BF06F}"/>
                </a:ext>
                <a:ext uri="{C183D7F6-B498-43B3-948B-1728B52AA6E4}">
                  <adec:decorative xmlns:adec="http://schemas.microsoft.com/office/drawing/2017/decorative" xmlns="" val="1"/>
                </a:ext>
              </a:extLst>
            </p:cNvPr>
            <p:cNvSpPr/>
            <p:nvPr/>
          </p:nvSpPr>
          <p:spPr bwMode="gray">
            <a:xfrm>
              <a:off x="457200" y="2286000"/>
              <a:ext cx="4025444" cy="2286000"/>
            </a:xfrm>
            <a:prstGeom prst="chevron">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accent2"/>
                </a:solidFill>
              </a:endParaRPr>
            </a:p>
          </p:txBody>
        </p:sp>
        <p:sp>
          <p:nvSpPr>
            <p:cNvPr id="10" name="TextBox 9" descr="label">
              <a:extLst>
                <a:ext uri="{FF2B5EF4-FFF2-40B4-BE49-F238E27FC236}">
                  <a16:creationId xmlns:a16="http://schemas.microsoft.com/office/drawing/2014/main" id="{03F98A7E-4F35-F55F-3427-ED7F77C6BEB4}"/>
                </a:ext>
              </a:extLst>
            </p:cNvPr>
            <p:cNvSpPr txBox="1"/>
            <p:nvPr/>
          </p:nvSpPr>
          <p:spPr>
            <a:xfrm>
              <a:off x="1645920" y="2998881"/>
              <a:ext cx="2194560" cy="860232"/>
            </a:xfrm>
            <a:prstGeom prst="rect">
              <a:avLst/>
            </a:prstGeom>
            <a:noFill/>
          </p:spPr>
          <p:txBody>
            <a:bodyPr wrap="square" lIns="0" tIns="0" rIns="0" bIns="0" rtlCol="0" anchor="ctr" anchorCtr="0">
              <a:noAutofit/>
            </a:bodyPr>
            <a:lstStyle/>
            <a:p>
              <a:pPr algn="ctr"/>
              <a:r>
                <a:rPr lang="en-US" sz="2400" b="1" dirty="0">
                  <a:solidFill>
                    <a:schemeClr val="bg1"/>
                  </a:solidFill>
                  <a:latin typeface="Montserrat SemiBold" pitchFamily="2" charset="77"/>
                </a:rPr>
                <a:t>Before</a:t>
              </a:r>
            </a:p>
          </p:txBody>
        </p:sp>
      </p:grpSp>
      <p:sp>
        <p:nvSpPr>
          <p:cNvPr id="12" name="Date Placeholder 3">
            <a:extLst>
              <a:ext uri="{FF2B5EF4-FFF2-40B4-BE49-F238E27FC236}">
                <a16:creationId xmlns:a16="http://schemas.microsoft.com/office/drawing/2014/main" id="{0A1C1F01-6D56-18DC-BDD2-144B697D8B6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31720831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21C0-041D-4CC7-8A43-50D0F4F3F12D}"/>
              </a:ext>
            </a:extLst>
          </p:cNvPr>
          <p:cNvSpPr>
            <a:spLocks noGrp="1"/>
          </p:cNvSpPr>
          <p:nvPr>
            <p:ph type="title"/>
          </p:nvPr>
        </p:nvSpPr>
        <p:spPr>
          <a:xfrm>
            <a:off x="454152" y="914400"/>
            <a:ext cx="2743200" cy="1828800"/>
          </a:xfrm>
        </p:spPr>
        <p:txBody>
          <a:bodyPr>
            <a:normAutofit/>
          </a:bodyPr>
          <a:lstStyle/>
          <a:p>
            <a:r>
              <a:rPr lang="en-US" noProof="0"/>
              <a:t>Showing Properties</a:t>
            </a:r>
            <a:endParaRPr lang="en-US"/>
          </a:p>
        </p:txBody>
      </p:sp>
      <p:sp>
        <p:nvSpPr>
          <p:cNvPr id="3" name="Content Placeholder 2">
            <a:extLst>
              <a:ext uri="{FF2B5EF4-FFF2-40B4-BE49-F238E27FC236}">
                <a16:creationId xmlns:a16="http://schemas.microsoft.com/office/drawing/2014/main" id="{55E537A3-1554-4544-9B07-215A706EC0A5}"/>
              </a:ext>
            </a:extLst>
          </p:cNvPr>
          <p:cNvSpPr>
            <a:spLocks noGrp="1"/>
          </p:cNvSpPr>
          <p:nvPr>
            <p:ph idx="1"/>
          </p:nvPr>
        </p:nvSpPr>
        <p:spPr>
          <a:xfrm>
            <a:off x="3965448" y="914400"/>
            <a:ext cx="7772400" cy="5262563"/>
          </a:xfrm>
        </p:spPr>
        <p:txBody>
          <a:bodyPr numCol="1">
            <a:noAutofit/>
          </a:bodyPr>
          <a:lstStyle/>
          <a:p>
            <a:pPr>
              <a:spcAft>
                <a:spcPts val="1800"/>
              </a:spcAft>
            </a:pPr>
            <a:r>
              <a:rPr lang="en-US" sz="2000" dirty="0"/>
              <a:t>Arrive on time</a:t>
            </a:r>
          </a:p>
          <a:p>
            <a:pPr>
              <a:spcAft>
                <a:spcPts val="1800"/>
              </a:spcAft>
            </a:pPr>
            <a:r>
              <a:rPr lang="en-US" sz="2000" dirty="0"/>
              <a:t>Announce your entry</a:t>
            </a:r>
          </a:p>
          <a:p>
            <a:pPr>
              <a:spcAft>
                <a:spcPts val="1800"/>
              </a:spcAft>
            </a:pPr>
            <a:r>
              <a:rPr lang="en-US" sz="2000" dirty="0"/>
              <a:t>Don’t take anything or damage the property</a:t>
            </a:r>
          </a:p>
          <a:p>
            <a:pPr>
              <a:spcAft>
                <a:spcPts val="1800"/>
              </a:spcAft>
            </a:pPr>
            <a:r>
              <a:rPr lang="en-US" sz="2000" dirty="0"/>
              <a:t>Leave it as you found it and follow showing instructions</a:t>
            </a:r>
          </a:p>
          <a:p>
            <a:pPr>
              <a:spcAft>
                <a:spcPts val="1800"/>
              </a:spcAft>
            </a:pPr>
            <a:r>
              <a:rPr lang="en-US" sz="2000" dirty="0"/>
              <a:t>No house is perfect - focus on home’s potential</a:t>
            </a:r>
          </a:p>
          <a:p>
            <a:pPr>
              <a:spcAft>
                <a:spcPts val="1800"/>
              </a:spcAft>
            </a:pPr>
            <a:r>
              <a:rPr lang="en-US" sz="2000" dirty="0"/>
              <a:t>List what can and cannot be changed</a:t>
            </a:r>
          </a:p>
          <a:p>
            <a:pPr>
              <a:spcAft>
                <a:spcPts val="1800"/>
              </a:spcAft>
            </a:pPr>
            <a:r>
              <a:rPr lang="en-US" sz="2000" dirty="0"/>
              <a:t>Check surroundings – can change house – </a:t>
            </a:r>
            <a:br>
              <a:rPr lang="en-US" sz="2000" dirty="0"/>
            </a:br>
            <a:r>
              <a:rPr lang="en-US" sz="2000" dirty="0"/>
              <a:t>can’t change location</a:t>
            </a:r>
          </a:p>
          <a:p>
            <a:pPr>
              <a:spcAft>
                <a:spcPts val="1800"/>
              </a:spcAft>
            </a:pPr>
            <a:r>
              <a:rPr lang="en-US" sz="2000" dirty="0"/>
              <a:t>Don’t smoke, eat, use the bathroom, or sit on furniture</a:t>
            </a:r>
          </a:p>
          <a:p>
            <a:pPr>
              <a:spcAft>
                <a:spcPts val="1800"/>
              </a:spcAft>
            </a:pPr>
            <a:r>
              <a:rPr lang="en-US" sz="2000" dirty="0"/>
              <a:t>Use informal name to help them remember</a:t>
            </a:r>
          </a:p>
        </p:txBody>
      </p:sp>
      <p:sp>
        <p:nvSpPr>
          <p:cNvPr id="6" name="Date Placeholder 3">
            <a:extLst>
              <a:ext uri="{FF2B5EF4-FFF2-40B4-BE49-F238E27FC236}">
                <a16:creationId xmlns:a16="http://schemas.microsoft.com/office/drawing/2014/main" id="{8B8C5C34-B658-4231-BBD5-1827803E1B8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229</a:t>
            </a:fld>
            <a:endParaRPr lang="en-US" b="1" dirty="0">
              <a:solidFill>
                <a:srgbClr val="606060"/>
              </a:solidFill>
            </a:endParaRPr>
          </a:p>
        </p:txBody>
      </p:sp>
      <p:grpSp>
        <p:nvGrpSpPr>
          <p:cNvPr id="12" name="Group 11">
            <a:extLst>
              <a:ext uri="{FF2B5EF4-FFF2-40B4-BE49-F238E27FC236}">
                <a16:creationId xmlns:a16="http://schemas.microsoft.com/office/drawing/2014/main" id="{24F6A8E9-D117-0676-43EF-24C6BCFA6137}"/>
              </a:ext>
            </a:extLst>
          </p:cNvPr>
          <p:cNvGrpSpPr>
            <a:grpSpLocks noChangeAspect="1"/>
          </p:cNvGrpSpPr>
          <p:nvPr/>
        </p:nvGrpSpPr>
        <p:grpSpPr>
          <a:xfrm>
            <a:off x="457201" y="2286000"/>
            <a:ext cx="2415266" cy="1371600"/>
            <a:chOff x="457200" y="2286000"/>
            <a:chExt cx="4025444" cy="2286000"/>
          </a:xfrm>
        </p:grpSpPr>
        <p:sp>
          <p:nvSpPr>
            <p:cNvPr id="13" name="Arrow: Chevron 59">
              <a:extLst>
                <a:ext uri="{FF2B5EF4-FFF2-40B4-BE49-F238E27FC236}">
                  <a16:creationId xmlns:a16="http://schemas.microsoft.com/office/drawing/2014/main" id="{324532B2-7BAF-9D47-E2D5-A5D56F6C0E1A}"/>
                </a:ext>
                <a:ext uri="{C183D7F6-B498-43B3-948B-1728B52AA6E4}">
                  <adec:decorative xmlns:adec="http://schemas.microsoft.com/office/drawing/2017/decorative" xmlns="" val="1"/>
                </a:ext>
              </a:extLst>
            </p:cNvPr>
            <p:cNvSpPr/>
            <p:nvPr/>
          </p:nvSpPr>
          <p:spPr bwMode="gray">
            <a:xfrm>
              <a:off x="457200" y="2286000"/>
              <a:ext cx="4025444" cy="2286000"/>
            </a:xfrm>
            <a:prstGeom prst="chevron">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accent2"/>
                </a:solidFill>
              </a:endParaRPr>
            </a:p>
          </p:txBody>
        </p:sp>
        <p:sp>
          <p:nvSpPr>
            <p:cNvPr id="14" name="TextBox 13" descr="label">
              <a:extLst>
                <a:ext uri="{FF2B5EF4-FFF2-40B4-BE49-F238E27FC236}">
                  <a16:creationId xmlns:a16="http://schemas.microsoft.com/office/drawing/2014/main" id="{64111407-A12F-24BC-92F6-191FB34BCF12}"/>
                </a:ext>
              </a:extLst>
            </p:cNvPr>
            <p:cNvSpPr txBox="1"/>
            <p:nvPr/>
          </p:nvSpPr>
          <p:spPr>
            <a:xfrm>
              <a:off x="1645920" y="2998881"/>
              <a:ext cx="2194560" cy="860232"/>
            </a:xfrm>
            <a:prstGeom prst="rect">
              <a:avLst/>
            </a:prstGeom>
            <a:noFill/>
            <a:ln>
              <a:noFill/>
            </a:ln>
          </p:spPr>
          <p:txBody>
            <a:bodyPr wrap="square" lIns="0" tIns="0" rIns="0" bIns="0" rtlCol="0" anchor="ctr" anchorCtr="0">
              <a:noAutofit/>
            </a:bodyPr>
            <a:lstStyle/>
            <a:p>
              <a:pPr algn="ctr"/>
              <a:r>
                <a:rPr lang="en-US" sz="2400" b="1" dirty="0">
                  <a:solidFill>
                    <a:schemeClr val="bg1"/>
                  </a:solidFill>
                  <a:latin typeface="Montserrat SemiBold" pitchFamily="2" charset="77"/>
                </a:rPr>
                <a:t>During</a:t>
              </a:r>
            </a:p>
          </p:txBody>
        </p:sp>
      </p:grpSp>
      <p:sp>
        <p:nvSpPr>
          <p:cNvPr id="15" name="Date Placeholder 3">
            <a:extLst>
              <a:ext uri="{FF2B5EF4-FFF2-40B4-BE49-F238E27FC236}">
                <a16:creationId xmlns:a16="http://schemas.microsoft.com/office/drawing/2014/main" id="{27809E3B-ADD4-A35C-7386-EBE173BD1B3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60326066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EA8A0-D4DD-43D3-9E70-52D0F3DF3B7B}"/>
              </a:ext>
            </a:extLst>
          </p:cNvPr>
          <p:cNvSpPr>
            <a:spLocks noGrp="1"/>
          </p:cNvSpPr>
          <p:nvPr>
            <p:ph type="title"/>
          </p:nvPr>
        </p:nvSpPr>
        <p:spPr>
          <a:xfrm>
            <a:off x="454152" y="914400"/>
            <a:ext cx="2743200" cy="1828800"/>
          </a:xfrm>
        </p:spPr>
        <p:txBody>
          <a:bodyPr>
            <a:normAutofit/>
          </a:bodyPr>
          <a:lstStyle/>
          <a:p>
            <a:r>
              <a:rPr lang="en-US" noProof="0"/>
              <a:t>Showing Properties</a:t>
            </a:r>
            <a:endParaRPr lang="en-US"/>
          </a:p>
        </p:txBody>
      </p:sp>
      <p:sp>
        <p:nvSpPr>
          <p:cNvPr id="3" name="Content Placeholder 2">
            <a:extLst>
              <a:ext uri="{FF2B5EF4-FFF2-40B4-BE49-F238E27FC236}">
                <a16:creationId xmlns:a16="http://schemas.microsoft.com/office/drawing/2014/main" id="{F09AC9F1-772A-4DE6-A779-C19F7FD8F75A}"/>
              </a:ext>
            </a:extLst>
          </p:cNvPr>
          <p:cNvSpPr>
            <a:spLocks noGrp="1"/>
          </p:cNvSpPr>
          <p:nvPr>
            <p:ph idx="1"/>
          </p:nvPr>
        </p:nvSpPr>
        <p:spPr>
          <a:xfrm>
            <a:off x="3965448" y="914400"/>
            <a:ext cx="7772400" cy="5262563"/>
          </a:xfrm>
        </p:spPr>
        <p:txBody>
          <a:bodyPr numCol="1">
            <a:noAutofit/>
          </a:bodyPr>
          <a:lstStyle/>
          <a:p>
            <a:pPr>
              <a:spcAft>
                <a:spcPts val="1800"/>
              </a:spcAft>
            </a:pPr>
            <a:r>
              <a:rPr lang="en-US" sz="2000" dirty="0"/>
              <a:t>Review Home Buyer’s Checklist; </a:t>
            </a:r>
            <a:br>
              <a:rPr lang="en-US" sz="2000" dirty="0"/>
            </a:br>
            <a:r>
              <a:rPr lang="en-US" sz="2000" dirty="0"/>
              <a:t>evaluate and compare properties </a:t>
            </a:r>
          </a:p>
          <a:p>
            <a:pPr>
              <a:spcAft>
                <a:spcPts val="1800"/>
              </a:spcAft>
            </a:pPr>
            <a:r>
              <a:rPr lang="en-US" sz="2000" dirty="0"/>
              <a:t>Compare cost of ownership</a:t>
            </a:r>
          </a:p>
          <a:p>
            <a:pPr>
              <a:spcAft>
                <a:spcPts val="1800"/>
              </a:spcAft>
            </a:pPr>
            <a:r>
              <a:rPr lang="en-US" sz="2000" dirty="0"/>
              <a:t>Choose second-look properties </a:t>
            </a:r>
            <a:br>
              <a:rPr lang="en-US" sz="2000" dirty="0"/>
            </a:br>
            <a:r>
              <a:rPr lang="en-US" sz="2000" dirty="0"/>
              <a:t>as preliminary to making an offer</a:t>
            </a:r>
          </a:p>
          <a:p>
            <a:pPr>
              <a:spcAft>
                <a:spcPts val="1800"/>
              </a:spcAft>
            </a:pPr>
            <a:r>
              <a:rPr lang="en-US" sz="2000" dirty="0"/>
              <a:t>Ask how each property meets their needs – </a:t>
            </a:r>
            <a:br>
              <a:rPr lang="en-US" sz="2000" dirty="0"/>
            </a:br>
            <a:r>
              <a:rPr lang="en-US" sz="2000" dirty="0"/>
              <a:t>‘what did you think of this one?’</a:t>
            </a:r>
          </a:p>
          <a:p>
            <a:pPr>
              <a:spcAft>
                <a:spcPts val="1800"/>
              </a:spcAft>
            </a:pPr>
            <a:r>
              <a:rPr lang="en-US" sz="2000" dirty="0"/>
              <a:t>Do this after each property – </a:t>
            </a:r>
            <a:br>
              <a:rPr lang="en-US" sz="2000" dirty="0"/>
            </a:br>
            <a:r>
              <a:rPr lang="en-US" sz="2000" dirty="0"/>
              <a:t>have them ‘rank’ the ones they like</a:t>
            </a:r>
          </a:p>
        </p:txBody>
      </p:sp>
      <p:sp>
        <p:nvSpPr>
          <p:cNvPr id="4" name="Date Placeholder 3">
            <a:extLst>
              <a:ext uri="{FF2B5EF4-FFF2-40B4-BE49-F238E27FC236}">
                <a16:creationId xmlns:a16="http://schemas.microsoft.com/office/drawing/2014/main" id="{F4939BE2-500B-0F73-BBA7-E32552C42DE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230</a:t>
            </a:fld>
            <a:endParaRPr lang="en-US" b="1" dirty="0">
              <a:solidFill>
                <a:srgbClr val="606060"/>
              </a:solidFill>
            </a:endParaRPr>
          </a:p>
        </p:txBody>
      </p:sp>
      <p:grpSp>
        <p:nvGrpSpPr>
          <p:cNvPr id="11" name="Group 10">
            <a:extLst>
              <a:ext uri="{FF2B5EF4-FFF2-40B4-BE49-F238E27FC236}">
                <a16:creationId xmlns:a16="http://schemas.microsoft.com/office/drawing/2014/main" id="{9DB8ECE2-2FF5-3A94-9340-14711871978F}"/>
              </a:ext>
            </a:extLst>
          </p:cNvPr>
          <p:cNvGrpSpPr>
            <a:grpSpLocks noChangeAspect="1"/>
          </p:cNvGrpSpPr>
          <p:nvPr/>
        </p:nvGrpSpPr>
        <p:grpSpPr>
          <a:xfrm>
            <a:off x="457201" y="2286000"/>
            <a:ext cx="2415266" cy="1371600"/>
            <a:chOff x="457200" y="2286000"/>
            <a:chExt cx="4025444" cy="2286000"/>
          </a:xfrm>
        </p:grpSpPr>
        <p:sp>
          <p:nvSpPr>
            <p:cNvPr id="12" name="Arrow: Chevron 59">
              <a:extLst>
                <a:ext uri="{FF2B5EF4-FFF2-40B4-BE49-F238E27FC236}">
                  <a16:creationId xmlns:a16="http://schemas.microsoft.com/office/drawing/2014/main" id="{D9AB03A5-A07D-8435-CDF4-E6CB695ABBFD}"/>
                </a:ext>
                <a:ext uri="{C183D7F6-B498-43B3-948B-1728B52AA6E4}">
                  <adec:decorative xmlns:adec="http://schemas.microsoft.com/office/drawing/2017/decorative" xmlns="" val="1"/>
                </a:ext>
              </a:extLst>
            </p:cNvPr>
            <p:cNvSpPr/>
            <p:nvPr/>
          </p:nvSpPr>
          <p:spPr bwMode="gray">
            <a:xfrm>
              <a:off x="457200" y="2286000"/>
              <a:ext cx="4025444" cy="2286000"/>
            </a:xfrm>
            <a:prstGeom prst="chevron">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2800" dirty="0">
                <a:solidFill>
                  <a:schemeClr val="accent2"/>
                </a:solidFill>
              </a:endParaRPr>
            </a:p>
          </p:txBody>
        </p:sp>
        <p:sp>
          <p:nvSpPr>
            <p:cNvPr id="13" name="TextBox 12" descr="label">
              <a:extLst>
                <a:ext uri="{FF2B5EF4-FFF2-40B4-BE49-F238E27FC236}">
                  <a16:creationId xmlns:a16="http://schemas.microsoft.com/office/drawing/2014/main" id="{D4F254D8-695C-F3F9-5BA3-857B9F9FA15D}"/>
                </a:ext>
              </a:extLst>
            </p:cNvPr>
            <p:cNvSpPr txBox="1"/>
            <p:nvPr/>
          </p:nvSpPr>
          <p:spPr>
            <a:xfrm>
              <a:off x="1645920" y="2998881"/>
              <a:ext cx="2194560" cy="860232"/>
            </a:xfrm>
            <a:prstGeom prst="rect">
              <a:avLst/>
            </a:prstGeom>
            <a:noFill/>
            <a:ln>
              <a:noFill/>
            </a:ln>
          </p:spPr>
          <p:txBody>
            <a:bodyPr wrap="square" lIns="0" tIns="0" rIns="0" bIns="0" rtlCol="0" anchor="ctr" anchorCtr="0">
              <a:noAutofit/>
            </a:bodyPr>
            <a:lstStyle/>
            <a:p>
              <a:pPr algn="ctr"/>
              <a:r>
                <a:rPr lang="en-US" sz="2400" b="1" dirty="0">
                  <a:solidFill>
                    <a:schemeClr val="bg1"/>
                  </a:solidFill>
                  <a:latin typeface="Montserrat SemiBold" pitchFamily="2" charset="77"/>
                </a:rPr>
                <a:t>After</a:t>
              </a:r>
            </a:p>
          </p:txBody>
        </p:sp>
      </p:grpSp>
      <p:sp>
        <p:nvSpPr>
          <p:cNvPr id="14" name="Date Placeholder 3">
            <a:extLst>
              <a:ext uri="{FF2B5EF4-FFF2-40B4-BE49-F238E27FC236}">
                <a16:creationId xmlns:a16="http://schemas.microsoft.com/office/drawing/2014/main" id="{3D2DE131-DC3E-C3B8-EA71-4ECF1EFC945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679209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A229C-7A6B-4183-9367-E4CFE8210F92}"/>
              </a:ext>
            </a:extLst>
          </p:cNvPr>
          <p:cNvSpPr>
            <a:spLocks noGrp="1"/>
          </p:cNvSpPr>
          <p:nvPr>
            <p:ph type="title"/>
          </p:nvPr>
        </p:nvSpPr>
        <p:spPr/>
        <p:txBody>
          <a:bodyPr anchor="t" anchorCtr="0">
            <a:normAutofit fontScale="90000"/>
          </a:bodyPr>
          <a:lstStyle/>
          <a:p>
            <a:r>
              <a:rPr lang="en-US" dirty="0"/>
              <a:t>How the Buyer–Agent Relationship Is Formed</a:t>
            </a:r>
          </a:p>
        </p:txBody>
      </p:sp>
      <p:sp>
        <p:nvSpPr>
          <p:cNvPr id="3" name="Content Placeholder 2">
            <a:extLst>
              <a:ext uri="{FF2B5EF4-FFF2-40B4-BE49-F238E27FC236}">
                <a16:creationId xmlns:a16="http://schemas.microsoft.com/office/drawing/2014/main" id="{989526C3-7774-4E39-BC70-9E61796DE85A}"/>
              </a:ext>
            </a:extLst>
          </p:cNvPr>
          <p:cNvSpPr>
            <a:spLocks noGrp="1"/>
          </p:cNvSpPr>
          <p:nvPr>
            <p:ph idx="1"/>
          </p:nvPr>
        </p:nvSpPr>
        <p:spPr>
          <a:xfrm>
            <a:off x="457200" y="2514600"/>
            <a:ext cx="3931920" cy="3895344"/>
          </a:xfrm>
        </p:spPr>
        <p:txBody>
          <a:bodyPr numCol="1">
            <a:normAutofit/>
          </a:bodyPr>
          <a:lstStyle/>
          <a:p>
            <a:pPr>
              <a:spcBef>
                <a:spcPts val="0"/>
              </a:spcBef>
              <a:spcAft>
                <a:spcPts val="1200"/>
              </a:spcAft>
            </a:pPr>
            <a:r>
              <a:rPr lang="en-US" sz="2000" dirty="0"/>
              <a:t>Strong relationships are built on strong first impressions</a:t>
            </a:r>
          </a:p>
          <a:p>
            <a:pPr>
              <a:spcBef>
                <a:spcPts val="0"/>
              </a:spcBef>
              <a:spcAft>
                <a:spcPts val="1200"/>
              </a:spcAft>
            </a:pPr>
            <a:r>
              <a:rPr lang="en-US" sz="2000" dirty="0"/>
              <a:t>Build trust throughout the process for a productive working relationship</a:t>
            </a:r>
          </a:p>
          <a:p>
            <a:pPr>
              <a:spcBef>
                <a:spcPts val="0"/>
              </a:spcBef>
              <a:spcAft>
                <a:spcPts val="1200"/>
              </a:spcAft>
            </a:pPr>
            <a:r>
              <a:rPr lang="en-US" sz="2000" dirty="0"/>
              <a:t>Knowing the legal aspects </a:t>
            </a:r>
            <a:br>
              <a:rPr lang="en-US" sz="2000" dirty="0"/>
            </a:br>
            <a:r>
              <a:rPr lang="en-US" sz="2000" dirty="0"/>
              <a:t>of the relationship is critical</a:t>
            </a:r>
          </a:p>
        </p:txBody>
      </p:sp>
      <p:sp>
        <p:nvSpPr>
          <p:cNvPr id="13" name="Date Placeholder 3">
            <a:extLst>
              <a:ext uri="{FF2B5EF4-FFF2-40B4-BE49-F238E27FC236}">
                <a16:creationId xmlns:a16="http://schemas.microsoft.com/office/drawing/2014/main" id="{5CCBF209-5D84-74E6-4241-2E4C89EBDDA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6" name="Date Placeholder 3">
            <a:extLst>
              <a:ext uri="{FF2B5EF4-FFF2-40B4-BE49-F238E27FC236}">
                <a16:creationId xmlns:a16="http://schemas.microsoft.com/office/drawing/2014/main" id="{14CDF6D3-F2F8-665F-0635-AC76BFDA66D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24</a:t>
            </a:fld>
            <a:endParaRPr lang="en-US" sz="1200" b="1" dirty="0">
              <a:solidFill>
                <a:srgbClr val="606060"/>
              </a:solidFill>
            </a:endParaRPr>
          </a:p>
        </p:txBody>
      </p:sp>
      <p:pic>
        <p:nvPicPr>
          <p:cNvPr id="7" name="Picture 6" descr="A group of people standing in a doorway&#10;&#10;Description automatically generated">
            <a:extLst>
              <a:ext uri="{FF2B5EF4-FFF2-40B4-BE49-F238E27FC236}">
                <a16:creationId xmlns:a16="http://schemas.microsoft.com/office/drawing/2014/main" id="{7DC34AC1-0F58-5258-571C-8830A255F7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69496" y="1143000"/>
            <a:ext cx="5665304" cy="4572000"/>
          </a:xfrm>
          <a:prstGeom prst="rect">
            <a:avLst/>
          </a:prstGeom>
        </p:spPr>
      </p:pic>
    </p:spTree>
    <p:extLst>
      <p:ext uri="{BB962C8B-B14F-4D97-AF65-F5344CB8AC3E}">
        <p14:creationId xmlns:p14="http://schemas.microsoft.com/office/powerpoint/2010/main" val="224465452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ADF3-C4F1-4262-A03C-3B7F73D7F652}"/>
              </a:ext>
            </a:extLst>
          </p:cNvPr>
          <p:cNvSpPr>
            <a:spLocks noGrp="1"/>
          </p:cNvSpPr>
          <p:nvPr>
            <p:ph type="title"/>
          </p:nvPr>
        </p:nvSpPr>
        <p:spPr>
          <a:xfrm>
            <a:off x="454152" y="914400"/>
            <a:ext cx="2743200" cy="1828800"/>
          </a:xfrm>
        </p:spPr>
        <p:txBody>
          <a:bodyPr/>
          <a:lstStyle/>
          <a:p>
            <a:r>
              <a:rPr lang="en-US" sz="2800" dirty="0"/>
              <a:t>Be Mindful </a:t>
            </a:r>
            <a:br>
              <a:rPr lang="en-US" sz="2800" dirty="0"/>
            </a:br>
            <a:r>
              <a:rPr lang="en-US" sz="2800" dirty="0"/>
              <a:t>of Technology Use</a:t>
            </a:r>
          </a:p>
        </p:txBody>
      </p:sp>
      <p:sp>
        <p:nvSpPr>
          <p:cNvPr id="6" name="Content Placeholder 5">
            <a:extLst>
              <a:ext uri="{FF2B5EF4-FFF2-40B4-BE49-F238E27FC236}">
                <a16:creationId xmlns:a16="http://schemas.microsoft.com/office/drawing/2014/main" id="{58A8BE84-452A-414E-AFD9-554855CC29A1}"/>
              </a:ext>
            </a:extLst>
          </p:cNvPr>
          <p:cNvSpPr>
            <a:spLocks noGrp="1"/>
          </p:cNvSpPr>
          <p:nvPr>
            <p:ph idx="1"/>
          </p:nvPr>
        </p:nvSpPr>
        <p:spPr>
          <a:xfrm>
            <a:off x="3965448" y="914400"/>
            <a:ext cx="7772400" cy="5262563"/>
          </a:xfrm>
        </p:spPr>
        <p:txBody>
          <a:bodyPr numCol="1">
            <a:noAutofit/>
          </a:bodyPr>
          <a:lstStyle/>
          <a:p>
            <a:pPr>
              <a:spcAft>
                <a:spcPts val="2400"/>
              </a:spcAft>
            </a:pPr>
            <a:r>
              <a:rPr lang="en-US" sz="2400" dirty="0"/>
              <a:t>Ask seller’s permission before taking interior photos or video </a:t>
            </a:r>
          </a:p>
          <a:p>
            <a:r>
              <a:rPr lang="en-US" sz="2400" dirty="0"/>
              <a:t>NEVER post photos/comments on social media</a:t>
            </a:r>
          </a:p>
          <a:p>
            <a:pPr marL="640080" lvl="1" indent="-365760">
              <a:buFont typeface="System Font Regular"/>
              <a:buChar char="—"/>
            </a:pPr>
            <a:r>
              <a:rPr lang="en-US" sz="2200" dirty="0"/>
              <a:t>Comments can get back to the seller</a:t>
            </a:r>
          </a:p>
          <a:p>
            <a:pPr marL="640080" lvl="1" indent="-365760">
              <a:spcAft>
                <a:spcPts val="2400"/>
              </a:spcAft>
              <a:buFont typeface="System Font Regular"/>
              <a:buChar char="—"/>
            </a:pPr>
            <a:r>
              <a:rPr lang="en-US" sz="2200" dirty="0"/>
              <a:t>May harm the buyer’s negotiating leverage</a:t>
            </a:r>
          </a:p>
          <a:p>
            <a:pPr>
              <a:spcAft>
                <a:spcPts val="2400"/>
              </a:spcAft>
            </a:pPr>
            <a:r>
              <a:rPr lang="en-US" sz="2400" dirty="0"/>
              <a:t>Don’t show strong reactions — there </a:t>
            </a:r>
            <a:br>
              <a:rPr lang="en-US" sz="2400" dirty="0"/>
            </a:br>
            <a:r>
              <a:rPr lang="en-US" sz="2400" dirty="0"/>
              <a:t>may be surveillance cameras</a:t>
            </a:r>
          </a:p>
          <a:p>
            <a:pPr>
              <a:spcAft>
                <a:spcPts val="2400"/>
              </a:spcAft>
            </a:pPr>
            <a:r>
              <a:rPr lang="en-US" sz="2400" dirty="0"/>
              <a:t>Know state laws regarding use of any </a:t>
            </a:r>
            <a:br>
              <a:rPr lang="en-US" sz="2400" dirty="0"/>
            </a:br>
            <a:r>
              <a:rPr lang="en-US" sz="2400" dirty="0"/>
              <a:t>recording devices</a:t>
            </a:r>
          </a:p>
        </p:txBody>
      </p:sp>
      <p:sp>
        <p:nvSpPr>
          <p:cNvPr id="4" name="Date Placeholder 3">
            <a:extLst>
              <a:ext uri="{FF2B5EF4-FFF2-40B4-BE49-F238E27FC236}">
                <a16:creationId xmlns:a16="http://schemas.microsoft.com/office/drawing/2014/main" id="{A13984EA-91DA-3F35-BA80-6C360E36B3D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231</a:t>
            </a:fld>
            <a:endParaRPr lang="en-US" b="1" dirty="0">
              <a:solidFill>
                <a:srgbClr val="606060"/>
              </a:solidFill>
            </a:endParaRPr>
          </a:p>
        </p:txBody>
      </p:sp>
      <p:sp>
        <p:nvSpPr>
          <p:cNvPr id="8" name="Date Placeholder 3">
            <a:extLst>
              <a:ext uri="{FF2B5EF4-FFF2-40B4-BE49-F238E27FC236}">
                <a16:creationId xmlns:a16="http://schemas.microsoft.com/office/drawing/2014/main" id="{904144CE-28B0-AD81-3A17-C2787CC737E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11" name="Graphic 10">
            <a:extLst>
              <a:ext uri="{FF2B5EF4-FFF2-40B4-BE49-F238E27FC236}">
                <a16:creationId xmlns:a16="http://schemas.microsoft.com/office/drawing/2014/main" id="{40CF4C1B-7E13-84C9-781B-FC30637718A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Tree>
    <p:extLst>
      <p:ext uri="{BB962C8B-B14F-4D97-AF65-F5344CB8AC3E}">
        <p14:creationId xmlns:p14="http://schemas.microsoft.com/office/powerpoint/2010/main" val="95401816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57CF-3A9D-49E2-A739-5758F3C70588}"/>
              </a:ext>
            </a:extLst>
          </p:cNvPr>
          <p:cNvSpPr>
            <a:spLocks noGrp="1"/>
          </p:cNvSpPr>
          <p:nvPr>
            <p:ph type="title"/>
          </p:nvPr>
        </p:nvSpPr>
        <p:spPr>
          <a:xfrm>
            <a:off x="457200" y="914400"/>
            <a:ext cx="11277600" cy="914400"/>
          </a:xfrm>
        </p:spPr>
        <p:txBody>
          <a:bodyPr/>
          <a:lstStyle/>
          <a:p>
            <a:r>
              <a:rPr lang="en-US"/>
              <a:t>Standard of Practice 3-9</a:t>
            </a:r>
          </a:p>
        </p:txBody>
      </p:sp>
      <p:sp>
        <p:nvSpPr>
          <p:cNvPr id="5" name="Content Placeholder 4">
            <a:extLst>
              <a:ext uri="{FF2B5EF4-FFF2-40B4-BE49-F238E27FC236}">
                <a16:creationId xmlns:a16="http://schemas.microsoft.com/office/drawing/2014/main" id="{54835AC2-D76E-4532-9F37-63D5EA7D7A0C}"/>
              </a:ext>
            </a:extLst>
          </p:cNvPr>
          <p:cNvSpPr>
            <a:spLocks noGrp="1"/>
          </p:cNvSpPr>
          <p:nvPr>
            <p:ph idx="1"/>
          </p:nvPr>
        </p:nvSpPr>
        <p:spPr>
          <a:xfrm>
            <a:off x="457200" y="1825625"/>
            <a:ext cx="11277600" cy="4351338"/>
          </a:xfrm>
          <a:noFill/>
        </p:spPr>
        <p:txBody>
          <a:bodyPr numCol="1">
            <a:noAutofit/>
          </a:bodyPr>
          <a:lstStyle/>
          <a:p>
            <a:pPr marL="0" indent="0">
              <a:spcAft>
                <a:spcPts val="1800"/>
              </a:spcAft>
              <a:buNone/>
            </a:pPr>
            <a:r>
              <a:rPr lang="en-US" sz="2000" dirty="0"/>
              <a:t>REALTORS</a:t>
            </a:r>
            <a:r>
              <a:rPr lang="en-US" sz="2000" baseline="30000" dirty="0"/>
              <a:t>®</a:t>
            </a:r>
            <a:r>
              <a:rPr lang="en-US" sz="2000" dirty="0"/>
              <a:t> shall not provide access to listed property on terms other </a:t>
            </a:r>
            <a:br>
              <a:rPr lang="en-US" sz="2000" dirty="0"/>
            </a:br>
            <a:r>
              <a:rPr lang="en-US" sz="2000" dirty="0"/>
              <a:t>than those established by the owner or the listing broker. (Adopted 1/10)</a:t>
            </a:r>
          </a:p>
          <a:p>
            <a:pPr>
              <a:spcAft>
                <a:spcPts val="1800"/>
              </a:spcAft>
            </a:pPr>
            <a:r>
              <a:rPr lang="en-US" sz="2000" noProof="0" dirty="0">
                <a:sym typeface="Century Gothic" pitchFamily="34" charset="0"/>
              </a:rPr>
              <a:t>Cannot give buyers lockbox access without sellers' permission</a:t>
            </a:r>
          </a:p>
          <a:p>
            <a:pPr>
              <a:spcAft>
                <a:spcPts val="1800"/>
              </a:spcAft>
            </a:pPr>
            <a:r>
              <a:rPr lang="en-US" sz="2000" noProof="0" dirty="0">
                <a:sym typeface="Century Gothic" pitchFamily="34" charset="0"/>
              </a:rPr>
              <a:t>Must supervise buyers inside a property</a:t>
            </a:r>
          </a:p>
          <a:p>
            <a:pPr>
              <a:spcAft>
                <a:spcPts val="1800"/>
              </a:spcAft>
            </a:pPr>
            <a:r>
              <a:rPr lang="en-US" sz="2000" noProof="0" dirty="0">
                <a:sym typeface="Century Gothic" pitchFamily="34" charset="0"/>
              </a:rPr>
              <a:t>Must show during appointment time</a:t>
            </a:r>
          </a:p>
          <a:p>
            <a:pPr>
              <a:spcAft>
                <a:spcPts val="1800"/>
              </a:spcAft>
            </a:pPr>
            <a:r>
              <a:rPr lang="en-US" sz="2000" noProof="0" dirty="0">
                <a:sym typeface="Century Gothic" pitchFamily="34" charset="0"/>
              </a:rPr>
              <a:t>Agent who made appointment must show – cannot substitute </a:t>
            </a:r>
          </a:p>
          <a:p>
            <a:pPr>
              <a:spcAft>
                <a:spcPts val="1800"/>
              </a:spcAft>
            </a:pPr>
            <a:r>
              <a:rPr lang="en-US" sz="2000" noProof="0" dirty="0">
                <a:sym typeface="Century Gothic" pitchFamily="34" charset="0"/>
              </a:rPr>
              <a:t>Must follow sellers’ requirements</a:t>
            </a:r>
          </a:p>
          <a:p>
            <a:pPr>
              <a:spcAft>
                <a:spcPts val="1800"/>
              </a:spcAft>
            </a:pPr>
            <a:r>
              <a:rPr lang="en-US" sz="2000" noProof="0" dirty="0">
                <a:sym typeface="Century Gothic" pitchFamily="34" charset="0"/>
              </a:rPr>
              <a:t>Wear shoe covers, masks, etc.</a:t>
            </a:r>
            <a:endParaRPr lang="en-US" sz="2000" dirty="0"/>
          </a:p>
        </p:txBody>
      </p:sp>
      <p:sp>
        <p:nvSpPr>
          <p:cNvPr id="4" name="Date Placeholder 3">
            <a:extLst>
              <a:ext uri="{FF2B5EF4-FFF2-40B4-BE49-F238E27FC236}">
                <a16:creationId xmlns:a16="http://schemas.microsoft.com/office/drawing/2014/main" id="{4B96D48E-AD05-CFCE-5D12-E92F5EFAAA7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232</a:t>
            </a:fld>
            <a:endParaRPr lang="en-US" b="1" dirty="0">
              <a:solidFill>
                <a:srgbClr val="606060"/>
              </a:solidFill>
            </a:endParaRPr>
          </a:p>
        </p:txBody>
      </p:sp>
      <p:sp>
        <p:nvSpPr>
          <p:cNvPr id="8" name="Date Placeholder 3">
            <a:extLst>
              <a:ext uri="{FF2B5EF4-FFF2-40B4-BE49-F238E27FC236}">
                <a16:creationId xmlns:a16="http://schemas.microsoft.com/office/drawing/2014/main" id="{BF8345DD-A58C-F477-1728-8E88A0BB624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177560637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DE74C-8F4A-2210-B2AB-846780514F8A}"/>
              </a:ext>
            </a:extLst>
          </p:cNvPr>
          <p:cNvSpPr>
            <a:spLocks noGrp="1"/>
          </p:cNvSpPr>
          <p:nvPr>
            <p:ph type="title"/>
          </p:nvPr>
        </p:nvSpPr>
        <p:spPr>
          <a:xfrm>
            <a:off x="457200" y="914400"/>
            <a:ext cx="11277600" cy="914400"/>
          </a:xfrm>
        </p:spPr>
        <p:txBody>
          <a:bodyPr>
            <a:normAutofit/>
          </a:bodyPr>
          <a:lstStyle/>
          <a:p>
            <a:r>
              <a:rPr lang="en-US"/>
              <a:t>Create Your Showing Protocol </a:t>
            </a:r>
          </a:p>
        </p:txBody>
      </p:sp>
      <p:sp>
        <p:nvSpPr>
          <p:cNvPr id="9" name="Content Placeholder 8">
            <a:extLst>
              <a:ext uri="{FF2B5EF4-FFF2-40B4-BE49-F238E27FC236}">
                <a16:creationId xmlns:a16="http://schemas.microsoft.com/office/drawing/2014/main" id="{E2CCA711-161F-1855-6DA8-8D5099F8C78A}"/>
              </a:ext>
            </a:extLst>
          </p:cNvPr>
          <p:cNvSpPr>
            <a:spLocks noGrp="1"/>
          </p:cNvSpPr>
          <p:nvPr>
            <p:ph idx="1"/>
          </p:nvPr>
        </p:nvSpPr>
        <p:spPr>
          <a:xfrm>
            <a:off x="457200" y="1825625"/>
            <a:ext cx="11277600" cy="4351338"/>
          </a:xfrm>
        </p:spPr>
        <p:txBody>
          <a:bodyPr>
            <a:noAutofit/>
          </a:bodyPr>
          <a:lstStyle/>
          <a:p>
            <a:r>
              <a:rPr lang="en-US" dirty="0"/>
              <a:t>Prepare buyers</a:t>
            </a:r>
          </a:p>
          <a:p>
            <a:r>
              <a:rPr lang="en-US" dirty="0"/>
              <a:t>Best tips</a:t>
            </a:r>
          </a:p>
          <a:p>
            <a:pPr>
              <a:spcAft>
                <a:spcPts val="1200"/>
              </a:spcAft>
            </a:pPr>
            <a:r>
              <a:rPr lang="en-US" dirty="0"/>
              <a:t>Top issues</a:t>
            </a:r>
          </a:p>
          <a:p>
            <a:pPr lvl="1">
              <a:spcAft>
                <a:spcPts val="1200"/>
              </a:spcAft>
            </a:pPr>
            <a:r>
              <a:rPr lang="en-US" dirty="0"/>
              <a:t>Before</a:t>
            </a:r>
          </a:p>
          <a:p>
            <a:pPr lvl="1">
              <a:spcAft>
                <a:spcPts val="1200"/>
              </a:spcAft>
            </a:pPr>
            <a:r>
              <a:rPr lang="en-US" dirty="0"/>
              <a:t>During</a:t>
            </a:r>
          </a:p>
          <a:p>
            <a:pPr lvl="1">
              <a:spcAft>
                <a:spcPts val="1200"/>
              </a:spcAft>
            </a:pPr>
            <a:r>
              <a:rPr lang="en-US" dirty="0"/>
              <a:t>After</a:t>
            </a:r>
          </a:p>
        </p:txBody>
      </p:sp>
      <p:sp>
        <p:nvSpPr>
          <p:cNvPr id="4" name="Date Placeholder 3">
            <a:extLst>
              <a:ext uri="{FF2B5EF4-FFF2-40B4-BE49-F238E27FC236}">
                <a16:creationId xmlns:a16="http://schemas.microsoft.com/office/drawing/2014/main" id="{00DFBA09-CFD6-1225-C99D-3798CFFA080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233</a:t>
            </a:fld>
            <a:endParaRPr lang="en-US" b="1" dirty="0">
              <a:solidFill>
                <a:srgbClr val="606060"/>
              </a:solidFill>
            </a:endParaRPr>
          </a:p>
        </p:txBody>
      </p:sp>
      <p:sp>
        <p:nvSpPr>
          <p:cNvPr id="10" name="Date Placeholder 3">
            <a:extLst>
              <a:ext uri="{FF2B5EF4-FFF2-40B4-BE49-F238E27FC236}">
                <a16:creationId xmlns:a16="http://schemas.microsoft.com/office/drawing/2014/main" id="{105CE430-8FFF-4883-E444-6AC4C4994EC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pic>
        <p:nvPicPr>
          <p:cNvPr id="5" name="Picture 4" descr="A person talking to a group of people&#10;&#10;Description automatically generated">
            <a:extLst>
              <a:ext uri="{FF2B5EF4-FFF2-40B4-BE49-F238E27FC236}">
                <a16:creationId xmlns:a16="http://schemas.microsoft.com/office/drawing/2014/main" id="{8BC413E2-3D47-B541-8B8E-90D79E6C79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3028" y="1600200"/>
            <a:ext cx="5301772" cy="3657600"/>
          </a:xfrm>
          <a:prstGeom prst="rect">
            <a:avLst/>
          </a:prstGeom>
        </p:spPr>
      </p:pic>
    </p:spTree>
    <p:extLst>
      <p:ext uri="{BB962C8B-B14F-4D97-AF65-F5344CB8AC3E}">
        <p14:creationId xmlns:p14="http://schemas.microsoft.com/office/powerpoint/2010/main" val="106767367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113CED-A6C9-3649-125E-81047E5A36A8}"/>
              </a:ext>
            </a:extLst>
          </p:cNvPr>
          <p:cNvSpPr>
            <a:spLocks noGrp="1"/>
          </p:cNvSpPr>
          <p:nvPr>
            <p:ph type="ctrTitle"/>
          </p:nvPr>
        </p:nvSpPr>
        <p:spPr/>
        <p:txBody>
          <a:bodyPr/>
          <a:lstStyle/>
          <a:p>
            <a:r>
              <a:rPr lang="en-US" dirty="0"/>
              <a:t>Selecting Properties</a:t>
            </a:r>
            <a:br>
              <a:rPr lang="en-US" dirty="0"/>
            </a:br>
            <a:r>
              <a:rPr lang="en-US" dirty="0"/>
              <a:t>Selecting Homes Ethically:</a:t>
            </a:r>
            <a:br>
              <a:rPr lang="en-US" dirty="0"/>
            </a:br>
            <a:r>
              <a:rPr lang="en-US" dirty="0"/>
              <a:t>Fair Housing Laws</a:t>
            </a:r>
          </a:p>
        </p:txBody>
      </p:sp>
      <p:sp>
        <p:nvSpPr>
          <p:cNvPr id="2" name="Date Placeholder 3">
            <a:extLst>
              <a:ext uri="{FF2B5EF4-FFF2-40B4-BE49-F238E27FC236}">
                <a16:creationId xmlns:a16="http://schemas.microsoft.com/office/drawing/2014/main" id="{D5471248-9B94-4BE9-9B21-88DB8EA03D9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4" name="Graphic 3">
            <a:extLst>
              <a:ext uri="{FF2B5EF4-FFF2-40B4-BE49-F238E27FC236}">
                <a16:creationId xmlns:a16="http://schemas.microsoft.com/office/drawing/2014/main" id="{3285162F-6D25-30DE-626C-7D86E6B1290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294055981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B34223-41C5-4796-8843-57656B564D65}"/>
              </a:ext>
            </a:extLst>
          </p:cNvPr>
          <p:cNvSpPr>
            <a:spLocks noGrp="1"/>
          </p:cNvSpPr>
          <p:nvPr>
            <p:ph idx="1"/>
          </p:nvPr>
        </p:nvSpPr>
        <p:spPr>
          <a:xfrm>
            <a:off x="457200" y="914400"/>
            <a:ext cx="11277600" cy="4351338"/>
          </a:xfrm>
        </p:spPr>
        <p:txBody>
          <a:bodyPr vert="horz" lIns="0" tIns="0" rIns="0" bIns="0" numCol="1" rtlCol="0" anchor="t">
            <a:noAutofit/>
          </a:bodyPr>
          <a:lstStyle/>
          <a:p>
            <a:r>
              <a:rPr lang="en-US" sz="2400" dirty="0"/>
              <a:t>Same information should be given to all buyers</a:t>
            </a:r>
          </a:p>
          <a:p>
            <a:r>
              <a:rPr lang="en-US" sz="2400" dirty="0"/>
              <a:t>Timing may be an issue</a:t>
            </a:r>
          </a:p>
          <a:p>
            <a:r>
              <a:rPr lang="en-US" sz="2400" dirty="0"/>
              <a:t>Showing clients where to access reliable school </a:t>
            </a:r>
            <a:br>
              <a:rPr lang="en-US" sz="2400" dirty="0"/>
            </a:br>
            <a:r>
              <a:rPr lang="en-US" sz="2400" dirty="0"/>
              <a:t>resources so they can do their own research is ok</a:t>
            </a:r>
          </a:p>
          <a:p>
            <a:r>
              <a:rPr lang="en-US" sz="2400" dirty="0"/>
              <a:t>School reports given when asked about </a:t>
            </a:r>
            <a:br>
              <a:rPr lang="en-US" sz="2400" dirty="0"/>
            </a:br>
            <a:r>
              <a:rPr lang="en-US" sz="2400" dirty="0"/>
              <a:t>demographics of an area is not ok</a:t>
            </a:r>
          </a:p>
          <a:p>
            <a:r>
              <a:rPr lang="en-US" sz="2400" dirty="0"/>
              <a:t>Offer range of home choices — it’s the buyer’s decision</a:t>
            </a:r>
          </a:p>
          <a:p>
            <a:endParaRPr lang="en-US" sz="2400" dirty="0"/>
          </a:p>
        </p:txBody>
      </p:sp>
      <p:sp>
        <p:nvSpPr>
          <p:cNvPr id="2" name="Date Placeholder 3">
            <a:extLst>
              <a:ext uri="{FF2B5EF4-FFF2-40B4-BE49-F238E27FC236}">
                <a16:creationId xmlns:a16="http://schemas.microsoft.com/office/drawing/2014/main" id="{B5673A93-8B4B-0A61-DE23-656ED68104D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235</a:t>
            </a:fld>
            <a:endParaRPr lang="en-US" b="1" dirty="0">
              <a:solidFill>
                <a:srgbClr val="606060"/>
              </a:solidFill>
            </a:endParaRPr>
          </a:p>
        </p:txBody>
      </p:sp>
      <p:sp>
        <p:nvSpPr>
          <p:cNvPr id="4" name="Date Placeholder 3">
            <a:extLst>
              <a:ext uri="{FF2B5EF4-FFF2-40B4-BE49-F238E27FC236}">
                <a16:creationId xmlns:a16="http://schemas.microsoft.com/office/drawing/2014/main" id="{BFE8B2D2-4127-FD03-66DB-4BEBAB57ABC9}"/>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pic>
        <p:nvPicPr>
          <p:cNvPr id="5" name="Picture 4" descr="A blue and white logo&#10;&#10;Description automatically generated with low confidence">
            <a:extLst>
              <a:ext uri="{FF2B5EF4-FFF2-40B4-BE49-F238E27FC236}">
                <a16:creationId xmlns:a16="http://schemas.microsoft.com/office/drawing/2014/main" id="{A7F6C4E5-5EFD-61D2-4D39-9D575FA00E54}"/>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384747493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B34223-41C5-4796-8843-57656B564D65}"/>
              </a:ext>
            </a:extLst>
          </p:cNvPr>
          <p:cNvSpPr>
            <a:spLocks noGrp="1"/>
          </p:cNvSpPr>
          <p:nvPr>
            <p:ph idx="1"/>
          </p:nvPr>
        </p:nvSpPr>
        <p:spPr>
          <a:xfrm>
            <a:off x="457200" y="914400"/>
            <a:ext cx="9970168" cy="4351338"/>
          </a:xfrm>
        </p:spPr>
        <p:txBody>
          <a:bodyPr vert="horz" lIns="0" tIns="0" rIns="0" bIns="0" numCol="1" rtlCol="0" anchor="t">
            <a:noAutofit/>
          </a:bodyPr>
          <a:lstStyle/>
          <a:p>
            <a:r>
              <a:rPr lang="en-US" sz="2400" dirty="0"/>
              <a:t>Offer range of home choices — </a:t>
            </a:r>
            <a:br>
              <a:rPr lang="en-US" sz="2400" dirty="0"/>
            </a:br>
            <a:r>
              <a:rPr lang="en-US" sz="2400" dirty="0"/>
              <a:t>it’s the buyer’s decision</a:t>
            </a:r>
          </a:p>
          <a:p>
            <a:pPr>
              <a:spcAft>
                <a:spcPts val="1200"/>
              </a:spcAft>
            </a:pPr>
            <a:r>
              <a:rPr lang="en-US" sz="2400" dirty="0"/>
              <a:t>Seven federally protected classes:</a:t>
            </a:r>
          </a:p>
          <a:p>
            <a:pPr lvl="1"/>
            <a:r>
              <a:rPr lang="en-US" sz="2000" dirty="0"/>
              <a:t>Race, color, religion, sex, disability, </a:t>
            </a:r>
            <a:br>
              <a:rPr lang="en-US" sz="2000" dirty="0"/>
            </a:br>
            <a:r>
              <a:rPr lang="en-US" sz="2000" dirty="0"/>
              <a:t>familial status, and national origin</a:t>
            </a:r>
          </a:p>
          <a:p>
            <a:r>
              <a:rPr lang="en-US" sz="2400" dirty="0"/>
              <a:t>Some states include additional </a:t>
            </a:r>
            <a:br>
              <a:rPr lang="en-US" sz="2400" dirty="0"/>
            </a:br>
            <a:r>
              <a:rPr lang="en-US" sz="2400" dirty="0"/>
              <a:t>protected classes</a:t>
            </a:r>
          </a:p>
          <a:p>
            <a:r>
              <a:rPr lang="en-US" sz="2400" dirty="0"/>
              <a:t>Comply with the law that provides the </a:t>
            </a:r>
            <a:br>
              <a:rPr lang="en-US" sz="2400" dirty="0"/>
            </a:br>
            <a:r>
              <a:rPr lang="en-US" sz="2400" dirty="0"/>
              <a:t>greatest protection for the consumer</a:t>
            </a:r>
          </a:p>
          <a:p>
            <a:endParaRPr lang="en-US" dirty="0"/>
          </a:p>
        </p:txBody>
      </p:sp>
      <p:sp>
        <p:nvSpPr>
          <p:cNvPr id="2" name="Date Placeholder 3">
            <a:extLst>
              <a:ext uri="{FF2B5EF4-FFF2-40B4-BE49-F238E27FC236}">
                <a16:creationId xmlns:a16="http://schemas.microsoft.com/office/drawing/2014/main" id="{23747995-AA17-8136-1906-E517D40DCB5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236</a:t>
            </a:fld>
            <a:endParaRPr lang="en-US" b="1" dirty="0">
              <a:solidFill>
                <a:srgbClr val="606060"/>
              </a:solidFill>
            </a:endParaRPr>
          </a:p>
        </p:txBody>
      </p:sp>
      <p:sp>
        <p:nvSpPr>
          <p:cNvPr id="4" name="Date Placeholder 3">
            <a:extLst>
              <a:ext uri="{FF2B5EF4-FFF2-40B4-BE49-F238E27FC236}">
                <a16:creationId xmlns:a16="http://schemas.microsoft.com/office/drawing/2014/main" id="{0287C6FF-A769-4D62-5DDB-141BFE53B269}"/>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pic>
        <p:nvPicPr>
          <p:cNvPr id="9" name="Picture 8" descr="A blue and white logo&#10;&#10;Description automatically generated with low confidence">
            <a:extLst>
              <a:ext uri="{FF2B5EF4-FFF2-40B4-BE49-F238E27FC236}">
                <a16:creationId xmlns:a16="http://schemas.microsoft.com/office/drawing/2014/main" id="{0DCF8998-E61E-BE92-D1EC-FC2A155FBECA}"/>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190151368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9F23C-FF39-C008-DFB1-B1799E884072}"/>
              </a:ext>
            </a:extLst>
          </p:cNvPr>
          <p:cNvSpPr>
            <a:spLocks noGrp="1"/>
          </p:cNvSpPr>
          <p:nvPr>
            <p:ph type="ctrTitle"/>
          </p:nvPr>
        </p:nvSpPr>
        <p:spPr>
          <a:xfrm>
            <a:off x="457200" y="0"/>
            <a:ext cx="11734800" cy="6858000"/>
          </a:xfrm>
        </p:spPr>
        <p:txBody>
          <a:bodyPr vert="horz" lIns="91440" tIns="45720" rIns="91440" bIns="45720" rtlCol="0" anchor="ctr">
            <a:normAutofit/>
          </a:bodyPr>
          <a:lstStyle/>
          <a:p>
            <a:r>
              <a:rPr lang="en-US"/>
              <a:t>What additional protected classes does your state or city have?</a:t>
            </a:r>
          </a:p>
        </p:txBody>
      </p:sp>
      <p:sp>
        <p:nvSpPr>
          <p:cNvPr id="3" name="Date Placeholder 3">
            <a:extLst>
              <a:ext uri="{FF2B5EF4-FFF2-40B4-BE49-F238E27FC236}">
                <a16:creationId xmlns:a16="http://schemas.microsoft.com/office/drawing/2014/main" id="{0F408979-24DD-D917-9774-BEB4D857BCA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4" name="Graphic 3">
            <a:extLst>
              <a:ext uri="{FF2B5EF4-FFF2-40B4-BE49-F238E27FC236}">
                <a16:creationId xmlns:a16="http://schemas.microsoft.com/office/drawing/2014/main" id="{2ECBFD68-5A90-E1B6-2C10-A29C84397D4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258375807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61AC-32C8-4C06-8B2B-80A53395DD35}"/>
              </a:ext>
            </a:extLst>
          </p:cNvPr>
          <p:cNvSpPr>
            <a:spLocks noGrp="1"/>
          </p:cNvSpPr>
          <p:nvPr>
            <p:ph type="title"/>
          </p:nvPr>
        </p:nvSpPr>
        <p:spPr>
          <a:xfrm>
            <a:off x="457200" y="914400"/>
            <a:ext cx="11277600" cy="914400"/>
          </a:xfrm>
        </p:spPr>
        <p:txBody>
          <a:bodyPr anchor="b">
            <a:normAutofit fontScale="90000"/>
          </a:bodyPr>
          <a:lstStyle/>
          <a:p>
            <a:r>
              <a:rPr lang="en-US" dirty="0"/>
              <a:t>Statement of Fair Housing Policy and </a:t>
            </a:r>
            <a:br>
              <a:rPr lang="en-US" dirty="0"/>
            </a:br>
            <a:r>
              <a:rPr lang="en-US" dirty="0"/>
              <a:t>the Buyer Representative Agreement</a:t>
            </a:r>
          </a:p>
        </p:txBody>
      </p:sp>
      <p:sp>
        <p:nvSpPr>
          <p:cNvPr id="6" name="Content Placeholder 5">
            <a:extLst>
              <a:ext uri="{FF2B5EF4-FFF2-40B4-BE49-F238E27FC236}">
                <a16:creationId xmlns:a16="http://schemas.microsoft.com/office/drawing/2014/main" id="{AE1B6C30-0953-4C0D-8B01-D03D2404D8F2}"/>
              </a:ext>
            </a:extLst>
          </p:cNvPr>
          <p:cNvSpPr>
            <a:spLocks noGrp="1"/>
          </p:cNvSpPr>
          <p:nvPr>
            <p:ph idx="1"/>
          </p:nvPr>
        </p:nvSpPr>
        <p:spPr>
          <a:xfrm>
            <a:off x="457200" y="2057400"/>
            <a:ext cx="8510337" cy="4351338"/>
          </a:xfrm>
        </p:spPr>
        <p:txBody>
          <a:bodyPr numCol="1" anchor="t">
            <a:noAutofit/>
          </a:bodyPr>
          <a:lstStyle/>
          <a:p>
            <a:pPr marL="0" indent="0">
              <a:buNone/>
            </a:pPr>
            <a:r>
              <a:rPr lang="en-US" sz="2400" b="1" dirty="0">
                <a:latin typeface="Montserrat SemiBold" pitchFamily="2" charset="77"/>
              </a:rPr>
              <a:t>Should include language that the company </a:t>
            </a:r>
            <a:br>
              <a:rPr lang="en-US" sz="2400" b="1" dirty="0">
                <a:latin typeface="Montserrat SemiBold" pitchFamily="2" charset="77"/>
              </a:rPr>
            </a:br>
            <a:r>
              <a:rPr lang="en-US" sz="2400" b="1" dirty="0">
                <a:latin typeface="Montserrat SemiBold" pitchFamily="2" charset="77"/>
              </a:rPr>
              <a:t>is committed to equal housing opportunity</a:t>
            </a:r>
          </a:p>
          <a:p>
            <a:pPr marL="0" indent="0">
              <a:spcAft>
                <a:spcPts val="1200"/>
              </a:spcAft>
              <a:buNone/>
            </a:pPr>
            <a:r>
              <a:rPr lang="en-US" sz="2400" dirty="0"/>
              <a:t>Example:</a:t>
            </a:r>
          </a:p>
          <a:p>
            <a:pPr marL="0" lvl="1" indent="0">
              <a:spcAft>
                <a:spcPts val="1200"/>
              </a:spcAft>
              <a:buNone/>
            </a:pPr>
            <a:r>
              <a:rPr lang="en-US" sz="2000" dirty="0"/>
              <a:t>It is the policy of [firm name] to abide by all local, state, and federal fair housing laws and not discriminate against any individual or group of individuals. The agent may not lawfully disclose the racial, ethnic, or religious composition of any neighborhood, community, or building, nor whether persons with disabilities are housed in any home or facility, except that the agent may identify housing facilities meeting needs of a disabled buyer.</a:t>
            </a:r>
          </a:p>
          <a:p>
            <a:endParaRPr lang="en-US" dirty="0"/>
          </a:p>
        </p:txBody>
      </p:sp>
      <p:sp>
        <p:nvSpPr>
          <p:cNvPr id="3" name="Date Placeholder 3">
            <a:extLst>
              <a:ext uri="{FF2B5EF4-FFF2-40B4-BE49-F238E27FC236}">
                <a16:creationId xmlns:a16="http://schemas.microsoft.com/office/drawing/2014/main" id="{C1C717DB-9458-D915-E66E-913ACE7620A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5" name="Date Placeholder 3">
            <a:extLst>
              <a:ext uri="{FF2B5EF4-FFF2-40B4-BE49-F238E27FC236}">
                <a16:creationId xmlns:a16="http://schemas.microsoft.com/office/drawing/2014/main" id="{F25FCCA5-1ACF-6AD8-0EF0-9F0089F6C39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238</a:t>
            </a:fld>
            <a:endParaRPr lang="en-US" b="1" dirty="0">
              <a:solidFill>
                <a:srgbClr val="606060"/>
              </a:solidFill>
            </a:endParaRPr>
          </a:p>
        </p:txBody>
      </p:sp>
      <p:pic>
        <p:nvPicPr>
          <p:cNvPr id="13" name="Picture 12" descr="A blue and white logo&#10;&#10;Description automatically generated with low confidence">
            <a:extLst>
              <a:ext uri="{FF2B5EF4-FFF2-40B4-BE49-F238E27FC236}">
                <a16:creationId xmlns:a16="http://schemas.microsoft.com/office/drawing/2014/main" id="{DE3BF8D7-6C78-F356-1603-40D6CCA47403}"/>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142996098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19220F-E900-905B-E2A8-89EED281F866}"/>
              </a:ext>
            </a:extLst>
          </p:cNvPr>
          <p:cNvSpPr>
            <a:spLocks noGrp="1"/>
          </p:cNvSpPr>
          <p:nvPr>
            <p:ph type="title"/>
          </p:nvPr>
        </p:nvSpPr>
        <p:spPr>
          <a:xfrm>
            <a:off x="457200" y="914400"/>
            <a:ext cx="11277600" cy="914400"/>
          </a:xfrm>
        </p:spPr>
        <p:txBody>
          <a:bodyPr numCol="2">
            <a:noAutofit/>
          </a:bodyPr>
          <a:lstStyle/>
          <a:p>
            <a:r>
              <a:rPr lang="en-US" dirty="0"/>
              <a:t>Article 10</a:t>
            </a:r>
            <a:br>
              <a:rPr lang="en-US" dirty="0"/>
            </a:br>
            <a:r>
              <a:rPr lang="en-US" dirty="0"/>
              <a:t/>
            </a:r>
            <a:br>
              <a:rPr lang="en-US" dirty="0"/>
            </a:br>
            <a:r>
              <a:rPr lang="en-US" dirty="0"/>
              <a:t>SOP 10-5</a:t>
            </a:r>
            <a:br>
              <a:rPr lang="en-US" dirty="0"/>
            </a:br>
            <a:endParaRPr lang="en-US" dirty="0"/>
          </a:p>
        </p:txBody>
      </p:sp>
      <p:sp>
        <p:nvSpPr>
          <p:cNvPr id="11" name="Content Placeholder 10">
            <a:extLst>
              <a:ext uri="{FF2B5EF4-FFF2-40B4-BE49-F238E27FC236}">
                <a16:creationId xmlns:a16="http://schemas.microsoft.com/office/drawing/2014/main" id="{8E4A10EF-5067-F1AF-4477-E38BCC0362C9}"/>
              </a:ext>
            </a:extLst>
          </p:cNvPr>
          <p:cNvSpPr>
            <a:spLocks noGrp="1"/>
          </p:cNvSpPr>
          <p:nvPr>
            <p:ph idx="1"/>
          </p:nvPr>
        </p:nvSpPr>
        <p:spPr>
          <a:xfrm>
            <a:off x="457200" y="1825625"/>
            <a:ext cx="11277600" cy="3051175"/>
          </a:xfrm>
        </p:spPr>
        <p:txBody>
          <a:bodyPr numCol="2"/>
          <a:lstStyle/>
          <a:p>
            <a:pPr marL="0" indent="0">
              <a:lnSpc>
                <a:spcPct val="110000"/>
              </a:lnSpc>
              <a:buFont typeface=".Lucida Grande UI Regular"/>
              <a:buNone/>
            </a:pPr>
            <a:r>
              <a:rPr lang="en-US" sz="2000" dirty="0"/>
              <a:t>REALTORS</a:t>
            </a:r>
            <a:r>
              <a:rPr lang="en-US" sz="2000" baseline="30000" dirty="0"/>
              <a:t>®</a:t>
            </a:r>
            <a:r>
              <a:rPr lang="en-US" sz="2000" dirty="0"/>
              <a:t> shall not be parties </a:t>
            </a:r>
            <a:br>
              <a:rPr lang="en-US" sz="2000" dirty="0"/>
            </a:br>
            <a:r>
              <a:rPr lang="en-US" sz="2000" dirty="0"/>
              <a:t>to any plan or agreement to </a:t>
            </a:r>
            <a:br>
              <a:rPr lang="en-US" sz="2000" dirty="0"/>
            </a:br>
            <a:r>
              <a:rPr lang="en-US" sz="2000" dirty="0"/>
              <a:t>discriminate against a person </a:t>
            </a:r>
            <a:br>
              <a:rPr lang="en-US" sz="2000" dirty="0"/>
            </a:br>
            <a:r>
              <a:rPr lang="en-US" sz="2000" dirty="0"/>
              <a:t>or persons on the basis of race, </a:t>
            </a:r>
            <a:br>
              <a:rPr lang="en-US" sz="2000" dirty="0"/>
            </a:br>
            <a:r>
              <a:rPr lang="en-US" sz="2000" dirty="0"/>
              <a:t>color, religion sex, disability, </a:t>
            </a:r>
            <a:br>
              <a:rPr lang="en-US" sz="2000" dirty="0"/>
            </a:br>
            <a:r>
              <a:rPr lang="en-US" sz="2000" dirty="0"/>
              <a:t>familial status, national origin, </a:t>
            </a:r>
            <a:br>
              <a:rPr lang="en-US" sz="2000" dirty="0"/>
            </a:br>
            <a:r>
              <a:rPr lang="en-US" sz="2000" dirty="0"/>
              <a:t>sexual orientation or gender </a:t>
            </a:r>
            <a:br>
              <a:rPr lang="en-US" sz="2000" dirty="0"/>
            </a:br>
            <a:r>
              <a:rPr lang="en-US" sz="2000" dirty="0"/>
              <a:t>identity. Amended 1/23</a:t>
            </a:r>
          </a:p>
          <a:p>
            <a:pPr marL="0" indent="0">
              <a:lnSpc>
                <a:spcPct val="110000"/>
              </a:lnSpc>
              <a:buFont typeface=".Lucida Grande UI Regular"/>
              <a:buNone/>
            </a:pPr>
            <a:endParaRPr lang="en-US" sz="2000" dirty="0"/>
          </a:p>
          <a:p>
            <a:pPr marL="0" indent="0">
              <a:lnSpc>
                <a:spcPct val="110000"/>
              </a:lnSpc>
              <a:buFont typeface=".Lucida Grande UI Regular"/>
              <a:buNone/>
            </a:pPr>
            <a:r>
              <a:rPr lang="en-US" sz="2000" dirty="0"/>
              <a:t>REALTORS</a:t>
            </a:r>
            <a:r>
              <a:rPr lang="en-US" sz="2000" baseline="30000" dirty="0"/>
              <a:t>®</a:t>
            </a:r>
            <a:r>
              <a:rPr lang="en-US" sz="2000" dirty="0"/>
              <a:t> must not use harassing speech, hate speech, epithets, or slurs based on race, color, religion, sex, </a:t>
            </a:r>
            <a:br>
              <a:rPr lang="en-US" sz="2000" dirty="0"/>
            </a:br>
            <a:r>
              <a:rPr lang="en-US" sz="2000" dirty="0"/>
              <a:t>disability, familial status, national origin, sexual orientation, or gender identity.” Adopted 11/20</a:t>
            </a:r>
          </a:p>
          <a:p>
            <a:pPr marL="0" indent="0">
              <a:lnSpc>
                <a:spcPct val="110000"/>
              </a:lnSpc>
              <a:buFont typeface=".Lucida Grande UI Regular"/>
              <a:buNone/>
            </a:pPr>
            <a:endParaRPr lang="en-US" sz="2000" dirty="0"/>
          </a:p>
          <a:p>
            <a:pPr marL="0" indent="0">
              <a:lnSpc>
                <a:spcPct val="110000"/>
              </a:lnSpc>
              <a:buFont typeface=".Lucida Grande UI Regular"/>
              <a:buNone/>
            </a:pPr>
            <a:endParaRPr lang="en-US" sz="2000" dirty="0"/>
          </a:p>
        </p:txBody>
      </p:sp>
      <p:sp>
        <p:nvSpPr>
          <p:cNvPr id="2" name="Date Placeholder 3">
            <a:extLst>
              <a:ext uri="{FF2B5EF4-FFF2-40B4-BE49-F238E27FC236}">
                <a16:creationId xmlns:a16="http://schemas.microsoft.com/office/drawing/2014/main" id="{A85466A5-DBE1-4F1D-1A46-4B080030474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936252B4-FA4F-F6DC-4F11-39C98CCB625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239</a:t>
            </a:fld>
            <a:endParaRPr lang="en-US" b="1" dirty="0">
              <a:solidFill>
                <a:srgbClr val="606060"/>
              </a:solidFill>
            </a:endParaRPr>
          </a:p>
        </p:txBody>
      </p:sp>
    </p:spTree>
    <p:extLst>
      <p:ext uri="{BB962C8B-B14F-4D97-AF65-F5344CB8AC3E}">
        <p14:creationId xmlns:p14="http://schemas.microsoft.com/office/powerpoint/2010/main" val="174166864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D4A7D6-8A85-57AE-0639-CD541FC59100}"/>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Sex Discrimination Includes </a:t>
            </a:r>
            <a:br>
              <a:rPr lang="en-US" dirty="0"/>
            </a:br>
            <a:r>
              <a:rPr lang="en-US" dirty="0"/>
              <a:t>Sexual Orientation</a:t>
            </a:r>
          </a:p>
        </p:txBody>
      </p:sp>
      <p:sp>
        <p:nvSpPr>
          <p:cNvPr id="3" name="Content Placeholder 2">
            <a:extLst>
              <a:ext uri="{FF2B5EF4-FFF2-40B4-BE49-F238E27FC236}">
                <a16:creationId xmlns:a16="http://schemas.microsoft.com/office/drawing/2014/main" id="{23503E00-0861-3AD5-DA0B-571A66E29A92}"/>
              </a:ext>
            </a:extLst>
          </p:cNvPr>
          <p:cNvSpPr>
            <a:spLocks noGrp="1"/>
          </p:cNvSpPr>
          <p:nvPr>
            <p:ph idx="1"/>
          </p:nvPr>
        </p:nvSpPr>
        <p:spPr>
          <a:xfrm>
            <a:off x="457200" y="2057400"/>
            <a:ext cx="8285967" cy="4351338"/>
          </a:xfrm>
        </p:spPr>
        <p:txBody>
          <a:bodyPr vert="horz" lIns="0" tIns="0" rIns="0" bIns="0" numCol="1" rtlCol="0" anchor="t">
            <a:noAutofit/>
          </a:bodyPr>
          <a:lstStyle/>
          <a:p>
            <a:r>
              <a:rPr lang="en-US" sz="2200" dirty="0"/>
              <a:t>The FHEO – Federal Office of Fair Housing and </a:t>
            </a:r>
            <a:br>
              <a:rPr lang="en-US" sz="2200" dirty="0"/>
            </a:br>
            <a:r>
              <a:rPr lang="en-US" sz="2200" dirty="0"/>
              <a:t>Equal Opportunity – is responsible for and will </a:t>
            </a:r>
            <a:br>
              <a:rPr lang="en-US" sz="2200" dirty="0"/>
            </a:br>
            <a:r>
              <a:rPr lang="en-US" sz="2200" dirty="0"/>
              <a:t>investigate all complaints of unequal treatment </a:t>
            </a:r>
            <a:br>
              <a:rPr lang="en-US" sz="2200" dirty="0"/>
            </a:br>
            <a:r>
              <a:rPr lang="en-US" sz="2200" dirty="0"/>
              <a:t>regarding the LGBTQ+ community in housing</a:t>
            </a:r>
          </a:p>
          <a:p>
            <a:r>
              <a:rPr lang="en-US" sz="2200" dirty="0"/>
              <a:t>This is an Executive Order and not an amendment </a:t>
            </a:r>
            <a:br>
              <a:rPr lang="en-US" sz="2200" dirty="0"/>
            </a:br>
            <a:r>
              <a:rPr lang="en-US" sz="2200" dirty="0"/>
              <a:t>to the Fair Housing Act</a:t>
            </a:r>
          </a:p>
          <a:p>
            <a:r>
              <a:rPr lang="en-US" sz="2200" b="1" dirty="0">
                <a:latin typeface="Montserrat SemiBold" pitchFamily="2" charset="77"/>
                <a:hlinkClick r:id="rId3"/>
              </a:rPr>
              <a:t>Learn more online</a:t>
            </a:r>
            <a:endParaRPr lang="en-US" sz="2200" b="1" dirty="0">
              <a:latin typeface="Montserrat SemiBold" pitchFamily="2" charset="77"/>
            </a:endParaRPr>
          </a:p>
        </p:txBody>
      </p:sp>
      <p:sp>
        <p:nvSpPr>
          <p:cNvPr id="5" name="Date Placeholder 3">
            <a:extLst>
              <a:ext uri="{FF2B5EF4-FFF2-40B4-BE49-F238E27FC236}">
                <a16:creationId xmlns:a16="http://schemas.microsoft.com/office/drawing/2014/main" id="{15D7750B-536C-372B-75C4-E5B3A50B7F36}"/>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7" name="Date Placeholder 3">
            <a:extLst>
              <a:ext uri="{FF2B5EF4-FFF2-40B4-BE49-F238E27FC236}">
                <a16:creationId xmlns:a16="http://schemas.microsoft.com/office/drawing/2014/main" id="{D4B75DD2-9A31-E601-F57D-0EF36BA90DD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240</a:t>
            </a:fld>
            <a:endParaRPr lang="en-US" b="1" dirty="0">
              <a:solidFill>
                <a:srgbClr val="606060"/>
              </a:solidFill>
            </a:endParaRPr>
          </a:p>
        </p:txBody>
      </p:sp>
      <p:pic>
        <p:nvPicPr>
          <p:cNvPr id="13" name="Content Placeholder 4" descr="A picture containing logo&#10;&#10;Description automatically generated">
            <a:extLst>
              <a:ext uri="{FF2B5EF4-FFF2-40B4-BE49-F238E27FC236}">
                <a16:creationId xmlns:a16="http://schemas.microsoft.com/office/drawing/2014/main" id="{EEB48D95-A392-FE37-4B9C-4E60EA72EACC}"/>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xmlns="" r:id="rId5"/>
              </a:ext>
            </a:extLst>
          </a:blip>
          <a:stretch>
            <a:fillRect/>
          </a:stretch>
        </p:blipFill>
        <p:spPr>
          <a:xfrm rot="16200000" flipH="1">
            <a:off x="7995049" y="1746650"/>
            <a:ext cx="4572000" cy="2907503"/>
          </a:xfrm>
          <a:prstGeom prst="rect">
            <a:avLst/>
          </a:prstGeom>
        </p:spPr>
      </p:pic>
    </p:spTree>
    <p:extLst>
      <p:ext uri="{BB962C8B-B14F-4D97-AF65-F5344CB8AC3E}">
        <p14:creationId xmlns:p14="http://schemas.microsoft.com/office/powerpoint/2010/main" val="851245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B81A4-F960-41F4-B193-ECD52B12786E}"/>
              </a:ext>
            </a:extLst>
          </p:cNvPr>
          <p:cNvSpPr>
            <a:spLocks noGrp="1"/>
          </p:cNvSpPr>
          <p:nvPr>
            <p:ph type="title"/>
          </p:nvPr>
        </p:nvSpPr>
        <p:spPr>
          <a:xfrm>
            <a:off x="457200" y="914400"/>
            <a:ext cx="11277600" cy="914400"/>
          </a:xfrm>
        </p:spPr>
        <p:txBody>
          <a:bodyPr anchor="t" anchorCtr="0">
            <a:normAutofit/>
          </a:bodyPr>
          <a:lstStyle/>
          <a:p>
            <a:r>
              <a:rPr lang="en-US" dirty="0"/>
              <a:t>Common Mistakes in Agency Discussions</a:t>
            </a:r>
          </a:p>
        </p:txBody>
      </p:sp>
      <p:sp>
        <p:nvSpPr>
          <p:cNvPr id="7" name="Date Placeholder 3">
            <a:extLst>
              <a:ext uri="{FF2B5EF4-FFF2-40B4-BE49-F238E27FC236}">
                <a16:creationId xmlns:a16="http://schemas.microsoft.com/office/drawing/2014/main" id="{C94001AC-DC55-63B9-6CAA-4B2CA68020A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4" name="Content Placeholder 3">
            <a:extLst>
              <a:ext uri="{FF2B5EF4-FFF2-40B4-BE49-F238E27FC236}">
                <a16:creationId xmlns:a16="http://schemas.microsoft.com/office/drawing/2014/main" id="{8098FEED-84C0-447B-7849-80608DED1401}"/>
              </a:ext>
            </a:extLst>
          </p:cNvPr>
          <p:cNvSpPr>
            <a:spLocks noGrp="1"/>
          </p:cNvSpPr>
          <p:nvPr>
            <p:ph idx="1"/>
          </p:nvPr>
        </p:nvSpPr>
        <p:spPr/>
        <p:txBody>
          <a:bodyPr numCol="1"/>
          <a:lstStyle/>
          <a:p>
            <a:pPr marL="0" lvl="0" indent="0">
              <a:lnSpc>
                <a:spcPct val="100000"/>
              </a:lnSpc>
              <a:spcBef>
                <a:spcPts val="0"/>
              </a:spcBef>
              <a:spcAft>
                <a:spcPts val="2400"/>
              </a:spcAft>
              <a:buNone/>
            </a:pPr>
            <a:r>
              <a:rPr lang="en-US" sz="2200" b="1" i="0" dirty="0">
                <a:latin typeface="Montserrat SemiBold" pitchFamily="2" charset="77"/>
                <a:cs typeface="Arial" panose="020B0604020202020204" pitchFamily="34" charset="0"/>
              </a:rPr>
              <a:t>Acting: </a:t>
            </a:r>
            <a:r>
              <a:rPr lang="en-US" sz="2200" b="0" i="0" dirty="0">
                <a:latin typeface="Montserrat" pitchFamily="2" charset="77"/>
                <a:cs typeface="Arial" panose="020B0604020202020204" pitchFamily="34" charset="0"/>
              </a:rPr>
              <a:t>Acting like a buyer’s representative without clarifying the relationship</a:t>
            </a:r>
          </a:p>
          <a:p>
            <a:pPr marL="0" lvl="0" indent="0">
              <a:lnSpc>
                <a:spcPct val="100000"/>
              </a:lnSpc>
              <a:spcBef>
                <a:spcPts val="0"/>
              </a:spcBef>
              <a:spcAft>
                <a:spcPts val="2400"/>
              </a:spcAft>
              <a:buNone/>
            </a:pPr>
            <a:r>
              <a:rPr lang="en-US" sz="2200" b="1" i="0" dirty="0">
                <a:latin typeface="Montserrat SemiBold" pitchFamily="2" charset="77"/>
                <a:cs typeface="Arial" panose="020B0604020202020204" pitchFamily="34" charset="0"/>
              </a:rPr>
              <a:t>Avoiding: </a:t>
            </a:r>
            <a:r>
              <a:rPr lang="en-US" sz="2200" b="0" i="0" dirty="0">
                <a:latin typeface="Montserrat" pitchFamily="2" charset="77"/>
                <a:cs typeface="Arial" panose="020B0604020202020204" pitchFamily="34" charset="0"/>
              </a:rPr>
              <a:t>Avoiding discussion of contract to avoid “pressuring” the buyer</a:t>
            </a:r>
          </a:p>
          <a:p>
            <a:pPr marL="0" lvl="0" indent="0">
              <a:lnSpc>
                <a:spcPct val="100000"/>
              </a:lnSpc>
              <a:spcBef>
                <a:spcPts val="0"/>
              </a:spcBef>
              <a:spcAft>
                <a:spcPts val="2400"/>
              </a:spcAft>
              <a:buNone/>
            </a:pPr>
            <a:r>
              <a:rPr lang="en-US" sz="2200" b="1" i="0" dirty="0">
                <a:latin typeface="Montserrat SemiBold" pitchFamily="2" charset="77"/>
                <a:cs typeface="Arial" panose="020B0604020202020204" pitchFamily="34" charset="0"/>
              </a:rPr>
              <a:t>Relying: </a:t>
            </a:r>
            <a:r>
              <a:rPr lang="en-US" sz="2200" b="0" i="0" dirty="0">
                <a:latin typeface="Montserrat" pitchFamily="2" charset="77"/>
                <a:cs typeface="Arial" panose="020B0604020202020204" pitchFamily="34" charset="0"/>
              </a:rPr>
              <a:t>Relying on state’s default agency position</a:t>
            </a:r>
          </a:p>
          <a:p>
            <a:pPr marL="0" lvl="0" indent="0">
              <a:lnSpc>
                <a:spcPct val="100000"/>
              </a:lnSpc>
              <a:spcBef>
                <a:spcPts val="0"/>
              </a:spcBef>
              <a:spcAft>
                <a:spcPts val="2400"/>
              </a:spcAft>
              <a:buNone/>
            </a:pPr>
            <a:r>
              <a:rPr lang="en-US" sz="2200" b="1" i="0" dirty="0">
                <a:latin typeface="Montserrat SemiBold" pitchFamily="2" charset="77"/>
                <a:cs typeface="Arial" panose="020B0604020202020204" pitchFamily="34" charset="0"/>
              </a:rPr>
              <a:t>Assuming: </a:t>
            </a:r>
            <a:r>
              <a:rPr lang="en-US" sz="2200" b="0" i="0" dirty="0">
                <a:latin typeface="Montserrat" pitchFamily="2" charset="77"/>
                <a:cs typeface="Arial" panose="020B0604020202020204" pitchFamily="34" charset="0"/>
              </a:rPr>
              <a:t>Assuming buyers know you are “on their side”</a:t>
            </a:r>
          </a:p>
          <a:p>
            <a:pPr marL="1435608" lvl="0" indent="-1435608">
              <a:lnSpc>
                <a:spcPct val="100000"/>
              </a:lnSpc>
              <a:spcBef>
                <a:spcPts val="0"/>
              </a:spcBef>
              <a:spcAft>
                <a:spcPts val="2400"/>
              </a:spcAft>
              <a:buNone/>
            </a:pPr>
            <a:r>
              <a:rPr lang="en-US" sz="2200" b="1" i="0" dirty="0">
                <a:latin typeface="Montserrat SemiBold" pitchFamily="2" charset="77"/>
                <a:cs typeface="Arial" panose="020B0604020202020204" pitchFamily="34" charset="0"/>
              </a:rPr>
              <a:t>Delaying: </a:t>
            </a:r>
            <a:r>
              <a:rPr lang="en-US" sz="2200" b="0" i="0" dirty="0">
                <a:latin typeface="Montserrat" pitchFamily="2" charset="77"/>
                <a:cs typeface="Arial" panose="020B0604020202020204" pitchFamily="34" charset="0"/>
              </a:rPr>
              <a:t>Delaying signing buyer representation agreement until buyer </a:t>
            </a:r>
            <a:br>
              <a:rPr lang="en-US" sz="2200" b="0" i="0" dirty="0">
                <a:latin typeface="Montserrat" pitchFamily="2" charset="77"/>
                <a:cs typeface="Arial" panose="020B0604020202020204" pitchFamily="34" charset="0"/>
              </a:rPr>
            </a:br>
            <a:r>
              <a:rPr lang="en-US" sz="2200" b="0" i="0" dirty="0">
                <a:latin typeface="Montserrat" pitchFamily="2" charset="77"/>
                <a:cs typeface="Arial" panose="020B0604020202020204" pitchFamily="34" charset="0"/>
              </a:rPr>
              <a:t>is ready to make offer</a:t>
            </a:r>
          </a:p>
        </p:txBody>
      </p:sp>
      <p:sp>
        <p:nvSpPr>
          <p:cNvPr id="5" name="Date Placeholder 3">
            <a:extLst>
              <a:ext uri="{FF2B5EF4-FFF2-40B4-BE49-F238E27FC236}">
                <a16:creationId xmlns:a16="http://schemas.microsoft.com/office/drawing/2014/main" id="{CDAD164C-B5B4-88B1-510F-5809B996343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25</a:t>
            </a:fld>
            <a:endParaRPr lang="en-US" sz="1200" b="1" dirty="0">
              <a:solidFill>
                <a:srgbClr val="606060"/>
              </a:solidFill>
            </a:endParaRPr>
          </a:p>
        </p:txBody>
      </p:sp>
    </p:spTree>
    <p:extLst>
      <p:ext uri="{BB962C8B-B14F-4D97-AF65-F5344CB8AC3E}">
        <p14:creationId xmlns:p14="http://schemas.microsoft.com/office/powerpoint/2010/main" val="236269970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5E45B7E3-582D-AAC3-6666-551C0784AA1C}"/>
              </a:ext>
            </a:extLst>
          </p:cNvPr>
          <p:cNvSpPr>
            <a:spLocks noGrp="1"/>
          </p:cNvSpPr>
          <p:nvPr>
            <p:ph idx="1"/>
          </p:nvPr>
        </p:nvSpPr>
        <p:spPr/>
        <p:txBody>
          <a:bodyPr numCol="1"/>
          <a:lstStyle/>
          <a:p>
            <a:pPr marL="0" indent="0">
              <a:buNone/>
            </a:pPr>
            <a:r>
              <a:rPr lang="en-US" dirty="0"/>
              <a:t>Great information on the LGBTQ+ Real Estate Alliance’s report </a:t>
            </a:r>
            <a:r>
              <a:rPr lang="en-US" b="1" dirty="0">
                <a:latin typeface="Montserrat SemiBold" pitchFamily="2" charset="77"/>
                <a:hlinkClick r:id="rId3"/>
              </a:rPr>
              <a:t>“How Discrimination Affects the LGBTQ+ Community on the Journey to Homeownership and Beyond”</a:t>
            </a:r>
            <a:endParaRPr lang="en-US" b="1" dirty="0">
              <a:latin typeface="Montserrat SemiBold" pitchFamily="2" charset="77"/>
            </a:endParaRPr>
          </a:p>
          <a:p>
            <a:pPr marL="0" indent="0">
              <a:buNone/>
            </a:pPr>
            <a:endParaRPr lang="en-US" dirty="0"/>
          </a:p>
          <a:p>
            <a:pPr marL="0" indent="0">
              <a:buNone/>
            </a:pPr>
            <a:endParaRPr lang="en-US" dirty="0"/>
          </a:p>
          <a:p>
            <a:pPr marL="0" indent="0">
              <a:buNone/>
            </a:pPr>
            <a:endParaRPr lang="en-US" dirty="0"/>
          </a:p>
        </p:txBody>
      </p:sp>
      <p:sp>
        <p:nvSpPr>
          <p:cNvPr id="2" name="Title 1">
            <a:extLst>
              <a:ext uri="{FF2B5EF4-FFF2-40B4-BE49-F238E27FC236}">
                <a16:creationId xmlns:a16="http://schemas.microsoft.com/office/drawing/2014/main" id="{8039B16D-2E0E-4967-AB3B-CCE6A954FCA9}"/>
              </a:ext>
            </a:extLst>
          </p:cNvPr>
          <p:cNvSpPr>
            <a:spLocks noGrp="1"/>
          </p:cNvSpPr>
          <p:nvPr>
            <p:ph type="title"/>
          </p:nvPr>
        </p:nvSpPr>
        <p:spPr>
          <a:xfrm>
            <a:off x="457200" y="914400"/>
            <a:ext cx="11277600" cy="914400"/>
          </a:xfrm>
        </p:spPr>
        <p:txBody>
          <a:bodyPr/>
          <a:lstStyle/>
          <a:p>
            <a:r>
              <a:rPr lang="en-US" dirty="0"/>
              <a:t>LGBTQ+ </a:t>
            </a:r>
          </a:p>
        </p:txBody>
      </p:sp>
      <p:pic>
        <p:nvPicPr>
          <p:cNvPr id="7" name="Picture 6">
            <a:hlinkClick r:id="rId4"/>
            <a:extLst>
              <a:ext uri="{FF2B5EF4-FFF2-40B4-BE49-F238E27FC236}">
                <a16:creationId xmlns:a16="http://schemas.microsoft.com/office/drawing/2014/main" id="{75B474A2-8835-4ACA-1A5F-712A9CD2596E}"/>
              </a:ext>
            </a:extLst>
          </p:cNvPr>
          <p:cNvPicPr>
            <a:picLocks noChangeAspect="1"/>
          </p:cNvPicPr>
          <p:nvPr/>
        </p:nvPicPr>
        <p:blipFill>
          <a:blip r:embed="rId5"/>
          <a:stretch>
            <a:fillRect/>
          </a:stretch>
        </p:blipFill>
        <p:spPr>
          <a:xfrm>
            <a:off x="480478" y="3886200"/>
            <a:ext cx="11274552" cy="971437"/>
          </a:xfrm>
          <a:prstGeom prst="rect">
            <a:avLst/>
          </a:prstGeom>
          <a:ln w="12700">
            <a:solidFill>
              <a:srgbClr val="606060"/>
            </a:solidFill>
          </a:ln>
        </p:spPr>
      </p:pic>
      <p:sp>
        <p:nvSpPr>
          <p:cNvPr id="3" name="Date Placeholder 3">
            <a:extLst>
              <a:ext uri="{FF2B5EF4-FFF2-40B4-BE49-F238E27FC236}">
                <a16:creationId xmlns:a16="http://schemas.microsoft.com/office/drawing/2014/main" id="{CC9F60BC-C071-8987-08EB-885E18532AE0}"/>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EB3A787B-6168-10BD-A5F4-30166D23447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241</a:t>
            </a:fld>
            <a:endParaRPr lang="en-US" b="1" dirty="0">
              <a:solidFill>
                <a:srgbClr val="606060"/>
              </a:solidFill>
            </a:endParaRPr>
          </a:p>
        </p:txBody>
      </p:sp>
    </p:spTree>
    <p:extLst>
      <p:ext uri="{BB962C8B-B14F-4D97-AF65-F5344CB8AC3E}">
        <p14:creationId xmlns:p14="http://schemas.microsoft.com/office/powerpoint/2010/main" val="38204258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D9BB4D6-8E96-4874-B67D-A19D1DACB720}"/>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032000" y="914400"/>
            <a:ext cx="812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3">
            <a:extLst>
              <a:ext uri="{FF2B5EF4-FFF2-40B4-BE49-F238E27FC236}">
                <a16:creationId xmlns:a16="http://schemas.microsoft.com/office/drawing/2014/main" id="{40FA1AC1-84B6-9053-A6DC-EADE91E5AA1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11" name="Date Placeholder 3">
            <a:extLst>
              <a:ext uri="{FF2B5EF4-FFF2-40B4-BE49-F238E27FC236}">
                <a16:creationId xmlns:a16="http://schemas.microsoft.com/office/drawing/2014/main" id="{E91365C3-D980-CB3F-F6E6-766F4D251DA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242</a:t>
            </a:fld>
            <a:endParaRPr lang="en-US" b="1" dirty="0">
              <a:solidFill>
                <a:srgbClr val="606060"/>
              </a:solidFill>
            </a:endParaRPr>
          </a:p>
        </p:txBody>
      </p:sp>
    </p:spTree>
    <p:extLst>
      <p:ext uri="{BB962C8B-B14F-4D97-AF65-F5344CB8AC3E}">
        <p14:creationId xmlns:p14="http://schemas.microsoft.com/office/powerpoint/2010/main" val="170720523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9CA3-7125-413B-B772-A02201324D86}"/>
              </a:ext>
            </a:extLst>
          </p:cNvPr>
          <p:cNvSpPr>
            <a:spLocks noGrp="1"/>
          </p:cNvSpPr>
          <p:nvPr>
            <p:ph type="title"/>
          </p:nvPr>
        </p:nvSpPr>
        <p:spPr>
          <a:xfrm>
            <a:off x="457200" y="914400"/>
            <a:ext cx="11277600" cy="914400"/>
          </a:xfrm>
          <a:noFill/>
        </p:spPr>
        <p:txBody>
          <a:bodyPr vert="horz" lIns="0" tIns="0" rIns="0" bIns="0" rtlCol="0" anchor="t" anchorCtr="0">
            <a:noAutofit/>
          </a:bodyPr>
          <a:lstStyle/>
          <a:p>
            <a:r>
              <a:rPr lang="en-US" dirty="0"/>
              <a:t>Buyer Handout on Fair Housing</a:t>
            </a:r>
          </a:p>
        </p:txBody>
      </p:sp>
      <p:pic>
        <p:nvPicPr>
          <p:cNvPr id="5" name="Picture 4">
            <a:extLst>
              <a:ext uri="{FF2B5EF4-FFF2-40B4-BE49-F238E27FC236}">
                <a16:creationId xmlns:a16="http://schemas.microsoft.com/office/drawing/2014/main" id="{1CF4540C-445F-45D8-AFF0-0C53210388BE}"/>
              </a:ext>
            </a:extLst>
          </p:cNvPr>
          <p:cNvPicPr>
            <a:picLocks noChangeAspect="1"/>
          </p:cNvPicPr>
          <p:nvPr/>
        </p:nvPicPr>
        <p:blipFill>
          <a:blip r:embed="rId2"/>
          <a:stretch>
            <a:fillRect/>
          </a:stretch>
        </p:blipFill>
        <p:spPr>
          <a:xfrm>
            <a:off x="3103419" y="1828800"/>
            <a:ext cx="5985162" cy="4114800"/>
          </a:xfrm>
          <a:prstGeom prst="rect">
            <a:avLst/>
          </a:prstGeom>
          <a:ln w="12700">
            <a:solidFill>
              <a:srgbClr val="606060"/>
            </a:solidFill>
          </a:ln>
        </p:spPr>
      </p:pic>
      <p:sp>
        <p:nvSpPr>
          <p:cNvPr id="4" name="Date Placeholder 3">
            <a:extLst>
              <a:ext uri="{FF2B5EF4-FFF2-40B4-BE49-F238E27FC236}">
                <a16:creationId xmlns:a16="http://schemas.microsoft.com/office/drawing/2014/main" id="{FDCD99FE-96E9-AD10-4B14-8DC190B4604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12" name="Date Placeholder 3">
            <a:extLst>
              <a:ext uri="{FF2B5EF4-FFF2-40B4-BE49-F238E27FC236}">
                <a16:creationId xmlns:a16="http://schemas.microsoft.com/office/drawing/2014/main" id="{606474A9-02C2-24EC-EB70-BA4D03A53E7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243</a:t>
            </a:fld>
            <a:endParaRPr lang="en-US" b="1" dirty="0">
              <a:solidFill>
                <a:srgbClr val="606060"/>
              </a:solidFill>
            </a:endParaRPr>
          </a:p>
        </p:txBody>
      </p:sp>
    </p:spTree>
    <p:extLst>
      <p:ext uri="{BB962C8B-B14F-4D97-AF65-F5344CB8AC3E}">
        <p14:creationId xmlns:p14="http://schemas.microsoft.com/office/powerpoint/2010/main" val="104412151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3F9A-CE95-4120-BCD6-A6F4A3318E57}"/>
              </a:ext>
            </a:extLst>
          </p:cNvPr>
          <p:cNvSpPr>
            <a:spLocks noGrp="1"/>
          </p:cNvSpPr>
          <p:nvPr>
            <p:ph type="title"/>
          </p:nvPr>
        </p:nvSpPr>
        <p:spPr>
          <a:xfrm>
            <a:off x="457200" y="914400"/>
            <a:ext cx="11277600" cy="914400"/>
          </a:xfrm>
        </p:spPr>
        <p:txBody>
          <a:bodyPr/>
          <a:lstStyle/>
          <a:p>
            <a:r>
              <a:rPr lang="en-US" dirty="0"/>
              <a:t>Four Areas That Pose Risk</a:t>
            </a:r>
          </a:p>
        </p:txBody>
      </p:sp>
      <p:sp>
        <p:nvSpPr>
          <p:cNvPr id="3" name="Content Placeholder 2">
            <a:extLst>
              <a:ext uri="{FF2B5EF4-FFF2-40B4-BE49-F238E27FC236}">
                <a16:creationId xmlns:a16="http://schemas.microsoft.com/office/drawing/2014/main" id="{6E279EEF-C8F1-4757-B0BF-3A5CAC51CEDE}"/>
              </a:ext>
            </a:extLst>
          </p:cNvPr>
          <p:cNvSpPr>
            <a:spLocks noGrp="1"/>
          </p:cNvSpPr>
          <p:nvPr>
            <p:ph idx="1"/>
          </p:nvPr>
        </p:nvSpPr>
        <p:spPr>
          <a:xfrm>
            <a:off x="457200" y="1825625"/>
            <a:ext cx="11277600" cy="4351338"/>
          </a:xfrm>
        </p:spPr>
        <p:txBody>
          <a:bodyPr numCol="1">
            <a:noAutofit/>
          </a:bodyPr>
          <a:lstStyle/>
          <a:p>
            <a:r>
              <a:rPr lang="en-US" sz="2200" b="1" dirty="0">
                <a:latin typeface="Montserrat SemiBold" pitchFamily="2" charset="77"/>
              </a:rPr>
              <a:t>Screening</a:t>
            </a:r>
            <a:r>
              <a:rPr lang="en-US" sz="2200" dirty="0"/>
              <a:t> — must use objective criteria that </a:t>
            </a:r>
            <a:br>
              <a:rPr lang="en-US" sz="2200" dirty="0"/>
            </a:br>
            <a:r>
              <a:rPr lang="en-US" sz="2200" dirty="0"/>
              <a:t>is applied to all buyers consistently, not selectively </a:t>
            </a:r>
          </a:p>
          <a:p>
            <a:r>
              <a:rPr lang="en-US" sz="2200" b="1" dirty="0">
                <a:latin typeface="Montserrat SemiBold" pitchFamily="2" charset="77"/>
              </a:rPr>
              <a:t>Steering</a:t>
            </a:r>
            <a:r>
              <a:rPr lang="en-US" sz="2200" dirty="0"/>
              <a:t> — the practice of influencing a buyer’s </a:t>
            </a:r>
            <a:br>
              <a:rPr lang="en-US" sz="2200" dirty="0"/>
            </a:br>
            <a:r>
              <a:rPr lang="en-US" sz="2200" dirty="0"/>
              <a:t>choice of communities based upon one of the </a:t>
            </a:r>
            <a:br>
              <a:rPr lang="en-US" sz="2200" dirty="0"/>
            </a:br>
            <a:r>
              <a:rPr lang="en-US" sz="2200" dirty="0"/>
              <a:t>protected classes under the Fair Housing Act</a:t>
            </a:r>
          </a:p>
          <a:p>
            <a:r>
              <a:rPr lang="en-US" sz="2200" b="1" dirty="0">
                <a:latin typeface="Montserrat SemiBold" pitchFamily="2" charset="77"/>
              </a:rPr>
              <a:t>Advertising</a:t>
            </a:r>
            <a:r>
              <a:rPr lang="en-US" sz="2200" dirty="0"/>
              <a:t> — must not favor or disfavor </a:t>
            </a:r>
            <a:br>
              <a:rPr lang="en-US" sz="2200" dirty="0"/>
            </a:br>
            <a:r>
              <a:rPr lang="en-US" sz="2200" dirty="0"/>
              <a:t>any particular demographic</a:t>
            </a:r>
          </a:p>
          <a:p>
            <a:r>
              <a:rPr lang="en-US" sz="2200" b="1" dirty="0">
                <a:latin typeface="Montserrat SemiBold" pitchFamily="2" charset="77"/>
              </a:rPr>
              <a:t>Predatory lending </a:t>
            </a:r>
            <a:r>
              <a:rPr lang="en-US" sz="2200" dirty="0"/>
              <a:t>— we do our clients </a:t>
            </a:r>
            <a:br>
              <a:rPr lang="en-US" sz="2200" dirty="0"/>
            </a:br>
            <a:r>
              <a:rPr lang="en-US" sz="2200" dirty="0"/>
              <a:t>a service by watching out for these practices</a:t>
            </a:r>
          </a:p>
        </p:txBody>
      </p:sp>
      <p:pic>
        <p:nvPicPr>
          <p:cNvPr id="5" name="Picture 4" descr="A blue and white logo&#10;&#10;Description automatically generated with low confidence">
            <a:extLst>
              <a:ext uri="{FF2B5EF4-FFF2-40B4-BE49-F238E27FC236}">
                <a16:creationId xmlns:a16="http://schemas.microsoft.com/office/drawing/2014/main" id="{06F3DFEC-26FE-4EA8-8CC5-A3DDCFED2217}"/>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9906000" y="914400"/>
            <a:ext cx="1828800" cy="1828800"/>
          </a:xfrm>
          <a:prstGeom prst="rect">
            <a:avLst/>
          </a:prstGeom>
        </p:spPr>
      </p:pic>
      <p:sp>
        <p:nvSpPr>
          <p:cNvPr id="6" name="Date Placeholder 3">
            <a:extLst>
              <a:ext uri="{FF2B5EF4-FFF2-40B4-BE49-F238E27FC236}">
                <a16:creationId xmlns:a16="http://schemas.microsoft.com/office/drawing/2014/main" id="{9CFA5D83-E9E6-6FD0-A7B3-D5853FCE1EFC}"/>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11" name="Date Placeholder 3">
            <a:extLst>
              <a:ext uri="{FF2B5EF4-FFF2-40B4-BE49-F238E27FC236}">
                <a16:creationId xmlns:a16="http://schemas.microsoft.com/office/drawing/2014/main" id="{CEFD7FEB-9BD1-FD8D-DD99-69067404CD6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244</a:t>
            </a:fld>
            <a:endParaRPr lang="en-US" b="1" dirty="0">
              <a:solidFill>
                <a:srgbClr val="606060"/>
              </a:solidFill>
            </a:endParaRPr>
          </a:p>
        </p:txBody>
      </p:sp>
    </p:spTree>
    <p:extLst>
      <p:ext uri="{BB962C8B-B14F-4D97-AF65-F5344CB8AC3E}">
        <p14:creationId xmlns:p14="http://schemas.microsoft.com/office/powerpoint/2010/main" val="130518641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EB2F-5B9E-5E9B-984F-51718452E092}"/>
              </a:ext>
            </a:extLst>
          </p:cNvPr>
          <p:cNvSpPr>
            <a:spLocks noGrp="1"/>
          </p:cNvSpPr>
          <p:nvPr>
            <p:ph type="title"/>
          </p:nvPr>
        </p:nvSpPr>
        <p:spPr/>
        <p:txBody>
          <a:bodyPr>
            <a:noAutofit/>
          </a:bodyPr>
          <a:lstStyle/>
          <a:p>
            <a:r>
              <a:rPr lang="en-US" dirty="0"/>
              <a:t>Questions We </a:t>
            </a:r>
            <a:br>
              <a:rPr lang="en-US" dirty="0"/>
            </a:br>
            <a:r>
              <a:rPr lang="en-US" dirty="0"/>
              <a:t>Shouldn’t Answer</a:t>
            </a:r>
          </a:p>
        </p:txBody>
      </p:sp>
      <p:sp>
        <p:nvSpPr>
          <p:cNvPr id="26" name="Content Placeholder 25">
            <a:extLst>
              <a:ext uri="{FF2B5EF4-FFF2-40B4-BE49-F238E27FC236}">
                <a16:creationId xmlns:a16="http://schemas.microsoft.com/office/drawing/2014/main" id="{4ADF7EE3-0E4D-FE60-A1B8-B654B0601033}"/>
              </a:ext>
            </a:extLst>
          </p:cNvPr>
          <p:cNvSpPr>
            <a:spLocks noGrp="1"/>
          </p:cNvSpPr>
          <p:nvPr>
            <p:ph idx="1"/>
          </p:nvPr>
        </p:nvSpPr>
        <p:spPr>
          <a:xfrm>
            <a:off x="457200" y="2057400"/>
            <a:ext cx="11277600" cy="4351338"/>
          </a:xfrm>
        </p:spPr>
        <p:txBody>
          <a:bodyPr numCol="1"/>
          <a:lstStyle/>
          <a:p>
            <a:r>
              <a:rPr lang="en-US" sz="2600" dirty="0"/>
              <a:t>We need to be </a:t>
            </a:r>
            <a:br>
              <a:rPr lang="en-US" sz="2600" dirty="0"/>
            </a:br>
            <a:r>
              <a:rPr lang="en-US" sz="2600" dirty="0"/>
              <a:t>the ‘source of </a:t>
            </a:r>
            <a:br>
              <a:rPr lang="en-US" sz="2600" dirty="0"/>
            </a:br>
            <a:r>
              <a:rPr lang="en-US" sz="2600" dirty="0"/>
              <a:t>the source’ </a:t>
            </a:r>
          </a:p>
          <a:p>
            <a:r>
              <a:rPr lang="en-US" sz="2600" dirty="0"/>
              <a:t>We can and should </a:t>
            </a:r>
            <a:br>
              <a:rPr lang="en-US" sz="2600" dirty="0"/>
            </a:br>
            <a:r>
              <a:rPr lang="en-US" sz="2600" dirty="0"/>
              <a:t>direct buyers to </a:t>
            </a:r>
            <a:br>
              <a:rPr lang="en-US" sz="2600" dirty="0"/>
            </a:br>
            <a:r>
              <a:rPr lang="en-US" sz="2600" dirty="0"/>
              <a:t>resources to do </a:t>
            </a:r>
            <a:br>
              <a:rPr lang="en-US" sz="2600" dirty="0"/>
            </a:br>
            <a:r>
              <a:rPr lang="en-US" sz="2600" dirty="0"/>
              <a:t>their own research</a:t>
            </a:r>
          </a:p>
          <a:p>
            <a:endParaRPr lang="en-US" sz="2600" dirty="0"/>
          </a:p>
        </p:txBody>
      </p:sp>
      <p:sp>
        <p:nvSpPr>
          <p:cNvPr id="3" name="Date Placeholder 3">
            <a:extLst>
              <a:ext uri="{FF2B5EF4-FFF2-40B4-BE49-F238E27FC236}">
                <a16:creationId xmlns:a16="http://schemas.microsoft.com/office/drawing/2014/main" id="{8FFA16D6-7773-A0A3-20CA-DE2C2DC6E4F0}"/>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8" name="Date Placeholder 3">
            <a:extLst>
              <a:ext uri="{FF2B5EF4-FFF2-40B4-BE49-F238E27FC236}">
                <a16:creationId xmlns:a16="http://schemas.microsoft.com/office/drawing/2014/main" id="{FCCAE742-6D30-3A59-9292-E5D2A704EAE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245</a:t>
            </a:fld>
            <a:endParaRPr lang="en-US" b="1" dirty="0">
              <a:solidFill>
                <a:srgbClr val="606060"/>
              </a:solidFill>
            </a:endParaRPr>
          </a:p>
        </p:txBody>
      </p:sp>
      <p:grpSp>
        <p:nvGrpSpPr>
          <p:cNvPr id="4" name="Group 3">
            <a:extLst>
              <a:ext uri="{FF2B5EF4-FFF2-40B4-BE49-F238E27FC236}">
                <a16:creationId xmlns:a16="http://schemas.microsoft.com/office/drawing/2014/main" id="{BA0A0D23-ADE4-1F16-0BE6-B29604459FEA}"/>
              </a:ext>
            </a:extLst>
          </p:cNvPr>
          <p:cNvGrpSpPr/>
          <p:nvPr/>
        </p:nvGrpSpPr>
        <p:grpSpPr>
          <a:xfrm>
            <a:off x="5486400" y="930245"/>
            <a:ext cx="5029200" cy="4695378"/>
            <a:chOff x="5486400" y="930245"/>
            <a:chExt cx="5029200" cy="4695378"/>
          </a:xfrm>
          <a:effectLst/>
        </p:grpSpPr>
        <p:sp>
          <p:nvSpPr>
            <p:cNvPr id="5" name="Freeform 4">
              <a:extLst>
                <a:ext uri="{FF2B5EF4-FFF2-40B4-BE49-F238E27FC236}">
                  <a16:creationId xmlns:a16="http://schemas.microsoft.com/office/drawing/2014/main" id="{A4D0A3DF-F83C-815D-4B12-5F03BFECBBE4}"/>
                </a:ext>
              </a:extLst>
            </p:cNvPr>
            <p:cNvSpPr/>
            <p:nvPr/>
          </p:nvSpPr>
          <p:spPr>
            <a:xfrm>
              <a:off x="5486400" y="930245"/>
              <a:ext cx="5029200" cy="829389"/>
            </a:xfrm>
            <a:prstGeom prst="rect">
              <a:avLst/>
            </a:prstGeom>
            <a:solidFill>
              <a:schemeClr val="accent1"/>
            </a:solidFill>
            <a:ln>
              <a:noFill/>
            </a:ln>
            <a:scene3d>
              <a:camera prst="orthographicFront"/>
              <a:lightRig rig="threePt" dir="t"/>
            </a:scene3d>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3827" rIns="93827" bIns="93827"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Montserrat SemiBold" pitchFamily="2" charset="77"/>
                </a:rPr>
                <a:t>What kind of people live in the neighborhood?</a:t>
              </a:r>
            </a:p>
          </p:txBody>
        </p:sp>
        <p:sp>
          <p:nvSpPr>
            <p:cNvPr id="6" name="Freeform 5">
              <a:extLst>
                <a:ext uri="{FF2B5EF4-FFF2-40B4-BE49-F238E27FC236}">
                  <a16:creationId xmlns:a16="http://schemas.microsoft.com/office/drawing/2014/main" id="{82017DCF-59BB-9346-D25A-D8FEF867DCE0}"/>
                </a:ext>
              </a:extLst>
            </p:cNvPr>
            <p:cNvSpPr/>
            <p:nvPr/>
          </p:nvSpPr>
          <p:spPr>
            <a:xfrm>
              <a:off x="5486400" y="1897834"/>
              <a:ext cx="5029200" cy="829389"/>
            </a:xfrm>
            <a:prstGeom prst="rect">
              <a:avLst/>
            </a:prstGeom>
            <a:solidFill>
              <a:schemeClr val="accent3"/>
            </a:solidFill>
            <a:ln>
              <a:noFill/>
            </a:ln>
            <a:scene3d>
              <a:camera prst="orthographicFront"/>
              <a:lightRig rig="threePt" dir="t"/>
            </a:scene3d>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3827" rIns="93827" bIns="93827" numCol="1" spcCol="1270" anchor="ctr" anchorCtr="0">
              <a:noAutofit/>
            </a:bodyPr>
            <a:lstStyle/>
            <a:p>
              <a:pPr marL="0" lvl="0" indent="0" algn="ctr" defTabSz="622300">
                <a:lnSpc>
                  <a:spcPct val="90000"/>
                </a:lnSpc>
                <a:spcBef>
                  <a:spcPct val="0"/>
                </a:spcBef>
                <a:spcAft>
                  <a:spcPct val="35000"/>
                </a:spcAft>
                <a:buNone/>
              </a:pPr>
              <a:r>
                <a:rPr lang="en-US" sz="1400" b="1" i="0" kern="1200">
                  <a:latin typeface="Montserrat SemiBold" pitchFamily="2" charset="77"/>
                </a:rPr>
                <a:t>Is this a good place to raise a family?</a:t>
              </a:r>
            </a:p>
          </p:txBody>
        </p:sp>
        <p:sp>
          <p:nvSpPr>
            <p:cNvPr id="7" name="Freeform 6">
              <a:extLst>
                <a:ext uri="{FF2B5EF4-FFF2-40B4-BE49-F238E27FC236}">
                  <a16:creationId xmlns:a16="http://schemas.microsoft.com/office/drawing/2014/main" id="{A76F55F7-01BD-A528-09B6-D620E409024F}"/>
                </a:ext>
              </a:extLst>
            </p:cNvPr>
            <p:cNvSpPr/>
            <p:nvPr/>
          </p:nvSpPr>
          <p:spPr>
            <a:xfrm>
              <a:off x="5486400" y="2865423"/>
              <a:ext cx="5029200" cy="829389"/>
            </a:xfrm>
            <a:prstGeom prst="rect">
              <a:avLst/>
            </a:prstGeom>
            <a:solidFill>
              <a:schemeClr val="accent4"/>
            </a:solidFill>
            <a:ln>
              <a:noFill/>
            </a:ln>
            <a:scene3d>
              <a:camera prst="orthographicFront"/>
              <a:lightRig rig="threePt" dir="t"/>
            </a:scene3d>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3827" rIns="93827" bIns="93827"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Montserrat SemiBold" pitchFamily="2" charset="77"/>
                </a:rPr>
                <a:t>Is this a safe neighborhood?</a:t>
              </a:r>
            </a:p>
          </p:txBody>
        </p:sp>
        <p:sp>
          <p:nvSpPr>
            <p:cNvPr id="9" name="Freeform 8">
              <a:extLst>
                <a:ext uri="{FF2B5EF4-FFF2-40B4-BE49-F238E27FC236}">
                  <a16:creationId xmlns:a16="http://schemas.microsoft.com/office/drawing/2014/main" id="{B5FF7F16-A3AD-87D6-5ACF-4C2BCAF621C2}"/>
                </a:ext>
              </a:extLst>
            </p:cNvPr>
            <p:cNvSpPr/>
            <p:nvPr/>
          </p:nvSpPr>
          <p:spPr>
            <a:xfrm>
              <a:off x="5486400" y="3833012"/>
              <a:ext cx="5029200" cy="829389"/>
            </a:xfrm>
            <a:prstGeom prst="rect">
              <a:avLst/>
            </a:prstGeom>
            <a:solidFill>
              <a:schemeClr val="accent5"/>
            </a:solidFill>
            <a:ln>
              <a:noFill/>
            </a:ln>
            <a:scene3d>
              <a:camera prst="orthographicFront"/>
              <a:lightRig rig="threePt" dir="t"/>
            </a:scene3d>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3827" rIns="93827" bIns="93827" numCol="1" spcCol="1270" anchor="ctr" anchorCtr="0">
              <a:noAutofit/>
            </a:bodyPr>
            <a:lstStyle/>
            <a:p>
              <a:pPr marL="0" lvl="0" indent="0" algn="ctr" defTabSz="622300">
                <a:lnSpc>
                  <a:spcPct val="90000"/>
                </a:lnSpc>
                <a:spcBef>
                  <a:spcPct val="0"/>
                </a:spcBef>
                <a:spcAft>
                  <a:spcPct val="35000"/>
                </a:spcAft>
                <a:buNone/>
              </a:pPr>
              <a:r>
                <a:rPr lang="en-US" sz="1400" b="1" i="0" kern="1200">
                  <a:latin typeface="Montserrat SemiBold" pitchFamily="2" charset="77"/>
                </a:rPr>
                <a:t>How are the schools here?</a:t>
              </a:r>
            </a:p>
          </p:txBody>
        </p:sp>
        <p:sp>
          <p:nvSpPr>
            <p:cNvPr id="10" name="Freeform 9">
              <a:extLst>
                <a:ext uri="{FF2B5EF4-FFF2-40B4-BE49-F238E27FC236}">
                  <a16:creationId xmlns:a16="http://schemas.microsoft.com/office/drawing/2014/main" id="{A399D435-18B2-44D8-487E-7D6B75BB58CA}"/>
                </a:ext>
              </a:extLst>
            </p:cNvPr>
            <p:cNvSpPr/>
            <p:nvPr/>
          </p:nvSpPr>
          <p:spPr>
            <a:xfrm>
              <a:off x="5486400" y="4800600"/>
              <a:ext cx="5029200" cy="825023"/>
            </a:xfrm>
            <a:prstGeom prst="rect">
              <a:avLst/>
            </a:prstGeom>
            <a:solidFill>
              <a:srgbClr val="606060"/>
            </a:solidFill>
            <a:ln>
              <a:noFill/>
            </a:ln>
            <a:scene3d>
              <a:camera prst="orthographicFront"/>
              <a:lightRig rig="threePt" dir="t"/>
            </a:scene3d>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3614" rIns="93614" bIns="93614" numCol="1" spcCol="1270" anchor="ctr" anchorCtr="0">
              <a:noAutofit/>
            </a:bodyPr>
            <a:lstStyle/>
            <a:p>
              <a:pPr marL="0" lvl="0" indent="0" algn="ctr" defTabSz="622300">
                <a:lnSpc>
                  <a:spcPct val="90000"/>
                </a:lnSpc>
                <a:spcBef>
                  <a:spcPct val="0"/>
                </a:spcBef>
                <a:spcAft>
                  <a:spcPct val="35000"/>
                </a:spcAft>
                <a:buNone/>
              </a:pPr>
              <a:r>
                <a:rPr lang="en-US" sz="1400" b="1" i="0" kern="1200" dirty="0">
                  <a:latin typeface="Montserrat SemiBold" pitchFamily="2" charset="77"/>
                </a:rPr>
                <a:t>Can you show me a neighborhood</a:t>
              </a:r>
              <a:br>
                <a:rPr lang="en-US" sz="1400" b="1" i="0" kern="1200" dirty="0">
                  <a:latin typeface="Montserrat SemiBold" pitchFamily="2" charset="77"/>
                </a:rPr>
              </a:br>
              <a:r>
                <a:rPr lang="en-US" sz="1400" b="1" i="0" kern="1200" dirty="0">
                  <a:latin typeface="Montserrat SemiBold" pitchFamily="2" charset="77"/>
                </a:rPr>
                <a:t>with a large “X” population?</a:t>
              </a:r>
            </a:p>
          </p:txBody>
        </p:sp>
      </p:grpSp>
    </p:spTree>
    <p:extLst>
      <p:ext uri="{BB962C8B-B14F-4D97-AF65-F5344CB8AC3E}">
        <p14:creationId xmlns:p14="http://schemas.microsoft.com/office/powerpoint/2010/main" val="409577950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8F71-BA42-438A-8EB2-9FA9D38EDCA1}"/>
              </a:ext>
            </a:extLst>
          </p:cNvPr>
          <p:cNvSpPr>
            <a:spLocks noGrp="1"/>
          </p:cNvSpPr>
          <p:nvPr>
            <p:ph type="title"/>
          </p:nvPr>
        </p:nvSpPr>
        <p:spPr>
          <a:xfrm>
            <a:off x="457200" y="914400"/>
            <a:ext cx="11277600" cy="914400"/>
          </a:xfrm>
        </p:spPr>
        <p:txBody>
          <a:bodyPr/>
          <a:lstStyle/>
          <a:p>
            <a:r>
              <a:rPr lang="en-US"/>
              <a:t>How Will You Respond?</a:t>
            </a:r>
          </a:p>
        </p:txBody>
      </p:sp>
      <p:sp>
        <p:nvSpPr>
          <p:cNvPr id="3" name="Content Placeholder 2">
            <a:extLst>
              <a:ext uri="{FF2B5EF4-FFF2-40B4-BE49-F238E27FC236}">
                <a16:creationId xmlns:a16="http://schemas.microsoft.com/office/drawing/2014/main" id="{277E7ACD-60A9-4E6B-AE00-737185A35937}"/>
              </a:ext>
            </a:extLst>
          </p:cNvPr>
          <p:cNvSpPr>
            <a:spLocks noGrp="1"/>
          </p:cNvSpPr>
          <p:nvPr>
            <p:ph idx="1"/>
          </p:nvPr>
        </p:nvSpPr>
        <p:spPr>
          <a:xfrm>
            <a:off x="457200" y="1825625"/>
            <a:ext cx="11277600" cy="4351338"/>
          </a:xfrm>
        </p:spPr>
        <p:txBody>
          <a:bodyPr numCol="1">
            <a:noAutofit/>
          </a:bodyPr>
          <a:lstStyle/>
          <a:p>
            <a:r>
              <a:rPr lang="en-US" sz="2400" dirty="0"/>
              <a:t>What is the racial composition of the neighborhood?</a:t>
            </a:r>
          </a:p>
          <a:p>
            <a:r>
              <a:rPr lang="en-US" sz="2400" dirty="0"/>
              <a:t>Do you serve any areas that I would feel at home in? </a:t>
            </a:r>
          </a:p>
          <a:p>
            <a:r>
              <a:rPr lang="en-US" sz="2400" dirty="0"/>
              <a:t>What kind of people live in this neighborhood?</a:t>
            </a:r>
          </a:p>
          <a:p>
            <a:r>
              <a:rPr lang="en-US" sz="2400" dirty="0"/>
              <a:t>How are the schools in this area? </a:t>
            </a:r>
          </a:p>
          <a:p>
            <a:r>
              <a:rPr lang="en-US" sz="2400" dirty="0"/>
              <a:t>Do you think this property is in a safe area?</a:t>
            </a:r>
          </a:p>
        </p:txBody>
      </p:sp>
      <p:sp>
        <p:nvSpPr>
          <p:cNvPr id="7" name="Date Placeholder 3">
            <a:extLst>
              <a:ext uri="{FF2B5EF4-FFF2-40B4-BE49-F238E27FC236}">
                <a16:creationId xmlns:a16="http://schemas.microsoft.com/office/drawing/2014/main" id="{5DC7DA90-1D55-8C5D-E583-9065E6D2F77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10" name="Rectangle 9">
            <a:extLst>
              <a:ext uri="{FF2B5EF4-FFF2-40B4-BE49-F238E27FC236}">
                <a16:creationId xmlns:a16="http://schemas.microsoft.com/office/drawing/2014/main" id="{BAC27B53-B3D4-D7EB-08D5-3C160609858A}"/>
              </a:ext>
            </a:extLst>
          </p:cNvPr>
          <p:cNvSpPr/>
          <p:nvPr/>
        </p:nvSpPr>
        <p:spPr>
          <a:xfrm>
            <a:off x="457201" y="5148072"/>
            <a:ext cx="11277599" cy="685800"/>
          </a:xfrm>
          <a:prstGeom prst="rect">
            <a:avLst/>
          </a:prstGeom>
          <a:solidFill>
            <a:schemeClr val="bg2"/>
          </a:solidFill>
          <a:ln>
            <a:noFill/>
          </a:ln>
        </p:spPr>
        <p:style>
          <a:lnRef idx="1">
            <a:schemeClr val="accent6"/>
          </a:lnRef>
          <a:fillRef idx="2">
            <a:schemeClr val="accent6"/>
          </a:fillRef>
          <a:effectRef idx="1">
            <a:schemeClr val="accent6"/>
          </a:effectRef>
          <a:fontRef idx="minor">
            <a:schemeClr val="dk1"/>
          </a:fontRef>
        </p:style>
        <p:txBody>
          <a:bodyPr lIns="228600" tIns="0" rIns="228600" bIns="0" rtlCol="0" anchor="ctr"/>
          <a:lstStyle/>
          <a:p>
            <a:pPr algn="ctr">
              <a:spcAft>
                <a:spcPts val="1200"/>
              </a:spcAft>
            </a:pPr>
            <a:r>
              <a:rPr lang="en-US" dirty="0">
                <a:solidFill>
                  <a:schemeClr val="accent1"/>
                </a:solidFill>
                <a:latin typeface="Montserrat" pitchFamily="2" charset="77"/>
                <a:cs typeface="Arial" panose="020B0604020202020204" pitchFamily="34" charset="0"/>
              </a:rPr>
              <a:t>Again – refer clients to objective sources of information to research answers for themselves.</a:t>
            </a:r>
          </a:p>
        </p:txBody>
      </p:sp>
      <p:sp>
        <p:nvSpPr>
          <p:cNvPr id="11" name="Date Placeholder 3">
            <a:extLst>
              <a:ext uri="{FF2B5EF4-FFF2-40B4-BE49-F238E27FC236}">
                <a16:creationId xmlns:a16="http://schemas.microsoft.com/office/drawing/2014/main" id="{FE54B62F-F1A7-5595-61A7-C9210422C08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246</a:t>
            </a:fld>
            <a:endParaRPr lang="en-US" b="1" dirty="0">
              <a:solidFill>
                <a:srgbClr val="606060"/>
              </a:solidFill>
            </a:endParaRPr>
          </a:p>
        </p:txBody>
      </p:sp>
    </p:spTree>
    <p:extLst>
      <p:ext uri="{BB962C8B-B14F-4D97-AF65-F5344CB8AC3E}">
        <p14:creationId xmlns:p14="http://schemas.microsoft.com/office/powerpoint/2010/main" val="8974540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445981-A6E9-1B9D-87A6-C87A1AA91EE1}"/>
              </a:ext>
            </a:extLst>
          </p:cNvPr>
          <p:cNvSpPr>
            <a:spLocks noGrp="1"/>
          </p:cNvSpPr>
          <p:nvPr>
            <p:ph type="ctrTitle"/>
          </p:nvPr>
        </p:nvSpPr>
        <p:spPr>
          <a:xfrm>
            <a:off x="457200" y="0"/>
            <a:ext cx="11734800" cy="6858000"/>
          </a:xfrm>
        </p:spPr>
        <p:txBody>
          <a:bodyPr/>
          <a:lstStyle/>
          <a:p>
            <a:r>
              <a:rPr lang="en-US"/>
              <a:t>Procuring Cause Issues</a:t>
            </a:r>
          </a:p>
        </p:txBody>
      </p:sp>
      <p:sp>
        <p:nvSpPr>
          <p:cNvPr id="2" name="Date Placeholder 3">
            <a:extLst>
              <a:ext uri="{FF2B5EF4-FFF2-40B4-BE49-F238E27FC236}">
                <a16:creationId xmlns:a16="http://schemas.microsoft.com/office/drawing/2014/main" id="{46E30E93-88F2-7C59-8F58-DAC3CB36198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3" name="Graphic 2">
            <a:extLst>
              <a:ext uri="{FF2B5EF4-FFF2-40B4-BE49-F238E27FC236}">
                <a16:creationId xmlns:a16="http://schemas.microsoft.com/office/drawing/2014/main" id="{AA79C3F0-0609-0724-B5A6-B6B1AB103A7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338856828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04B39-896E-41D3-B20C-FCE165699359}"/>
              </a:ext>
            </a:extLst>
          </p:cNvPr>
          <p:cNvSpPr>
            <a:spLocks noGrp="1"/>
          </p:cNvSpPr>
          <p:nvPr>
            <p:ph type="title"/>
          </p:nvPr>
        </p:nvSpPr>
        <p:spPr>
          <a:xfrm>
            <a:off x="457200" y="914400"/>
            <a:ext cx="11277600" cy="914400"/>
          </a:xfrm>
        </p:spPr>
        <p:txBody>
          <a:bodyPr>
            <a:normAutofit/>
          </a:bodyPr>
          <a:lstStyle/>
          <a:p>
            <a:r>
              <a:rPr lang="en-US"/>
              <a:t>Buyer Agreement – Loyalty – Procuring Cause</a:t>
            </a:r>
          </a:p>
        </p:txBody>
      </p:sp>
      <p:sp>
        <p:nvSpPr>
          <p:cNvPr id="3" name="Content Placeholder 2">
            <a:extLst>
              <a:ext uri="{FF2B5EF4-FFF2-40B4-BE49-F238E27FC236}">
                <a16:creationId xmlns:a16="http://schemas.microsoft.com/office/drawing/2014/main" id="{0634ADD1-C687-40A3-9019-3F0ABF10A2A6}"/>
              </a:ext>
            </a:extLst>
          </p:cNvPr>
          <p:cNvSpPr>
            <a:spLocks noGrp="1"/>
          </p:cNvSpPr>
          <p:nvPr>
            <p:ph idx="1"/>
          </p:nvPr>
        </p:nvSpPr>
        <p:spPr>
          <a:xfrm>
            <a:off x="457200" y="1825625"/>
            <a:ext cx="11277600" cy="4351338"/>
          </a:xfrm>
        </p:spPr>
        <p:txBody>
          <a:bodyPr numCol="1">
            <a:noAutofit/>
          </a:bodyPr>
          <a:lstStyle/>
          <a:p>
            <a:pPr marL="0" indent="0">
              <a:buNone/>
            </a:pPr>
            <a:r>
              <a:rPr lang="en-US" sz="2600" b="1" dirty="0">
                <a:latin typeface="Montserrat SemiBold" pitchFamily="2" charset="77"/>
              </a:rPr>
              <a:t>A written agreement will not:</a:t>
            </a:r>
          </a:p>
          <a:p>
            <a:pPr marL="228600" lvl="1" indent="-228600">
              <a:buFont typeface="Arial" panose="020B0604020202020204" pitchFamily="34" charset="0"/>
              <a:buChar char="•"/>
            </a:pPr>
            <a:r>
              <a:rPr lang="en-US" sz="2600" dirty="0"/>
              <a:t>Keep buyer’s loyalty if you are not doing your job</a:t>
            </a:r>
          </a:p>
          <a:p>
            <a:pPr marL="228600" lvl="1" indent="-228600">
              <a:buFont typeface="Arial" panose="020B0604020202020204" pitchFamily="34" charset="0"/>
              <a:buChar char="•"/>
            </a:pPr>
            <a:r>
              <a:rPr lang="en-US" sz="2600" dirty="0"/>
              <a:t>Ensure you will get paid if you’re not doing your job </a:t>
            </a:r>
          </a:p>
          <a:p>
            <a:pPr marL="228600" lvl="1" indent="-228600">
              <a:buFont typeface="Arial" panose="020B0604020202020204" pitchFamily="34" charset="0"/>
              <a:buChar char="•"/>
            </a:pPr>
            <a:r>
              <a:rPr lang="en-US" sz="2600" dirty="0"/>
              <a:t>Ensure you are procuring cause</a:t>
            </a:r>
          </a:p>
        </p:txBody>
      </p:sp>
      <p:sp>
        <p:nvSpPr>
          <p:cNvPr id="10" name="Date Placeholder 3">
            <a:extLst>
              <a:ext uri="{FF2B5EF4-FFF2-40B4-BE49-F238E27FC236}">
                <a16:creationId xmlns:a16="http://schemas.microsoft.com/office/drawing/2014/main" id="{74C2D7E6-33F7-FF4B-44A5-75CC0416237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12" name="Date Placeholder 3">
            <a:extLst>
              <a:ext uri="{FF2B5EF4-FFF2-40B4-BE49-F238E27FC236}">
                <a16:creationId xmlns:a16="http://schemas.microsoft.com/office/drawing/2014/main" id="{684E173F-F752-A117-ADC2-0D49D410271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248</a:t>
            </a:fld>
            <a:endParaRPr lang="en-US" b="1" dirty="0">
              <a:solidFill>
                <a:srgbClr val="606060"/>
              </a:solidFill>
            </a:endParaRPr>
          </a:p>
        </p:txBody>
      </p:sp>
    </p:spTree>
    <p:extLst>
      <p:ext uri="{BB962C8B-B14F-4D97-AF65-F5344CB8AC3E}">
        <p14:creationId xmlns:p14="http://schemas.microsoft.com/office/powerpoint/2010/main" val="345155992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E48A-F049-4A39-BA73-710A597E8601}"/>
              </a:ext>
            </a:extLst>
          </p:cNvPr>
          <p:cNvSpPr>
            <a:spLocks noGrp="1"/>
          </p:cNvSpPr>
          <p:nvPr>
            <p:ph type="title"/>
          </p:nvPr>
        </p:nvSpPr>
        <p:spPr>
          <a:xfrm>
            <a:off x="457200" y="914400"/>
            <a:ext cx="11277600" cy="914400"/>
          </a:xfrm>
        </p:spPr>
        <p:txBody>
          <a:bodyPr vert="horz" lIns="91440" tIns="45720" rIns="91440" bIns="45720" rtlCol="0" anchor="t">
            <a:normAutofit/>
          </a:bodyPr>
          <a:lstStyle/>
          <a:p>
            <a:r>
              <a:rPr lang="en-US"/>
              <a:t>Procuring Cause</a:t>
            </a:r>
          </a:p>
        </p:txBody>
      </p:sp>
      <p:sp>
        <p:nvSpPr>
          <p:cNvPr id="5" name="Content Placeholder 4">
            <a:extLst>
              <a:ext uri="{FF2B5EF4-FFF2-40B4-BE49-F238E27FC236}">
                <a16:creationId xmlns:a16="http://schemas.microsoft.com/office/drawing/2014/main" id="{5947D0E9-FCEC-44EF-9D83-548B184AB78B}"/>
              </a:ext>
            </a:extLst>
          </p:cNvPr>
          <p:cNvSpPr>
            <a:spLocks noGrp="1"/>
          </p:cNvSpPr>
          <p:nvPr>
            <p:ph idx="1"/>
          </p:nvPr>
        </p:nvSpPr>
        <p:spPr>
          <a:xfrm>
            <a:off x="457200" y="1825625"/>
            <a:ext cx="11277600" cy="4351338"/>
          </a:xfrm>
        </p:spPr>
        <p:txBody>
          <a:bodyPr vert="horz" lIns="0" tIns="0" rIns="0" bIns="0" numCol="1" rtlCol="0">
            <a:noAutofit/>
          </a:bodyPr>
          <a:lstStyle/>
          <a:p>
            <a:pPr marL="0" indent="0">
              <a:buNone/>
            </a:pPr>
            <a:r>
              <a:rPr lang="en-US" sz="2600" b="1" dirty="0">
                <a:latin typeface="Montserrat SemiBold" pitchFamily="2" charset="77"/>
              </a:rPr>
              <a:t>Basic Concepts</a:t>
            </a:r>
          </a:p>
          <a:p>
            <a:r>
              <a:rPr lang="en-US" sz="2600" dirty="0"/>
              <a:t>Whose actions “caused”  the buyer to make the purchase?</a:t>
            </a:r>
          </a:p>
          <a:p>
            <a:r>
              <a:rPr lang="en-US" sz="2600" dirty="0"/>
              <a:t>Not “all the work I did for this client”</a:t>
            </a:r>
          </a:p>
          <a:p>
            <a:r>
              <a:rPr lang="en-US" sz="2600" dirty="0"/>
              <a:t>Not always the one who showed first</a:t>
            </a:r>
          </a:p>
          <a:p>
            <a:r>
              <a:rPr lang="en-US" sz="2600" dirty="0"/>
              <a:t>Not always the one who wrote the contract</a:t>
            </a:r>
          </a:p>
          <a:p>
            <a:r>
              <a:rPr lang="en-US" sz="2600" dirty="0"/>
              <a:t>Not always the one who has a buyer rep agreement</a:t>
            </a:r>
          </a:p>
        </p:txBody>
      </p:sp>
      <p:sp>
        <p:nvSpPr>
          <p:cNvPr id="16" name="Date Placeholder 3">
            <a:extLst>
              <a:ext uri="{FF2B5EF4-FFF2-40B4-BE49-F238E27FC236}">
                <a16:creationId xmlns:a16="http://schemas.microsoft.com/office/drawing/2014/main" id="{0E3C4494-B323-019F-CEFD-3A8A692A343B}"/>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17" name="Date Placeholder 3">
            <a:extLst>
              <a:ext uri="{FF2B5EF4-FFF2-40B4-BE49-F238E27FC236}">
                <a16:creationId xmlns:a16="http://schemas.microsoft.com/office/drawing/2014/main" id="{9FE72BFD-233E-A3D3-BCDD-15A2A03BC08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249</a:t>
            </a:fld>
            <a:endParaRPr lang="en-US" b="1" dirty="0">
              <a:solidFill>
                <a:srgbClr val="606060"/>
              </a:solidFill>
            </a:endParaRPr>
          </a:p>
        </p:txBody>
      </p:sp>
    </p:spTree>
    <p:extLst>
      <p:ext uri="{BB962C8B-B14F-4D97-AF65-F5344CB8AC3E}">
        <p14:creationId xmlns:p14="http://schemas.microsoft.com/office/powerpoint/2010/main" val="350408218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66F645-A4E0-43C9-986D-42E7E7D35BBE}"/>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When and how was the first intro </a:t>
            </a:r>
            <a:br>
              <a:rPr lang="en-US" dirty="0"/>
            </a:br>
            <a:r>
              <a:rPr lang="en-US" dirty="0"/>
              <a:t>to the property made?</a:t>
            </a:r>
          </a:p>
        </p:txBody>
      </p:sp>
      <p:graphicFrame>
        <p:nvGraphicFramePr>
          <p:cNvPr id="8" name="Content Placeholder 5">
            <a:extLst>
              <a:ext uri="{FF2B5EF4-FFF2-40B4-BE49-F238E27FC236}">
                <a16:creationId xmlns:a16="http://schemas.microsoft.com/office/drawing/2014/main" id="{885A30B9-E394-4EF1-9246-FABE3CAF7385}"/>
              </a:ext>
            </a:extLst>
          </p:cNvPr>
          <p:cNvGraphicFramePr>
            <a:graphicFrameLocks noGrp="1"/>
          </p:cNvGraphicFramePr>
          <p:nvPr>
            <p:ph idx="1"/>
            <p:extLst>
              <p:ext uri="{D42A27DB-BD31-4B8C-83A1-F6EECF244321}">
                <p14:modId xmlns:p14="http://schemas.microsoft.com/office/powerpoint/2010/main" val="3036862715"/>
              </p:ext>
            </p:extLst>
          </p:nvPr>
        </p:nvGraphicFramePr>
        <p:xfrm>
          <a:off x="457200" y="2057400"/>
          <a:ext cx="11277600" cy="347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3">
            <a:extLst>
              <a:ext uri="{FF2B5EF4-FFF2-40B4-BE49-F238E27FC236}">
                <a16:creationId xmlns:a16="http://schemas.microsoft.com/office/drawing/2014/main" id="{06285372-BCBA-B102-045B-5CEB4F4D6D8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FFCD5C01-FBB0-54A7-62D7-0F961CF3AFF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250</a:t>
            </a:fld>
            <a:endParaRPr lang="en-US" b="1" dirty="0">
              <a:solidFill>
                <a:srgbClr val="606060"/>
              </a:solidFill>
            </a:endParaRPr>
          </a:p>
        </p:txBody>
      </p:sp>
    </p:spTree>
    <p:extLst>
      <p:ext uri="{BB962C8B-B14F-4D97-AF65-F5344CB8AC3E}">
        <p14:creationId xmlns:p14="http://schemas.microsoft.com/office/powerpoint/2010/main" val="469190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AB5E1F-239C-42B3-A20E-95680F358915}"/>
              </a:ext>
            </a:extLst>
          </p:cNvPr>
          <p:cNvSpPr>
            <a:spLocks noGrp="1"/>
          </p:cNvSpPr>
          <p:nvPr>
            <p:ph type="title"/>
          </p:nvPr>
        </p:nvSpPr>
        <p:spPr>
          <a:xfrm>
            <a:off x="457200" y="914400"/>
            <a:ext cx="11277600" cy="914400"/>
          </a:xfrm>
        </p:spPr>
        <p:txBody>
          <a:bodyPr anchor="ctr">
            <a:normAutofit/>
          </a:bodyPr>
          <a:lstStyle/>
          <a:p>
            <a:r>
              <a:rPr lang="en-US" dirty="0"/>
              <a:t>What Determines Your Relationship?</a:t>
            </a:r>
          </a:p>
        </p:txBody>
      </p:sp>
      <p:sp>
        <p:nvSpPr>
          <p:cNvPr id="12" name="Content Placeholder 11">
            <a:extLst>
              <a:ext uri="{FF2B5EF4-FFF2-40B4-BE49-F238E27FC236}">
                <a16:creationId xmlns:a16="http://schemas.microsoft.com/office/drawing/2014/main" id="{143EE2EB-390A-2765-50F3-18DF207B6154}"/>
              </a:ext>
            </a:extLst>
          </p:cNvPr>
          <p:cNvSpPr>
            <a:spLocks noGrp="1"/>
          </p:cNvSpPr>
          <p:nvPr>
            <p:ph idx="1"/>
          </p:nvPr>
        </p:nvSpPr>
        <p:spPr/>
        <p:txBody>
          <a:bodyPr numCol="1"/>
          <a:lstStyle/>
          <a:p>
            <a:pPr marL="0" lvl="0" indent="0">
              <a:spcAft>
                <a:spcPts val="1200"/>
              </a:spcAft>
              <a:buNone/>
            </a:pPr>
            <a:r>
              <a:rPr lang="en-US" sz="2800" dirty="0">
                <a:cs typeface="Arial"/>
              </a:rPr>
              <a:t>Your relationship with a buyer-client </a:t>
            </a:r>
            <a:br>
              <a:rPr lang="en-US" sz="2800" dirty="0">
                <a:cs typeface="Arial"/>
              </a:rPr>
            </a:br>
            <a:r>
              <a:rPr lang="en-US" sz="2800" dirty="0">
                <a:cs typeface="Arial"/>
              </a:rPr>
              <a:t>is determined by:</a:t>
            </a:r>
          </a:p>
          <a:p>
            <a:pPr lvl="1">
              <a:spcAft>
                <a:spcPts val="1200"/>
              </a:spcAft>
            </a:pPr>
            <a:r>
              <a:rPr lang="en-US" sz="2800" dirty="0">
                <a:cs typeface="Arial"/>
              </a:rPr>
              <a:t>State Law</a:t>
            </a:r>
          </a:p>
          <a:p>
            <a:pPr lvl="1">
              <a:spcAft>
                <a:spcPts val="1200"/>
              </a:spcAft>
            </a:pPr>
            <a:r>
              <a:rPr lang="en-US" sz="2800" dirty="0">
                <a:cs typeface="Arial"/>
              </a:rPr>
              <a:t>Office Policy</a:t>
            </a:r>
          </a:p>
          <a:p>
            <a:pPr lvl="1">
              <a:spcAft>
                <a:spcPts val="1200"/>
              </a:spcAft>
            </a:pPr>
            <a:r>
              <a:rPr lang="en-US" sz="2800" dirty="0">
                <a:cs typeface="Arial"/>
              </a:rPr>
              <a:t>Actions</a:t>
            </a:r>
            <a:endParaRPr lang="en-US" sz="2800" dirty="0">
              <a:cs typeface="Arial" panose="020B0604020202020204" pitchFamily="34" charset="0"/>
            </a:endParaRPr>
          </a:p>
          <a:p>
            <a:pPr marL="0" lvl="0" indent="0">
              <a:spcAft>
                <a:spcPts val="1200"/>
              </a:spcAft>
              <a:buNone/>
            </a:pPr>
            <a:r>
              <a:rPr lang="en-US" sz="2800" b="1" dirty="0">
                <a:latin typeface="Montserrat SemiBold" pitchFamily="2" charset="77"/>
                <a:cs typeface="Arial"/>
              </a:rPr>
              <a:t>Services buyers value most can be offered </a:t>
            </a:r>
            <a:br>
              <a:rPr lang="en-US" sz="2800" b="1" dirty="0">
                <a:latin typeface="Montserrat SemiBold" pitchFamily="2" charset="77"/>
                <a:cs typeface="Arial"/>
              </a:rPr>
            </a:br>
            <a:r>
              <a:rPr lang="en-US" sz="2800" b="1" dirty="0">
                <a:latin typeface="Montserrat SemiBold" pitchFamily="2" charset="77"/>
                <a:cs typeface="Arial"/>
              </a:rPr>
              <a:t>only in a buyer-agent relationship</a:t>
            </a:r>
          </a:p>
        </p:txBody>
      </p:sp>
      <p:sp>
        <p:nvSpPr>
          <p:cNvPr id="18" name="Date Placeholder 3">
            <a:extLst>
              <a:ext uri="{FF2B5EF4-FFF2-40B4-BE49-F238E27FC236}">
                <a16:creationId xmlns:a16="http://schemas.microsoft.com/office/drawing/2014/main" id="{B7151F6A-A103-A122-6390-BFBB182C55A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3" name="Date Placeholder 3">
            <a:extLst>
              <a:ext uri="{FF2B5EF4-FFF2-40B4-BE49-F238E27FC236}">
                <a16:creationId xmlns:a16="http://schemas.microsoft.com/office/drawing/2014/main" id="{240068AC-46C7-B75E-760E-835B5A2A47F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26</a:t>
            </a:fld>
            <a:endParaRPr lang="en-US" sz="1200" b="1" dirty="0">
              <a:solidFill>
                <a:srgbClr val="606060"/>
              </a:solidFill>
            </a:endParaRPr>
          </a:p>
        </p:txBody>
      </p:sp>
    </p:spTree>
    <p:extLst>
      <p:ext uri="{BB962C8B-B14F-4D97-AF65-F5344CB8AC3E}">
        <p14:creationId xmlns:p14="http://schemas.microsoft.com/office/powerpoint/2010/main" val="336232891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66F645-A4E0-43C9-986D-42E7E7D35BBE}"/>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Did the original intro start an uninterrupted </a:t>
            </a:r>
            <a:br>
              <a:rPr lang="en-US" dirty="0"/>
            </a:br>
            <a:r>
              <a:rPr lang="en-US" dirty="0"/>
              <a:t>chain of events?</a:t>
            </a:r>
          </a:p>
        </p:txBody>
      </p:sp>
      <p:graphicFrame>
        <p:nvGraphicFramePr>
          <p:cNvPr id="8" name="Content Placeholder 5">
            <a:extLst>
              <a:ext uri="{FF2B5EF4-FFF2-40B4-BE49-F238E27FC236}">
                <a16:creationId xmlns:a16="http://schemas.microsoft.com/office/drawing/2014/main" id="{885A30B9-E394-4EF1-9246-FABE3CAF7385}"/>
              </a:ext>
            </a:extLst>
          </p:cNvPr>
          <p:cNvGraphicFramePr>
            <a:graphicFrameLocks noGrp="1"/>
          </p:cNvGraphicFramePr>
          <p:nvPr>
            <p:ph idx="1"/>
            <p:extLst>
              <p:ext uri="{D42A27DB-BD31-4B8C-83A1-F6EECF244321}">
                <p14:modId xmlns:p14="http://schemas.microsoft.com/office/powerpoint/2010/main" val="2597761682"/>
              </p:ext>
            </p:extLst>
          </p:nvPr>
        </p:nvGraphicFramePr>
        <p:xfrm>
          <a:off x="457200" y="2057400"/>
          <a:ext cx="11277600" cy="347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3">
            <a:extLst>
              <a:ext uri="{FF2B5EF4-FFF2-40B4-BE49-F238E27FC236}">
                <a16:creationId xmlns:a16="http://schemas.microsoft.com/office/drawing/2014/main" id="{06285372-BCBA-B102-045B-5CEB4F4D6D8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FFCD5C01-FBB0-54A7-62D7-0F961CF3AFF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251</a:t>
            </a:fld>
            <a:endParaRPr lang="en-US" b="1" dirty="0">
              <a:solidFill>
                <a:srgbClr val="606060"/>
              </a:solidFill>
            </a:endParaRPr>
          </a:p>
        </p:txBody>
      </p:sp>
    </p:spTree>
    <p:extLst>
      <p:ext uri="{BB962C8B-B14F-4D97-AF65-F5344CB8AC3E}">
        <p14:creationId xmlns:p14="http://schemas.microsoft.com/office/powerpoint/2010/main" val="337264457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66F645-A4E0-43C9-986D-42E7E7D35BBE}"/>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Did the first agent stay in touch with the buyer?</a:t>
            </a:r>
          </a:p>
        </p:txBody>
      </p:sp>
      <p:graphicFrame>
        <p:nvGraphicFramePr>
          <p:cNvPr id="8" name="Content Placeholder 5">
            <a:extLst>
              <a:ext uri="{FF2B5EF4-FFF2-40B4-BE49-F238E27FC236}">
                <a16:creationId xmlns:a16="http://schemas.microsoft.com/office/drawing/2014/main" id="{885A30B9-E394-4EF1-9246-FABE3CAF7385}"/>
              </a:ext>
            </a:extLst>
          </p:cNvPr>
          <p:cNvGraphicFramePr>
            <a:graphicFrameLocks noGrp="1"/>
          </p:cNvGraphicFramePr>
          <p:nvPr>
            <p:ph idx="1"/>
            <p:extLst>
              <p:ext uri="{D42A27DB-BD31-4B8C-83A1-F6EECF244321}">
                <p14:modId xmlns:p14="http://schemas.microsoft.com/office/powerpoint/2010/main" val="144337035"/>
              </p:ext>
            </p:extLst>
          </p:nvPr>
        </p:nvGraphicFramePr>
        <p:xfrm>
          <a:off x="457200" y="2057400"/>
          <a:ext cx="11277600" cy="347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3">
            <a:extLst>
              <a:ext uri="{FF2B5EF4-FFF2-40B4-BE49-F238E27FC236}">
                <a16:creationId xmlns:a16="http://schemas.microsoft.com/office/drawing/2014/main" id="{06285372-BCBA-B102-045B-5CEB4F4D6D8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FFCD5C01-FBB0-54A7-62D7-0F961CF3AFF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252</a:t>
            </a:fld>
            <a:endParaRPr lang="en-US" b="1" dirty="0">
              <a:solidFill>
                <a:srgbClr val="606060"/>
              </a:solidFill>
            </a:endParaRPr>
          </a:p>
        </p:txBody>
      </p:sp>
    </p:spTree>
    <p:extLst>
      <p:ext uri="{BB962C8B-B14F-4D97-AF65-F5344CB8AC3E}">
        <p14:creationId xmlns:p14="http://schemas.microsoft.com/office/powerpoint/2010/main" val="384681260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66F645-A4E0-43C9-986D-42E7E7D35BBE}"/>
              </a:ext>
            </a:extLst>
          </p:cNvPr>
          <p:cNvSpPr>
            <a:spLocks noGrp="1"/>
          </p:cNvSpPr>
          <p:nvPr>
            <p:ph type="title"/>
          </p:nvPr>
        </p:nvSpPr>
        <p:spPr>
          <a:xfrm>
            <a:off x="457200" y="914400"/>
            <a:ext cx="11277600" cy="914400"/>
          </a:xfrm>
        </p:spPr>
        <p:txBody>
          <a:bodyPr vert="horz" lIns="91440" tIns="45720" rIns="91440" bIns="45720" rtlCol="0" anchor="ctr">
            <a:normAutofit fontScale="90000"/>
          </a:bodyPr>
          <a:lstStyle/>
          <a:p>
            <a:r>
              <a:rPr lang="en-US" dirty="0"/>
              <a:t>Did the second agent start a separate series </a:t>
            </a:r>
            <a:br>
              <a:rPr lang="en-US" dirty="0"/>
            </a:br>
            <a:r>
              <a:rPr lang="en-US" dirty="0"/>
              <a:t>of events that led to the sale?</a:t>
            </a:r>
          </a:p>
        </p:txBody>
      </p:sp>
      <p:sp>
        <p:nvSpPr>
          <p:cNvPr id="2" name="Date Placeholder 3">
            <a:extLst>
              <a:ext uri="{FF2B5EF4-FFF2-40B4-BE49-F238E27FC236}">
                <a16:creationId xmlns:a16="http://schemas.microsoft.com/office/drawing/2014/main" id="{82A50631-0568-562B-372A-B5BFA8DF6E5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DE251279-78D1-F768-C0E7-737B5968816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253</a:t>
            </a:fld>
            <a:endParaRPr lang="en-US" b="1" dirty="0">
              <a:solidFill>
                <a:srgbClr val="606060"/>
              </a:solidFill>
            </a:endParaRPr>
          </a:p>
        </p:txBody>
      </p:sp>
      <p:graphicFrame>
        <p:nvGraphicFramePr>
          <p:cNvPr id="9" name="Content Placeholder 5">
            <a:extLst>
              <a:ext uri="{FF2B5EF4-FFF2-40B4-BE49-F238E27FC236}">
                <a16:creationId xmlns:a16="http://schemas.microsoft.com/office/drawing/2014/main" id="{25E22B0A-57F1-C4CB-E0C0-330FEB9AA6B3}"/>
              </a:ext>
            </a:extLst>
          </p:cNvPr>
          <p:cNvGraphicFramePr>
            <a:graphicFrameLocks/>
          </p:cNvGraphicFramePr>
          <p:nvPr>
            <p:extLst>
              <p:ext uri="{D42A27DB-BD31-4B8C-83A1-F6EECF244321}">
                <p14:modId xmlns:p14="http://schemas.microsoft.com/office/powerpoint/2010/main" val="3641030902"/>
              </p:ext>
            </p:extLst>
          </p:nvPr>
        </p:nvGraphicFramePr>
        <p:xfrm>
          <a:off x="1524000" y="1828800"/>
          <a:ext cx="9144000" cy="3994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035329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66F645-A4E0-43C9-986D-42E7E7D35BBE}"/>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Did the second agent interfere?</a:t>
            </a:r>
            <a:br>
              <a:rPr lang="en-US" dirty="0"/>
            </a:br>
            <a:r>
              <a:rPr lang="en-US" dirty="0"/>
              <a:t>Were they aware of the prior showing?</a:t>
            </a:r>
          </a:p>
        </p:txBody>
      </p:sp>
      <p:sp>
        <p:nvSpPr>
          <p:cNvPr id="12" name="Content Placeholder 11">
            <a:extLst>
              <a:ext uri="{FF2B5EF4-FFF2-40B4-BE49-F238E27FC236}">
                <a16:creationId xmlns:a16="http://schemas.microsoft.com/office/drawing/2014/main" id="{551B6574-6DB6-AEAB-5EA2-8BFD34CD1BFA}"/>
              </a:ext>
            </a:extLst>
          </p:cNvPr>
          <p:cNvSpPr>
            <a:spLocks noGrp="1"/>
          </p:cNvSpPr>
          <p:nvPr>
            <p:ph idx="1"/>
          </p:nvPr>
        </p:nvSpPr>
        <p:spPr>
          <a:xfrm>
            <a:off x="457200" y="2057400"/>
            <a:ext cx="11277600" cy="3657600"/>
          </a:xfrm>
        </p:spPr>
        <p:txBody>
          <a:bodyPr numCol="1"/>
          <a:lstStyle/>
          <a:p>
            <a:pPr lvl="0"/>
            <a:r>
              <a:rPr lang="en-US" sz="2600" dirty="0"/>
              <a:t>Interference when agent knew of previous </a:t>
            </a:r>
            <a:br>
              <a:rPr lang="en-US" sz="2600" dirty="0"/>
            </a:br>
            <a:r>
              <a:rPr lang="en-US" sz="2600" dirty="0"/>
              <a:t>showing almost always ends in first agent </a:t>
            </a:r>
            <a:br>
              <a:rPr lang="en-US" sz="2600" dirty="0"/>
            </a:br>
            <a:r>
              <a:rPr lang="en-US" sz="2600" dirty="0"/>
              <a:t>being procuring cause</a:t>
            </a:r>
          </a:p>
          <a:p>
            <a:pPr lvl="0"/>
            <a:r>
              <a:rPr lang="en-US" sz="2600" dirty="0"/>
              <a:t>Keep good records</a:t>
            </a:r>
          </a:p>
          <a:p>
            <a:pPr lvl="0"/>
            <a:r>
              <a:rPr lang="en-US" sz="2600" dirty="0"/>
              <a:t>Prepare your buyers for this</a:t>
            </a:r>
          </a:p>
          <a:p>
            <a:pPr lvl="0"/>
            <a:r>
              <a:rPr lang="en-US" sz="2600" dirty="0"/>
              <a:t>Use a Buyer Rep Agreement</a:t>
            </a:r>
          </a:p>
        </p:txBody>
      </p:sp>
      <p:sp>
        <p:nvSpPr>
          <p:cNvPr id="2" name="Date Placeholder 3">
            <a:extLst>
              <a:ext uri="{FF2B5EF4-FFF2-40B4-BE49-F238E27FC236}">
                <a16:creationId xmlns:a16="http://schemas.microsoft.com/office/drawing/2014/main" id="{244FA441-3492-C070-7656-51DCDC6CB0E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23" name="Date Placeholder 3">
            <a:extLst>
              <a:ext uri="{FF2B5EF4-FFF2-40B4-BE49-F238E27FC236}">
                <a16:creationId xmlns:a16="http://schemas.microsoft.com/office/drawing/2014/main" id="{615F2A6C-156E-E822-7F96-1D26231C407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254</a:t>
            </a:fld>
            <a:endParaRPr lang="en-US" b="1" dirty="0">
              <a:solidFill>
                <a:srgbClr val="606060"/>
              </a:solidFill>
            </a:endParaRPr>
          </a:p>
        </p:txBody>
      </p:sp>
    </p:spTree>
    <p:extLst>
      <p:ext uri="{BB962C8B-B14F-4D97-AF65-F5344CB8AC3E}">
        <p14:creationId xmlns:p14="http://schemas.microsoft.com/office/powerpoint/2010/main" val="29781700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66F645-A4E0-43C9-986D-42E7E7D35BBE}"/>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Did the first agent do something that caused </a:t>
            </a:r>
            <a:br>
              <a:rPr lang="en-US" dirty="0"/>
            </a:br>
            <a:r>
              <a:rPr lang="en-US" dirty="0"/>
              <a:t>the buyer to look elsewhere?</a:t>
            </a:r>
          </a:p>
        </p:txBody>
      </p:sp>
      <p:graphicFrame>
        <p:nvGraphicFramePr>
          <p:cNvPr id="8" name="Content Placeholder 5">
            <a:extLst>
              <a:ext uri="{FF2B5EF4-FFF2-40B4-BE49-F238E27FC236}">
                <a16:creationId xmlns:a16="http://schemas.microsoft.com/office/drawing/2014/main" id="{885A30B9-E394-4EF1-9246-FABE3CAF7385}"/>
              </a:ext>
            </a:extLst>
          </p:cNvPr>
          <p:cNvGraphicFramePr>
            <a:graphicFrameLocks noGrp="1"/>
          </p:cNvGraphicFramePr>
          <p:nvPr>
            <p:ph idx="1"/>
            <p:extLst>
              <p:ext uri="{D42A27DB-BD31-4B8C-83A1-F6EECF244321}">
                <p14:modId xmlns:p14="http://schemas.microsoft.com/office/powerpoint/2010/main" val="728945285"/>
              </p:ext>
            </p:extLst>
          </p:nvPr>
        </p:nvGraphicFramePr>
        <p:xfrm>
          <a:off x="457200" y="1825625"/>
          <a:ext cx="11277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3">
            <a:extLst>
              <a:ext uri="{FF2B5EF4-FFF2-40B4-BE49-F238E27FC236}">
                <a16:creationId xmlns:a16="http://schemas.microsoft.com/office/drawing/2014/main" id="{F6110BE3-D02A-8121-4374-12A136D2098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3B4B3AF9-4EA1-E0AE-A29C-2FD1F794585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255</a:t>
            </a:fld>
            <a:endParaRPr lang="en-US" b="1" dirty="0">
              <a:solidFill>
                <a:srgbClr val="606060"/>
              </a:solidFill>
            </a:endParaRPr>
          </a:p>
        </p:txBody>
      </p:sp>
    </p:spTree>
    <p:extLst>
      <p:ext uri="{BB962C8B-B14F-4D97-AF65-F5344CB8AC3E}">
        <p14:creationId xmlns:p14="http://schemas.microsoft.com/office/powerpoint/2010/main" val="103856174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68D7339-FDAA-76E4-C62C-5AFD039877A3}"/>
              </a:ext>
            </a:extLst>
          </p:cNvPr>
          <p:cNvSpPr>
            <a:spLocks noGrp="1"/>
          </p:cNvSpPr>
          <p:nvPr>
            <p:ph type="title"/>
          </p:nvPr>
        </p:nvSpPr>
        <p:spPr/>
        <p:txBody>
          <a:bodyPr/>
          <a:lstStyle/>
          <a:p>
            <a:r>
              <a:rPr lang="en-US" dirty="0"/>
              <a:t>Key Point Review —</a:t>
            </a:r>
            <a:br>
              <a:rPr lang="en-US" dirty="0"/>
            </a:br>
            <a:r>
              <a:rPr lang="en-US" dirty="0"/>
              <a:t>Module 4</a:t>
            </a:r>
            <a:br>
              <a:rPr lang="en-US" dirty="0"/>
            </a:br>
            <a:endParaRPr lang="en-US" dirty="0"/>
          </a:p>
        </p:txBody>
      </p:sp>
      <p:sp>
        <p:nvSpPr>
          <p:cNvPr id="6" name="Content Placeholder 5">
            <a:extLst>
              <a:ext uri="{FF2B5EF4-FFF2-40B4-BE49-F238E27FC236}">
                <a16:creationId xmlns:a16="http://schemas.microsoft.com/office/drawing/2014/main" id="{507CE030-2252-3D8B-2B6A-6BF565908F85}"/>
              </a:ext>
            </a:extLst>
          </p:cNvPr>
          <p:cNvSpPr>
            <a:spLocks noGrp="1"/>
          </p:cNvSpPr>
          <p:nvPr>
            <p:ph idx="1"/>
          </p:nvPr>
        </p:nvSpPr>
        <p:spPr>
          <a:xfrm>
            <a:off x="3965448" y="914400"/>
            <a:ext cx="7772400" cy="5262563"/>
          </a:xfrm>
        </p:spPr>
        <p:txBody>
          <a:bodyPr vert="horz" lIns="0" tIns="0" rIns="0" bIns="0" numCol="1" rtlCol="0" anchor="t">
            <a:noAutofit/>
          </a:bodyPr>
          <a:lstStyle/>
          <a:p>
            <a:pPr lvl="0">
              <a:spcAft>
                <a:spcPts val="2400"/>
              </a:spcAft>
            </a:pPr>
            <a:r>
              <a:rPr lang="en-US" sz="2600" dirty="0"/>
              <a:t>The protocol for showing properties addresses issues before, during, and </a:t>
            </a:r>
            <a:br>
              <a:rPr lang="en-US" sz="2600" dirty="0"/>
            </a:br>
            <a:r>
              <a:rPr lang="en-US" sz="2600" dirty="0"/>
              <a:t>after the showing </a:t>
            </a:r>
          </a:p>
          <a:p>
            <a:pPr>
              <a:spcAft>
                <a:spcPts val="2400"/>
              </a:spcAft>
            </a:pPr>
            <a:r>
              <a:rPr lang="en-US" sz="2600" dirty="0"/>
              <a:t>Buyer Representatives must familiarize themselves with local, state, and federal </a:t>
            </a:r>
            <a:br>
              <a:rPr lang="en-US" sz="2600" dirty="0"/>
            </a:br>
            <a:r>
              <a:rPr lang="en-US" sz="2600" dirty="0"/>
              <a:t>Fair Housing guidelines</a:t>
            </a:r>
          </a:p>
          <a:p>
            <a:pPr lvl="0">
              <a:spcAft>
                <a:spcPts val="2400"/>
              </a:spcAft>
            </a:pPr>
            <a:r>
              <a:rPr lang="en-US" sz="2600" dirty="0"/>
              <a:t>The areas that pose danger of discrimination are screening, steering, and advertising</a:t>
            </a:r>
          </a:p>
        </p:txBody>
      </p:sp>
      <p:pic>
        <p:nvPicPr>
          <p:cNvPr id="12" name="Graphic 11">
            <a:extLst>
              <a:ext uri="{FF2B5EF4-FFF2-40B4-BE49-F238E27FC236}">
                <a16:creationId xmlns:a16="http://schemas.microsoft.com/office/drawing/2014/main" id="{B366A9CE-D318-93DD-3520-B94BFE6539A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2743200"/>
            <a:ext cx="1817783" cy="1828800"/>
          </a:xfrm>
          <a:prstGeom prst="rect">
            <a:avLst/>
          </a:prstGeom>
        </p:spPr>
      </p:pic>
      <p:sp>
        <p:nvSpPr>
          <p:cNvPr id="14" name="Date Placeholder 3">
            <a:extLst>
              <a:ext uri="{FF2B5EF4-FFF2-40B4-BE49-F238E27FC236}">
                <a16:creationId xmlns:a16="http://schemas.microsoft.com/office/drawing/2014/main" id="{58ACFFA4-F1C7-55F1-7600-EBFD2E200DA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
        <p:nvSpPr>
          <p:cNvPr id="16" name="Date Placeholder 3">
            <a:extLst>
              <a:ext uri="{FF2B5EF4-FFF2-40B4-BE49-F238E27FC236}">
                <a16:creationId xmlns:a16="http://schemas.microsoft.com/office/drawing/2014/main" id="{D26D3760-19ED-FA90-25D3-197616A23C6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256</a:t>
            </a:fld>
            <a:endParaRPr lang="en-US" b="1" dirty="0">
              <a:solidFill>
                <a:srgbClr val="606060"/>
              </a:solidFill>
            </a:endParaRPr>
          </a:p>
        </p:txBody>
      </p:sp>
    </p:spTree>
    <p:extLst>
      <p:ext uri="{BB962C8B-B14F-4D97-AF65-F5344CB8AC3E}">
        <p14:creationId xmlns:p14="http://schemas.microsoft.com/office/powerpoint/2010/main" val="105177919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9C191C-BA31-0EFE-26F2-A3463A8512C4}"/>
              </a:ext>
            </a:extLst>
          </p:cNvPr>
          <p:cNvSpPr>
            <a:spLocks noGrp="1"/>
          </p:cNvSpPr>
          <p:nvPr>
            <p:ph type="title"/>
          </p:nvPr>
        </p:nvSpPr>
        <p:spPr>
          <a:xfrm>
            <a:off x="457200" y="914400"/>
            <a:ext cx="7272528" cy="1371600"/>
          </a:xfrm>
        </p:spPr>
        <p:txBody>
          <a:bodyPr/>
          <a:lstStyle/>
          <a:p>
            <a:r>
              <a:rPr lang="en-US" noProof="0" dirty="0"/>
              <a:t>A Day in the Life of … </a:t>
            </a:r>
            <a:br>
              <a:rPr lang="en-US" noProof="0" dirty="0"/>
            </a:br>
            <a:r>
              <a:rPr lang="en-US" noProof="0" dirty="0"/>
              <a:t>A Buyer’s Rep</a:t>
            </a:r>
            <a:endParaRPr lang="en-US" dirty="0"/>
          </a:p>
        </p:txBody>
      </p:sp>
      <p:sp>
        <p:nvSpPr>
          <p:cNvPr id="13" name="Content Placeholder 12">
            <a:extLst>
              <a:ext uri="{FF2B5EF4-FFF2-40B4-BE49-F238E27FC236}">
                <a16:creationId xmlns:a16="http://schemas.microsoft.com/office/drawing/2014/main" id="{CB6879A8-E3F2-16B7-5AC9-C7605D8DB005}"/>
              </a:ext>
            </a:extLst>
          </p:cNvPr>
          <p:cNvSpPr>
            <a:spLocks noGrp="1"/>
          </p:cNvSpPr>
          <p:nvPr>
            <p:ph idx="1"/>
          </p:nvPr>
        </p:nvSpPr>
        <p:spPr>
          <a:xfrm>
            <a:off x="457199" y="2057400"/>
            <a:ext cx="7272527" cy="3895344"/>
          </a:xfrm>
        </p:spPr>
        <p:txBody>
          <a:bodyPr/>
          <a:lstStyle/>
          <a:p>
            <a:pPr marL="0" indent="0">
              <a:buNone/>
            </a:pPr>
            <a:r>
              <a:rPr lang="en-US" dirty="0"/>
              <a:t>Your opportunity to review </a:t>
            </a:r>
            <a:br>
              <a:rPr lang="en-US" dirty="0"/>
            </a:br>
            <a:r>
              <a:rPr lang="en-US" dirty="0"/>
              <a:t>Module 4 concepts</a:t>
            </a:r>
          </a:p>
        </p:txBody>
      </p:sp>
      <p:sp>
        <p:nvSpPr>
          <p:cNvPr id="16" name="Date Placeholder 3">
            <a:extLst>
              <a:ext uri="{FF2B5EF4-FFF2-40B4-BE49-F238E27FC236}">
                <a16:creationId xmlns:a16="http://schemas.microsoft.com/office/drawing/2014/main" id="{C8E17B3A-B178-CA1E-2AAE-639EDFBF52E0}"/>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7" name="Date Placeholder 3">
            <a:extLst>
              <a:ext uri="{FF2B5EF4-FFF2-40B4-BE49-F238E27FC236}">
                <a16:creationId xmlns:a16="http://schemas.microsoft.com/office/drawing/2014/main" id="{C80A158A-8B0B-5E05-1F5D-E36CC24E971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257</a:t>
            </a:fld>
            <a:endParaRPr lang="en-US" b="1" dirty="0">
              <a:solidFill>
                <a:srgbClr val="606060"/>
              </a:solidFill>
            </a:endParaRPr>
          </a:p>
        </p:txBody>
      </p:sp>
      <p:pic>
        <p:nvPicPr>
          <p:cNvPr id="2" name="Picture 1" descr="A person in a suit using a computer&#10;&#10;Description automatically generated">
            <a:extLst>
              <a:ext uri="{FF2B5EF4-FFF2-40B4-BE49-F238E27FC236}">
                <a16:creationId xmlns:a16="http://schemas.microsoft.com/office/drawing/2014/main" id="{27511845-3C46-8ECB-AF2A-06179718945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29728" y="1143000"/>
            <a:ext cx="4005072" cy="4572000"/>
          </a:xfrm>
          <a:prstGeom prst="rect">
            <a:avLst/>
          </a:prstGeom>
        </p:spPr>
      </p:pic>
    </p:spTree>
    <p:extLst>
      <p:ext uri="{BB962C8B-B14F-4D97-AF65-F5344CB8AC3E}">
        <p14:creationId xmlns:p14="http://schemas.microsoft.com/office/powerpoint/2010/main" val="123376892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ED594-F56B-BA84-E1E9-E7660772903A}"/>
              </a:ext>
            </a:extLst>
          </p:cNvPr>
          <p:cNvSpPr>
            <a:spLocks noGrp="1"/>
          </p:cNvSpPr>
          <p:nvPr>
            <p:ph type="ctrTitle"/>
          </p:nvPr>
        </p:nvSpPr>
        <p:spPr/>
        <p:txBody>
          <a:bodyPr/>
          <a:lstStyle/>
          <a:p>
            <a:r>
              <a:rPr lang="en-US" dirty="0"/>
              <a:t>Model 5:</a:t>
            </a:r>
            <a:br>
              <a:rPr lang="en-US" dirty="0"/>
            </a:br>
            <a:r>
              <a:rPr lang="en-US" dirty="0"/>
              <a:t>Offers and </a:t>
            </a:r>
            <a:br>
              <a:rPr lang="en-US" dirty="0"/>
            </a:br>
            <a:r>
              <a:rPr lang="en-US" dirty="0"/>
              <a:t>Negotiations</a:t>
            </a:r>
          </a:p>
        </p:txBody>
      </p:sp>
      <p:sp>
        <p:nvSpPr>
          <p:cNvPr id="7" name="Rectangle 6">
            <a:extLst>
              <a:ext uri="{FF2B5EF4-FFF2-40B4-BE49-F238E27FC236}">
                <a16:creationId xmlns:a16="http://schemas.microsoft.com/office/drawing/2014/main" id="{454FE1AB-3191-9F86-3BB5-7D69E38B6604}"/>
              </a:ext>
            </a:extLst>
          </p:cNvPr>
          <p:cNvSpPr/>
          <p:nvPr/>
        </p:nvSpPr>
        <p:spPr>
          <a:xfrm>
            <a:off x="8074152" y="20856"/>
            <a:ext cx="4117848" cy="1916529"/>
          </a:xfrm>
          <a:prstGeom prst="rect">
            <a:avLst/>
          </a:prstGeom>
          <a:solidFill>
            <a:srgbClr val="6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26741D-0B2B-AA5E-6F01-2FC2386F8CE7}"/>
              </a:ext>
            </a:extLst>
          </p:cNvPr>
          <p:cNvSpPr/>
          <p:nvPr/>
        </p:nvSpPr>
        <p:spPr>
          <a:xfrm>
            <a:off x="8074152" y="4920614"/>
            <a:ext cx="4117848" cy="19165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3">
            <a:extLst>
              <a:ext uri="{FF2B5EF4-FFF2-40B4-BE49-F238E27FC236}">
                <a16:creationId xmlns:a16="http://schemas.microsoft.com/office/drawing/2014/main" id="{2CC40568-61A3-8C82-A1F0-27EDBA90681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11" name="Graphic 10">
            <a:extLst>
              <a:ext uri="{FF2B5EF4-FFF2-40B4-BE49-F238E27FC236}">
                <a16:creationId xmlns:a16="http://schemas.microsoft.com/office/drawing/2014/main" id="{A028C022-E752-9AAF-F13D-1CF4EF264AF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pic>
        <p:nvPicPr>
          <p:cNvPr id="13" name="Picture 12" descr="A group of people sitting at a table looking at a computer&#10;&#10;Description automatically generated">
            <a:extLst>
              <a:ext uri="{FF2B5EF4-FFF2-40B4-BE49-F238E27FC236}">
                <a16:creationId xmlns:a16="http://schemas.microsoft.com/office/drawing/2014/main" id="{F3B8B8C1-8729-6E0F-7692-C564A1E5B63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77200" y="1937385"/>
            <a:ext cx="4114800" cy="2983230"/>
          </a:xfrm>
          <a:prstGeom prst="rect">
            <a:avLst/>
          </a:prstGeom>
        </p:spPr>
      </p:pic>
    </p:spTree>
    <p:extLst>
      <p:ext uri="{BB962C8B-B14F-4D97-AF65-F5344CB8AC3E}">
        <p14:creationId xmlns:p14="http://schemas.microsoft.com/office/powerpoint/2010/main" val="173942746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44DD-76F0-471B-9780-D3BEBAFB9C62}"/>
              </a:ext>
            </a:extLst>
          </p:cNvPr>
          <p:cNvSpPr>
            <a:spLocks noGrp="1"/>
          </p:cNvSpPr>
          <p:nvPr>
            <p:ph type="title"/>
          </p:nvPr>
        </p:nvSpPr>
        <p:spPr>
          <a:xfrm>
            <a:off x="454152" y="914400"/>
            <a:ext cx="2743200" cy="1828800"/>
          </a:xfrm>
        </p:spPr>
        <p:txBody>
          <a:bodyPr>
            <a:normAutofit/>
          </a:bodyPr>
          <a:lstStyle/>
          <a:p>
            <a:r>
              <a:rPr lang="en-US" dirty="0"/>
              <a:t>Module 5 Learning Objectives</a:t>
            </a:r>
          </a:p>
        </p:txBody>
      </p:sp>
      <p:sp>
        <p:nvSpPr>
          <p:cNvPr id="3" name="Content Placeholder 2">
            <a:extLst>
              <a:ext uri="{FF2B5EF4-FFF2-40B4-BE49-F238E27FC236}">
                <a16:creationId xmlns:a16="http://schemas.microsoft.com/office/drawing/2014/main" id="{25C3F7AB-444B-4B09-A360-CC00696B2ABE}"/>
              </a:ext>
            </a:extLst>
          </p:cNvPr>
          <p:cNvSpPr>
            <a:spLocks noGrp="1"/>
          </p:cNvSpPr>
          <p:nvPr>
            <p:ph idx="1"/>
          </p:nvPr>
        </p:nvSpPr>
        <p:spPr>
          <a:xfrm>
            <a:off x="3965448" y="914400"/>
            <a:ext cx="7772400" cy="5262563"/>
          </a:xfrm>
        </p:spPr>
        <p:txBody>
          <a:bodyPr numCol="1">
            <a:noAutofit/>
          </a:bodyPr>
          <a:lstStyle/>
          <a:p>
            <a:pPr>
              <a:spcAft>
                <a:spcPts val="2400"/>
              </a:spcAft>
            </a:pPr>
            <a:r>
              <a:rPr lang="en-US" sz="2600" dirty="0"/>
              <a:t>Assist your client in formulating </a:t>
            </a:r>
            <a:br>
              <a:rPr lang="en-US" sz="2600" dirty="0"/>
            </a:br>
            <a:r>
              <a:rPr lang="en-US" sz="2600" dirty="0"/>
              <a:t>an informed and competitive offer </a:t>
            </a:r>
            <a:br>
              <a:rPr lang="en-US" sz="2600" dirty="0"/>
            </a:br>
            <a:r>
              <a:rPr lang="en-US" sz="2600" dirty="0"/>
              <a:t>based on objective valuation tools</a:t>
            </a:r>
          </a:p>
          <a:p>
            <a:pPr>
              <a:spcAft>
                <a:spcPts val="2400"/>
              </a:spcAft>
            </a:pPr>
            <a:r>
              <a:rPr lang="en-US" sz="2600" dirty="0"/>
              <a:t>Guide your client through the </a:t>
            </a:r>
            <a:br>
              <a:rPr lang="en-US" sz="2600" dirty="0"/>
            </a:br>
            <a:r>
              <a:rPr lang="en-US" sz="2600" dirty="0"/>
              <a:t>process of presenting an offer </a:t>
            </a:r>
            <a:br>
              <a:rPr lang="en-US" sz="2600" dirty="0"/>
            </a:br>
            <a:r>
              <a:rPr lang="en-US" sz="2600" dirty="0"/>
              <a:t>and negotiating with the seller </a:t>
            </a:r>
            <a:br>
              <a:rPr lang="en-US" sz="2600" dirty="0"/>
            </a:br>
            <a:r>
              <a:rPr lang="en-US" sz="2600" dirty="0"/>
              <a:t>to get the best outcome possible</a:t>
            </a:r>
          </a:p>
        </p:txBody>
      </p:sp>
      <p:pic>
        <p:nvPicPr>
          <p:cNvPr id="10" name="Graphic 9">
            <a:extLst>
              <a:ext uri="{FF2B5EF4-FFF2-40B4-BE49-F238E27FC236}">
                <a16:creationId xmlns:a16="http://schemas.microsoft.com/office/drawing/2014/main" id="{78364E8A-497C-9E3A-3E0D-887E8498158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2971800"/>
            <a:ext cx="1828800" cy="1828800"/>
          </a:xfrm>
          <a:prstGeom prst="rect">
            <a:avLst/>
          </a:prstGeom>
        </p:spPr>
      </p:pic>
      <p:sp>
        <p:nvSpPr>
          <p:cNvPr id="11" name="Date Placeholder 3">
            <a:extLst>
              <a:ext uri="{FF2B5EF4-FFF2-40B4-BE49-F238E27FC236}">
                <a16:creationId xmlns:a16="http://schemas.microsoft.com/office/drawing/2014/main" id="{62A2FA7B-BFCA-A6AC-2A5C-8C892B30F09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
        <p:nvSpPr>
          <p:cNvPr id="12" name="Date Placeholder 3">
            <a:extLst>
              <a:ext uri="{FF2B5EF4-FFF2-40B4-BE49-F238E27FC236}">
                <a16:creationId xmlns:a16="http://schemas.microsoft.com/office/drawing/2014/main" id="{B5030575-FA0D-861B-E846-0C434BAFC22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259</a:t>
            </a:fld>
            <a:endParaRPr lang="en-US" b="1" dirty="0">
              <a:solidFill>
                <a:srgbClr val="606060"/>
              </a:solidFill>
            </a:endParaRPr>
          </a:p>
        </p:txBody>
      </p:sp>
    </p:spTree>
    <p:extLst>
      <p:ext uri="{BB962C8B-B14F-4D97-AF65-F5344CB8AC3E}">
        <p14:creationId xmlns:p14="http://schemas.microsoft.com/office/powerpoint/2010/main" val="342320052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5E08-9020-43FB-B9F6-949FA9436AB7}"/>
              </a:ext>
            </a:extLst>
          </p:cNvPr>
          <p:cNvSpPr>
            <a:spLocks noGrp="1"/>
          </p:cNvSpPr>
          <p:nvPr>
            <p:ph type="title"/>
          </p:nvPr>
        </p:nvSpPr>
        <p:spPr/>
        <p:txBody>
          <a:bodyPr>
            <a:normAutofit/>
          </a:bodyPr>
          <a:lstStyle/>
          <a:p>
            <a:r>
              <a:rPr lang="en-US" dirty="0"/>
              <a:t>Preparing </a:t>
            </a:r>
            <a:br>
              <a:rPr lang="en-US" dirty="0"/>
            </a:br>
            <a:r>
              <a:rPr lang="en-US" dirty="0"/>
              <a:t>the Buyer</a:t>
            </a:r>
          </a:p>
        </p:txBody>
      </p:sp>
      <p:sp>
        <p:nvSpPr>
          <p:cNvPr id="3" name="Content Placeholder 2">
            <a:extLst>
              <a:ext uri="{FF2B5EF4-FFF2-40B4-BE49-F238E27FC236}">
                <a16:creationId xmlns:a16="http://schemas.microsoft.com/office/drawing/2014/main" id="{712E50A4-0113-4E34-97B5-BD39BD62BB06}"/>
              </a:ext>
            </a:extLst>
          </p:cNvPr>
          <p:cNvSpPr>
            <a:spLocks noGrp="1"/>
          </p:cNvSpPr>
          <p:nvPr>
            <p:ph idx="1"/>
          </p:nvPr>
        </p:nvSpPr>
        <p:spPr/>
        <p:txBody>
          <a:bodyPr numCol="1">
            <a:noAutofit/>
          </a:bodyPr>
          <a:lstStyle/>
          <a:p>
            <a:pPr>
              <a:spcBef>
                <a:spcPts val="0"/>
              </a:spcBef>
              <a:spcAft>
                <a:spcPts val="1200"/>
              </a:spcAft>
            </a:pPr>
            <a:r>
              <a:rPr lang="en-US" sz="2400" dirty="0"/>
              <a:t>Educate the buyer</a:t>
            </a:r>
          </a:p>
          <a:p>
            <a:pPr marL="640080" lvl="1" indent="-365760">
              <a:spcBef>
                <a:spcPts val="0"/>
              </a:spcBef>
              <a:spcAft>
                <a:spcPts val="1200"/>
              </a:spcAft>
              <a:buFont typeface="System Font Regular"/>
              <a:buChar char="—"/>
            </a:pPr>
            <a:r>
              <a:rPr lang="en-US" sz="2200" dirty="0"/>
              <a:t>Negotiating process</a:t>
            </a:r>
          </a:p>
          <a:p>
            <a:pPr marL="640080" lvl="1" indent="-365760">
              <a:spcBef>
                <a:spcPts val="0"/>
              </a:spcBef>
              <a:spcAft>
                <a:spcPts val="2400"/>
              </a:spcAft>
              <a:buFont typeface="System Font Regular"/>
              <a:buChar char="—"/>
            </a:pPr>
            <a:r>
              <a:rPr lang="en-US" sz="2200" dirty="0"/>
              <a:t>Forms and documents</a:t>
            </a:r>
          </a:p>
          <a:p>
            <a:pPr>
              <a:spcBef>
                <a:spcPts val="0"/>
              </a:spcBef>
              <a:spcAft>
                <a:spcPts val="2400"/>
              </a:spcAft>
            </a:pPr>
            <a:r>
              <a:rPr lang="en-US" sz="2400" dirty="0"/>
              <a:t>Helps buyers manage </a:t>
            </a:r>
            <a:br>
              <a:rPr lang="en-US" sz="2400" dirty="0"/>
            </a:br>
            <a:r>
              <a:rPr lang="en-US" sz="2400" dirty="0"/>
              <a:t>emotions and make </a:t>
            </a:r>
            <a:br>
              <a:rPr lang="en-US" sz="2400" dirty="0"/>
            </a:br>
            <a:r>
              <a:rPr lang="en-US" sz="2400" dirty="0"/>
              <a:t>better decisions</a:t>
            </a:r>
          </a:p>
          <a:p>
            <a:endParaRPr lang="en-US" dirty="0"/>
          </a:p>
        </p:txBody>
      </p:sp>
      <p:sp>
        <p:nvSpPr>
          <p:cNvPr id="15" name="Date Placeholder 3">
            <a:extLst>
              <a:ext uri="{FF2B5EF4-FFF2-40B4-BE49-F238E27FC236}">
                <a16:creationId xmlns:a16="http://schemas.microsoft.com/office/drawing/2014/main" id="{C911F80A-24B8-23FE-BCCA-02EBBEFB5B3C}"/>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6" name="Date Placeholder 3">
            <a:extLst>
              <a:ext uri="{FF2B5EF4-FFF2-40B4-BE49-F238E27FC236}">
                <a16:creationId xmlns:a16="http://schemas.microsoft.com/office/drawing/2014/main" id="{F0F6E509-7D36-6EF7-53C1-F4015EB37FB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260</a:t>
            </a:fld>
            <a:endParaRPr lang="en-US" b="1" dirty="0">
              <a:solidFill>
                <a:srgbClr val="606060"/>
              </a:solidFill>
            </a:endParaRPr>
          </a:p>
        </p:txBody>
      </p:sp>
      <p:grpSp>
        <p:nvGrpSpPr>
          <p:cNvPr id="83" name="Group 82">
            <a:extLst>
              <a:ext uri="{FF2B5EF4-FFF2-40B4-BE49-F238E27FC236}">
                <a16:creationId xmlns:a16="http://schemas.microsoft.com/office/drawing/2014/main" id="{3C2891FF-701B-F5BE-9070-3E7635DDF534}"/>
              </a:ext>
            </a:extLst>
          </p:cNvPr>
          <p:cNvGrpSpPr/>
          <p:nvPr/>
        </p:nvGrpSpPr>
        <p:grpSpPr>
          <a:xfrm>
            <a:off x="5714999" y="914400"/>
            <a:ext cx="5388429" cy="5014127"/>
            <a:chOff x="5715000" y="914400"/>
            <a:chExt cx="4855464" cy="4620399"/>
          </a:xfrm>
        </p:grpSpPr>
        <p:pic>
          <p:nvPicPr>
            <p:cNvPr id="67" name="Graphic 66">
              <a:extLst>
                <a:ext uri="{FF2B5EF4-FFF2-40B4-BE49-F238E27FC236}">
                  <a16:creationId xmlns:a16="http://schemas.microsoft.com/office/drawing/2014/main" id="{CE1058C4-B573-0BF2-9A0A-C2B35C7F2EF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76805" y="1984969"/>
              <a:ext cx="2404872" cy="2404872"/>
            </a:xfrm>
            <a:prstGeom prst="rect">
              <a:avLst/>
            </a:prstGeom>
          </p:spPr>
        </p:pic>
        <p:grpSp>
          <p:nvGrpSpPr>
            <p:cNvPr id="81" name="Group 80">
              <a:extLst>
                <a:ext uri="{FF2B5EF4-FFF2-40B4-BE49-F238E27FC236}">
                  <a16:creationId xmlns:a16="http://schemas.microsoft.com/office/drawing/2014/main" id="{300300F1-0994-2DC0-E07C-E7F7B83342A9}"/>
                </a:ext>
              </a:extLst>
            </p:cNvPr>
            <p:cNvGrpSpPr/>
            <p:nvPr/>
          </p:nvGrpSpPr>
          <p:grpSpPr>
            <a:xfrm rot="1320000">
              <a:off x="6955874" y="1988178"/>
              <a:ext cx="2436441" cy="2402193"/>
              <a:chOff x="6949440" y="1986927"/>
              <a:chExt cx="2436441" cy="2402193"/>
            </a:xfrm>
          </p:grpSpPr>
          <p:cxnSp>
            <p:nvCxnSpPr>
              <p:cNvPr id="76" name="Straight Connector 75">
                <a:extLst>
                  <a:ext uri="{FF2B5EF4-FFF2-40B4-BE49-F238E27FC236}">
                    <a16:creationId xmlns:a16="http://schemas.microsoft.com/office/drawing/2014/main" id="{E020E0B9-AC3E-6A0A-D9D9-9532404A6A60}"/>
                  </a:ext>
                </a:extLst>
              </p:cNvPr>
              <p:cNvCxnSpPr>
                <a:cxnSpLocks/>
              </p:cNvCxnSpPr>
              <p:nvPr/>
            </p:nvCxnSpPr>
            <p:spPr>
              <a:xfrm>
                <a:off x="8167660" y="1986927"/>
                <a:ext cx="0" cy="2402193"/>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66861C61-F209-4074-A7D7-7E47B235A12A}"/>
                  </a:ext>
                </a:extLst>
              </p:cNvPr>
              <p:cNvCxnSpPr>
                <a:cxnSpLocks/>
              </p:cNvCxnSpPr>
              <p:nvPr/>
            </p:nvCxnSpPr>
            <p:spPr>
              <a:xfrm>
                <a:off x="6949440" y="3188023"/>
                <a:ext cx="2436441"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25BCBDF4-D5BB-9F77-0CBA-8167BCE3912A}"/>
                  </a:ext>
                </a:extLst>
              </p:cNvPr>
              <p:cNvCxnSpPr>
                <a:cxnSpLocks/>
              </p:cNvCxnSpPr>
              <p:nvPr/>
            </p:nvCxnSpPr>
            <p:spPr>
              <a:xfrm rot="2700000">
                <a:off x="8167659" y="2004153"/>
                <a:ext cx="0" cy="2402193"/>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BE77556A-66B5-FACD-D9AF-42B8B18F8401}"/>
                  </a:ext>
                </a:extLst>
              </p:cNvPr>
              <p:cNvCxnSpPr>
                <a:cxnSpLocks/>
              </p:cNvCxnSpPr>
              <p:nvPr/>
            </p:nvCxnSpPr>
            <p:spPr>
              <a:xfrm rot="20280000">
                <a:off x="7864415" y="2339987"/>
                <a:ext cx="829025" cy="195306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8B10546A-47C5-18AB-8E05-C4CDA15BFCD0}"/>
                </a:ext>
              </a:extLst>
            </p:cNvPr>
            <p:cNvGrpSpPr/>
            <p:nvPr/>
          </p:nvGrpSpPr>
          <p:grpSpPr>
            <a:xfrm>
              <a:off x="5715000" y="914400"/>
              <a:ext cx="4855464" cy="4620399"/>
              <a:chOff x="6629400" y="914400"/>
              <a:chExt cx="4855464" cy="4620399"/>
            </a:xfrm>
          </p:grpSpPr>
          <p:sp>
            <p:nvSpPr>
              <p:cNvPr id="51" name="TextBox 50">
                <a:extLst>
                  <a:ext uri="{FF2B5EF4-FFF2-40B4-BE49-F238E27FC236}">
                    <a16:creationId xmlns:a16="http://schemas.microsoft.com/office/drawing/2014/main" id="{AED9C95E-AC40-9BDE-FED1-1FE994E63C41}"/>
                  </a:ext>
                </a:extLst>
              </p:cNvPr>
              <p:cNvSpPr txBox="1"/>
              <p:nvPr/>
            </p:nvSpPr>
            <p:spPr>
              <a:xfrm>
                <a:off x="7936229" y="2066544"/>
                <a:ext cx="2286000" cy="2295144"/>
              </a:xfrm>
              <a:prstGeom prst="rect">
                <a:avLst/>
              </a:prstGeom>
              <a:noFill/>
              <a:ln w="25400">
                <a:noFill/>
              </a:ln>
            </p:spPr>
            <p:txBody>
              <a:bodyPr wrap="none" lIns="0" tIns="0" rIns="0" bIns="0" rtlCol="0" anchor="ctr" anchorCtr="0">
                <a:noAutofit/>
              </a:bodyPr>
              <a:lstStyle/>
              <a:p>
                <a:pPr algn="ctr">
                  <a:lnSpc>
                    <a:spcPts val="2200"/>
                  </a:lnSpc>
                </a:pPr>
                <a:r>
                  <a:rPr lang="en-US" sz="1700" b="1" dirty="0">
                    <a:solidFill>
                      <a:srgbClr val="606060"/>
                    </a:solidFill>
                    <a:latin typeface="Montserrat SemiBold" pitchFamily="2" charset="77"/>
                  </a:rPr>
                  <a:t>Real Estate</a:t>
                </a:r>
                <a:br>
                  <a:rPr lang="en-US" sz="1700" b="1" dirty="0">
                    <a:solidFill>
                      <a:srgbClr val="606060"/>
                    </a:solidFill>
                    <a:latin typeface="Montserrat SemiBold" pitchFamily="2" charset="77"/>
                  </a:rPr>
                </a:br>
                <a:r>
                  <a:rPr lang="en-US" sz="1700" b="1" dirty="0">
                    <a:solidFill>
                      <a:srgbClr val="606060"/>
                    </a:solidFill>
                    <a:latin typeface="Montserrat SemiBold" pitchFamily="2" charset="77"/>
                  </a:rPr>
                  <a:t>Buying Process</a:t>
                </a:r>
              </a:p>
            </p:txBody>
          </p:sp>
          <p:grpSp>
            <p:nvGrpSpPr>
              <p:cNvPr id="26" name="Group 25">
                <a:extLst>
                  <a:ext uri="{FF2B5EF4-FFF2-40B4-BE49-F238E27FC236}">
                    <a16:creationId xmlns:a16="http://schemas.microsoft.com/office/drawing/2014/main" id="{012AC04A-F53A-1ED7-45E5-492C51CB7E41}"/>
                  </a:ext>
                </a:extLst>
              </p:cNvPr>
              <p:cNvGrpSpPr/>
              <p:nvPr/>
            </p:nvGrpSpPr>
            <p:grpSpPr>
              <a:xfrm>
                <a:off x="8400296" y="914400"/>
                <a:ext cx="1371600" cy="853071"/>
                <a:chOff x="8428869" y="685800"/>
                <a:chExt cx="1371600" cy="853071"/>
              </a:xfrm>
            </p:grpSpPr>
            <p:pic>
              <p:nvPicPr>
                <p:cNvPr id="7" name="Graphic 6">
                  <a:extLst>
                    <a:ext uri="{FF2B5EF4-FFF2-40B4-BE49-F238E27FC236}">
                      <a16:creationId xmlns:a16="http://schemas.microsoft.com/office/drawing/2014/main" id="{A9403967-942B-6A22-FEDC-507578F9D2B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71769" y="685800"/>
                  <a:ext cx="685800" cy="499369"/>
                </a:xfrm>
                <a:prstGeom prst="rect">
                  <a:avLst/>
                </a:prstGeom>
              </p:spPr>
            </p:pic>
            <p:sp>
              <p:nvSpPr>
                <p:cNvPr id="8" name="TextBox 7">
                  <a:extLst>
                    <a:ext uri="{FF2B5EF4-FFF2-40B4-BE49-F238E27FC236}">
                      <a16:creationId xmlns:a16="http://schemas.microsoft.com/office/drawing/2014/main" id="{90E1A90A-8755-9C2F-663D-3BC5736B22BC}"/>
                    </a:ext>
                  </a:extLst>
                </p:cNvPr>
                <p:cNvSpPr txBox="1"/>
                <p:nvPr/>
              </p:nvSpPr>
              <p:spPr>
                <a:xfrm>
                  <a:off x="8428869" y="1261872"/>
                  <a:ext cx="1371600" cy="276999"/>
                </a:xfrm>
                <a:prstGeom prst="rect">
                  <a:avLst/>
                </a:prstGeom>
                <a:noFill/>
              </p:spPr>
              <p:txBody>
                <a:bodyPr wrap="none" lIns="0" tIns="0" rIns="0" bIns="0" rtlCol="0">
                  <a:noAutofit/>
                </a:bodyPr>
                <a:lstStyle/>
                <a:p>
                  <a:pPr algn="ctr"/>
                  <a:r>
                    <a:rPr lang="en-US" sz="1000" b="1" dirty="0">
                      <a:solidFill>
                        <a:srgbClr val="606060"/>
                      </a:solidFill>
                      <a:latin typeface="Montserrat SemiBold" pitchFamily="2" charset="77"/>
                    </a:rPr>
                    <a:t>Preparing</a:t>
                  </a:r>
                  <a:br>
                    <a:rPr lang="en-US" sz="1000" b="1" dirty="0">
                      <a:solidFill>
                        <a:srgbClr val="606060"/>
                      </a:solidFill>
                      <a:latin typeface="Montserrat SemiBold" pitchFamily="2" charset="77"/>
                    </a:rPr>
                  </a:br>
                  <a:r>
                    <a:rPr lang="en-US" sz="1000" b="1" dirty="0">
                      <a:solidFill>
                        <a:srgbClr val="606060"/>
                      </a:solidFill>
                      <a:latin typeface="Montserrat SemiBold" pitchFamily="2" charset="77"/>
                    </a:rPr>
                    <a:t>to Shop</a:t>
                  </a:r>
                </a:p>
              </p:txBody>
            </p:sp>
          </p:grpSp>
          <p:grpSp>
            <p:nvGrpSpPr>
              <p:cNvPr id="25" name="Group 24">
                <a:extLst>
                  <a:ext uri="{FF2B5EF4-FFF2-40B4-BE49-F238E27FC236}">
                    <a16:creationId xmlns:a16="http://schemas.microsoft.com/office/drawing/2014/main" id="{1EB02F4E-A473-B61F-088A-977EAA9177E5}"/>
                  </a:ext>
                </a:extLst>
              </p:cNvPr>
              <p:cNvGrpSpPr/>
              <p:nvPr/>
            </p:nvGrpSpPr>
            <p:grpSpPr>
              <a:xfrm>
                <a:off x="9486899" y="1268337"/>
                <a:ext cx="1371600" cy="1017663"/>
                <a:chOff x="9486899" y="1371600"/>
                <a:chExt cx="1371600" cy="1017663"/>
              </a:xfrm>
            </p:grpSpPr>
            <p:pic>
              <p:nvPicPr>
                <p:cNvPr id="10" name="Graphic 9">
                  <a:extLst>
                    <a:ext uri="{FF2B5EF4-FFF2-40B4-BE49-F238E27FC236}">
                      <a16:creationId xmlns:a16="http://schemas.microsoft.com/office/drawing/2014/main" id="{1FBBA3C0-B90B-C1B1-3172-9AA659900DF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765029" y="1371600"/>
                  <a:ext cx="815341" cy="685800"/>
                </a:xfrm>
                <a:prstGeom prst="rect">
                  <a:avLst/>
                </a:prstGeom>
              </p:spPr>
            </p:pic>
            <p:sp>
              <p:nvSpPr>
                <p:cNvPr id="11" name="TextBox 10">
                  <a:extLst>
                    <a:ext uri="{FF2B5EF4-FFF2-40B4-BE49-F238E27FC236}">
                      <a16:creationId xmlns:a16="http://schemas.microsoft.com/office/drawing/2014/main" id="{03A29057-24D7-E888-2395-5DEBC232584A}"/>
                    </a:ext>
                  </a:extLst>
                </p:cNvPr>
                <p:cNvSpPr txBox="1"/>
                <p:nvPr/>
              </p:nvSpPr>
              <p:spPr>
                <a:xfrm>
                  <a:off x="9486899" y="2112264"/>
                  <a:ext cx="1371600" cy="276999"/>
                </a:xfrm>
                <a:prstGeom prst="rect">
                  <a:avLst/>
                </a:prstGeom>
                <a:noFill/>
              </p:spPr>
              <p:txBody>
                <a:bodyPr wrap="none" lIns="0" tIns="0" rIns="0" bIns="0" rtlCol="0">
                  <a:noAutofit/>
                </a:bodyPr>
                <a:lstStyle/>
                <a:p>
                  <a:pPr algn="ctr"/>
                  <a:r>
                    <a:rPr lang="en-US" sz="1000" b="1" dirty="0">
                      <a:solidFill>
                        <a:srgbClr val="606060"/>
                      </a:solidFill>
                      <a:latin typeface="Montserrat SemiBold" pitchFamily="2" charset="77"/>
                    </a:rPr>
                    <a:t>Financing</a:t>
                  </a:r>
                </a:p>
              </p:txBody>
            </p:sp>
          </p:grpSp>
          <p:grpSp>
            <p:nvGrpSpPr>
              <p:cNvPr id="27" name="Group 26">
                <a:extLst>
                  <a:ext uri="{FF2B5EF4-FFF2-40B4-BE49-F238E27FC236}">
                    <a16:creationId xmlns:a16="http://schemas.microsoft.com/office/drawing/2014/main" id="{BB25851D-60C3-EE47-754C-813B8DF002E1}"/>
                  </a:ext>
                </a:extLst>
              </p:cNvPr>
              <p:cNvGrpSpPr/>
              <p:nvPr/>
            </p:nvGrpSpPr>
            <p:grpSpPr>
              <a:xfrm>
                <a:off x="10113264" y="2514600"/>
                <a:ext cx="1371600" cy="1081671"/>
                <a:chOff x="10172700" y="2743200"/>
                <a:chExt cx="1371600" cy="1081671"/>
              </a:xfrm>
            </p:grpSpPr>
            <p:pic>
              <p:nvPicPr>
                <p:cNvPr id="13" name="Graphic 12">
                  <a:extLst>
                    <a:ext uri="{FF2B5EF4-FFF2-40B4-BE49-F238E27FC236}">
                      <a16:creationId xmlns:a16="http://schemas.microsoft.com/office/drawing/2014/main" id="{79A12DDA-AC38-6E5C-4041-400C3E138AD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11028" y="2743200"/>
                  <a:ext cx="685800" cy="685800"/>
                </a:xfrm>
                <a:prstGeom prst="rect">
                  <a:avLst/>
                </a:prstGeom>
              </p:spPr>
            </p:pic>
            <p:sp>
              <p:nvSpPr>
                <p:cNvPr id="14" name="TextBox 13">
                  <a:extLst>
                    <a:ext uri="{FF2B5EF4-FFF2-40B4-BE49-F238E27FC236}">
                      <a16:creationId xmlns:a16="http://schemas.microsoft.com/office/drawing/2014/main" id="{4E17C930-5E36-C121-AB5F-2F6638730EF3}"/>
                    </a:ext>
                  </a:extLst>
                </p:cNvPr>
                <p:cNvSpPr txBox="1"/>
                <p:nvPr/>
              </p:nvSpPr>
              <p:spPr>
                <a:xfrm>
                  <a:off x="10172700" y="3547872"/>
                  <a:ext cx="1371600" cy="276999"/>
                </a:xfrm>
                <a:prstGeom prst="rect">
                  <a:avLst/>
                </a:prstGeom>
                <a:noFill/>
              </p:spPr>
              <p:txBody>
                <a:bodyPr wrap="none" lIns="0" tIns="0" rIns="0" bIns="0" rtlCol="0">
                  <a:noAutofit/>
                </a:bodyPr>
                <a:lstStyle/>
                <a:p>
                  <a:pPr algn="ctr"/>
                  <a:r>
                    <a:rPr lang="en-US" sz="1000" b="1" dirty="0">
                      <a:solidFill>
                        <a:srgbClr val="606060"/>
                      </a:solidFill>
                      <a:latin typeface="Montserrat SemiBold" pitchFamily="2" charset="77"/>
                    </a:rPr>
                    <a:t>Finding the</a:t>
                  </a:r>
                  <a:br>
                    <a:rPr lang="en-US" sz="1000" b="1" dirty="0">
                      <a:solidFill>
                        <a:srgbClr val="606060"/>
                      </a:solidFill>
                      <a:latin typeface="Montserrat SemiBold" pitchFamily="2" charset="77"/>
                    </a:rPr>
                  </a:br>
                  <a:r>
                    <a:rPr lang="en-US" sz="1000" b="1" dirty="0">
                      <a:solidFill>
                        <a:srgbClr val="606060"/>
                      </a:solidFill>
                      <a:latin typeface="Montserrat SemiBold" pitchFamily="2" charset="77"/>
                    </a:rPr>
                    <a:t>Right Broker</a:t>
                  </a:r>
                </a:p>
              </p:txBody>
            </p:sp>
          </p:grpSp>
          <p:sp>
            <p:nvSpPr>
              <p:cNvPr id="22" name="TextBox 21">
                <a:extLst>
                  <a:ext uri="{FF2B5EF4-FFF2-40B4-BE49-F238E27FC236}">
                    <a16:creationId xmlns:a16="http://schemas.microsoft.com/office/drawing/2014/main" id="{AEB41528-D726-2D08-1C86-DB370A6F64EB}"/>
                  </a:ext>
                </a:extLst>
              </p:cNvPr>
              <p:cNvSpPr txBox="1"/>
              <p:nvPr/>
            </p:nvSpPr>
            <p:spPr>
              <a:xfrm>
                <a:off x="9497531" y="4809744"/>
                <a:ext cx="1371600" cy="276999"/>
              </a:xfrm>
              <a:prstGeom prst="rect">
                <a:avLst/>
              </a:prstGeom>
              <a:noFill/>
            </p:spPr>
            <p:txBody>
              <a:bodyPr wrap="none" lIns="0" tIns="0" rIns="0" bIns="0" rtlCol="0">
                <a:noAutofit/>
              </a:bodyPr>
              <a:lstStyle/>
              <a:p>
                <a:pPr algn="ctr"/>
                <a:r>
                  <a:rPr lang="en-US" sz="1000" b="1" dirty="0">
                    <a:solidFill>
                      <a:srgbClr val="606060"/>
                    </a:solidFill>
                    <a:latin typeface="Montserrat SemiBold" pitchFamily="2" charset="77"/>
                  </a:rPr>
                  <a:t>Finding the</a:t>
                </a:r>
                <a:br>
                  <a:rPr lang="en-US" sz="1000" b="1" dirty="0">
                    <a:solidFill>
                      <a:srgbClr val="606060"/>
                    </a:solidFill>
                    <a:latin typeface="Montserrat SemiBold" pitchFamily="2" charset="77"/>
                  </a:rPr>
                </a:br>
                <a:r>
                  <a:rPr lang="en-US" sz="1000" b="1" dirty="0">
                    <a:solidFill>
                      <a:srgbClr val="606060"/>
                    </a:solidFill>
                    <a:latin typeface="Montserrat SemiBold" pitchFamily="2" charset="77"/>
                  </a:rPr>
                  <a:t>Property</a:t>
                </a:r>
              </a:p>
            </p:txBody>
          </p:sp>
          <p:grpSp>
            <p:nvGrpSpPr>
              <p:cNvPr id="50" name="Group 49">
                <a:extLst>
                  <a:ext uri="{FF2B5EF4-FFF2-40B4-BE49-F238E27FC236}">
                    <a16:creationId xmlns:a16="http://schemas.microsoft.com/office/drawing/2014/main" id="{74CAAF85-83D0-CE6A-1AD1-B8A80C4D5A78}"/>
                  </a:ext>
                </a:extLst>
              </p:cNvPr>
              <p:cNvGrpSpPr/>
              <p:nvPr/>
            </p:nvGrpSpPr>
            <p:grpSpPr>
              <a:xfrm>
                <a:off x="8400296" y="4572000"/>
                <a:ext cx="1371600" cy="962799"/>
                <a:chOff x="8371724" y="5029200"/>
                <a:chExt cx="1371600" cy="962799"/>
              </a:xfrm>
            </p:grpSpPr>
            <p:pic>
              <p:nvPicPr>
                <p:cNvPr id="24" name="Graphic 23">
                  <a:extLst>
                    <a:ext uri="{FF2B5EF4-FFF2-40B4-BE49-F238E27FC236}">
                      <a16:creationId xmlns:a16="http://schemas.microsoft.com/office/drawing/2014/main" id="{4B2B8F63-9500-1926-6E6C-D61200369705}"/>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714624" y="5029200"/>
                  <a:ext cx="685800" cy="587829"/>
                </a:xfrm>
                <a:prstGeom prst="rect">
                  <a:avLst/>
                </a:prstGeom>
              </p:spPr>
            </p:pic>
            <p:sp>
              <p:nvSpPr>
                <p:cNvPr id="29" name="TextBox 28">
                  <a:extLst>
                    <a:ext uri="{FF2B5EF4-FFF2-40B4-BE49-F238E27FC236}">
                      <a16:creationId xmlns:a16="http://schemas.microsoft.com/office/drawing/2014/main" id="{7E55B064-132B-B7D2-E57A-4FFE02945141}"/>
                    </a:ext>
                  </a:extLst>
                </p:cNvPr>
                <p:cNvSpPr txBox="1"/>
                <p:nvPr/>
              </p:nvSpPr>
              <p:spPr>
                <a:xfrm>
                  <a:off x="8371724" y="5715000"/>
                  <a:ext cx="1371600" cy="276999"/>
                </a:xfrm>
                <a:prstGeom prst="rect">
                  <a:avLst/>
                </a:prstGeom>
                <a:noFill/>
              </p:spPr>
              <p:txBody>
                <a:bodyPr wrap="none" lIns="0" tIns="0" rIns="0" bIns="0" rtlCol="0">
                  <a:noAutofit/>
                </a:bodyPr>
                <a:lstStyle/>
                <a:p>
                  <a:pPr algn="ctr"/>
                  <a:r>
                    <a:rPr lang="en-US" sz="1000" b="1" dirty="0">
                      <a:solidFill>
                        <a:srgbClr val="606060"/>
                      </a:solidFill>
                      <a:latin typeface="Montserrat SemiBold" pitchFamily="2" charset="77"/>
                    </a:rPr>
                    <a:t>Making</a:t>
                  </a:r>
                  <a:br>
                    <a:rPr lang="en-US" sz="1000" b="1" dirty="0">
                      <a:solidFill>
                        <a:srgbClr val="606060"/>
                      </a:solidFill>
                      <a:latin typeface="Montserrat SemiBold" pitchFamily="2" charset="77"/>
                    </a:rPr>
                  </a:br>
                  <a:r>
                    <a:rPr lang="en-US" sz="1000" b="1" dirty="0">
                      <a:solidFill>
                        <a:srgbClr val="606060"/>
                      </a:solidFill>
                      <a:latin typeface="Montserrat SemiBold" pitchFamily="2" charset="77"/>
                    </a:rPr>
                    <a:t>an Offer</a:t>
                  </a:r>
                </a:p>
              </p:txBody>
            </p:sp>
          </p:grpSp>
          <p:grpSp>
            <p:nvGrpSpPr>
              <p:cNvPr id="35" name="Group 34">
                <a:extLst>
                  <a:ext uri="{FF2B5EF4-FFF2-40B4-BE49-F238E27FC236}">
                    <a16:creationId xmlns:a16="http://schemas.microsoft.com/office/drawing/2014/main" id="{AF1461C1-FC7D-2697-64DA-4720C0A67D45}"/>
                  </a:ext>
                </a:extLst>
              </p:cNvPr>
              <p:cNvGrpSpPr/>
              <p:nvPr/>
            </p:nvGrpSpPr>
            <p:grpSpPr>
              <a:xfrm>
                <a:off x="7205472" y="4005072"/>
                <a:ext cx="1371600" cy="1081671"/>
                <a:chOff x="7086600" y="4005072"/>
                <a:chExt cx="1371600" cy="1081671"/>
              </a:xfrm>
            </p:grpSpPr>
            <p:sp>
              <p:nvSpPr>
                <p:cNvPr id="32" name="TextBox 31">
                  <a:extLst>
                    <a:ext uri="{FF2B5EF4-FFF2-40B4-BE49-F238E27FC236}">
                      <a16:creationId xmlns:a16="http://schemas.microsoft.com/office/drawing/2014/main" id="{5FA92061-39E8-9DFC-CB88-66A8241E7704}"/>
                    </a:ext>
                  </a:extLst>
                </p:cNvPr>
                <p:cNvSpPr txBox="1"/>
                <p:nvPr/>
              </p:nvSpPr>
              <p:spPr>
                <a:xfrm>
                  <a:off x="7086600" y="4809744"/>
                  <a:ext cx="1371600" cy="276999"/>
                </a:xfrm>
                <a:prstGeom prst="rect">
                  <a:avLst/>
                </a:prstGeom>
                <a:noFill/>
              </p:spPr>
              <p:txBody>
                <a:bodyPr wrap="none" lIns="0" tIns="0" rIns="0" bIns="0" rtlCol="0">
                  <a:noAutofit/>
                </a:bodyPr>
                <a:lstStyle/>
                <a:p>
                  <a:pPr algn="ctr"/>
                  <a:r>
                    <a:rPr lang="en-US" sz="1000" b="1" dirty="0">
                      <a:solidFill>
                        <a:srgbClr val="606060"/>
                      </a:solidFill>
                      <a:latin typeface="Montserrat SemiBold" pitchFamily="2" charset="77"/>
                    </a:rPr>
                    <a:t>Negotiating</a:t>
                  </a:r>
                </a:p>
              </p:txBody>
            </p:sp>
            <p:pic>
              <p:nvPicPr>
                <p:cNvPr id="34" name="Graphic 33">
                  <a:extLst>
                    <a:ext uri="{FF2B5EF4-FFF2-40B4-BE49-F238E27FC236}">
                      <a16:creationId xmlns:a16="http://schemas.microsoft.com/office/drawing/2014/main" id="{6D3C967E-141E-A1F3-B96B-DA06FFF73BB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522368" y="4005072"/>
                  <a:ext cx="500063" cy="685800"/>
                </a:xfrm>
                <a:prstGeom prst="rect">
                  <a:avLst/>
                </a:prstGeom>
              </p:spPr>
            </p:pic>
          </p:grpSp>
          <p:grpSp>
            <p:nvGrpSpPr>
              <p:cNvPr id="49" name="Group 48">
                <a:extLst>
                  <a:ext uri="{FF2B5EF4-FFF2-40B4-BE49-F238E27FC236}">
                    <a16:creationId xmlns:a16="http://schemas.microsoft.com/office/drawing/2014/main" id="{A3E9555B-9239-E085-ED21-6E69449BC098}"/>
                  </a:ext>
                </a:extLst>
              </p:cNvPr>
              <p:cNvGrpSpPr/>
              <p:nvPr/>
            </p:nvGrpSpPr>
            <p:grpSpPr>
              <a:xfrm>
                <a:off x="6629400" y="2780375"/>
                <a:ext cx="1371600" cy="815896"/>
                <a:chOff x="6400800" y="2780375"/>
                <a:chExt cx="1371600" cy="815896"/>
              </a:xfrm>
            </p:grpSpPr>
            <p:sp>
              <p:nvSpPr>
                <p:cNvPr id="38" name="TextBox 37">
                  <a:extLst>
                    <a:ext uri="{FF2B5EF4-FFF2-40B4-BE49-F238E27FC236}">
                      <a16:creationId xmlns:a16="http://schemas.microsoft.com/office/drawing/2014/main" id="{106F65AB-C98D-D57E-C523-C1767615BC04}"/>
                    </a:ext>
                  </a:extLst>
                </p:cNvPr>
                <p:cNvSpPr txBox="1"/>
                <p:nvPr/>
              </p:nvSpPr>
              <p:spPr>
                <a:xfrm>
                  <a:off x="6400800" y="3319272"/>
                  <a:ext cx="1371600" cy="276999"/>
                </a:xfrm>
                <a:prstGeom prst="rect">
                  <a:avLst/>
                </a:prstGeom>
                <a:noFill/>
              </p:spPr>
              <p:txBody>
                <a:bodyPr wrap="none" lIns="0" tIns="0" rIns="0" bIns="0" rtlCol="0">
                  <a:noAutofit/>
                </a:bodyPr>
                <a:lstStyle/>
                <a:p>
                  <a:pPr algn="ctr"/>
                  <a:r>
                    <a:rPr lang="en-US" sz="1000" b="1" dirty="0">
                      <a:solidFill>
                        <a:srgbClr val="606060"/>
                      </a:solidFill>
                      <a:latin typeface="Montserrat SemiBold" pitchFamily="2" charset="77"/>
                    </a:rPr>
                    <a:t>Closing </a:t>
                  </a:r>
                  <a:br>
                    <a:rPr lang="en-US" sz="1000" b="1" dirty="0">
                      <a:solidFill>
                        <a:srgbClr val="606060"/>
                      </a:solidFill>
                      <a:latin typeface="Montserrat SemiBold" pitchFamily="2" charset="77"/>
                    </a:rPr>
                  </a:br>
                  <a:r>
                    <a:rPr lang="en-US" sz="1000" b="1" dirty="0">
                      <a:solidFill>
                        <a:srgbClr val="606060"/>
                      </a:solidFill>
                      <a:latin typeface="Montserrat SemiBold" pitchFamily="2" charset="77"/>
                    </a:rPr>
                    <a:t>the Sale</a:t>
                  </a:r>
                </a:p>
              </p:txBody>
            </p:sp>
            <p:pic>
              <p:nvPicPr>
                <p:cNvPr id="40" name="Graphic 39">
                  <a:extLst>
                    <a:ext uri="{FF2B5EF4-FFF2-40B4-BE49-F238E27FC236}">
                      <a16:creationId xmlns:a16="http://schemas.microsoft.com/office/drawing/2014/main" id="{09F931F6-0D4B-126D-B937-ABB75381E37B}"/>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720840" y="2780375"/>
                  <a:ext cx="731520" cy="414068"/>
                </a:xfrm>
                <a:prstGeom prst="rect">
                  <a:avLst/>
                </a:prstGeom>
              </p:spPr>
            </p:pic>
          </p:grpSp>
          <p:grpSp>
            <p:nvGrpSpPr>
              <p:cNvPr id="46" name="Group 45">
                <a:extLst>
                  <a:ext uri="{FF2B5EF4-FFF2-40B4-BE49-F238E27FC236}">
                    <a16:creationId xmlns:a16="http://schemas.microsoft.com/office/drawing/2014/main" id="{1017DD7B-F3CE-6C43-344C-96C714C25931}"/>
                  </a:ext>
                </a:extLst>
              </p:cNvPr>
              <p:cNvGrpSpPr/>
              <p:nvPr/>
            </p:nvGrpSpPr>
            <p:grpSpPr>
              <a:xfrm>
                <a:off x="7205472" y="1425510"/>
                <a:ext cx="1371600" cy="860490"/>
                <a:chOff x="7086600" y="1425510"/>
                <a:chExt cx="1371600" cy="860490"/>
              </a:xfrm>
            </p:grpSpPr>
            <p:sp>
              <p:nvSpPr>
                <p:cNvPr id="43" name="TextBox 42">
                  <a:extLst>
                    <a:ext uri="{FF2B5EF4-FFF2-40B4-BE49-F238E27FC236}">
                      <a16:creationId xmlns:a16="http://schemas.microsoft.com/office/drawing/2014/main" id="{AD8FD3CD-DF71-1451-F699-C677548D8D0E}"/>
                    </a:ext>
                  </a:extLst>
                </p:cNvPr>
                <p:cNvSpPr txBox="1"/>
                <p:nvPr/>
              </p:nvSpPr>
              <p:spPr>
                <a:xfrm>
                  <a:off x="7086600" y="2009001"/>
                  <a:ext cx="1371600" cy="276999"/>
                </a:xfrm>
                <a:prstGeom prst="rect">
                  <a:avLst/>
                </a:prstGeom>
                <a:noFill/>
              </p:spPr>
              <p:txBody>
                <a:bodyPr wrap="none" lIns="0" tIns="0" rIns="0" bIns="0" rtlCol="0">
                  <a:noAutofit/>
                </a:bodyPr>
                <a:lstStyle/>
                <a:p>
                  <a:pPr algn="ctr"/>
                  <a:r>
                    <a:rPr lang="en-US" sz="1000" b="1" dirty="0">
                      <a:solidFill>
                        <a:srgbClr val="606060"/>
                      </a:solidFill>
                      <a:latin typeface="Montserrat SemiBold" pitchFamily="2" charset="77"/>
                    </a:rPr>
                    <a:t>Moving In</a:t>
                  </a:r>
                </a:p>
              </p:txBody>
            </p:sp>
            <p:pic>
              <p:nvPicPr>
                <p:cNvPr id="45" name="Graphic 44">
                  <a:extLst>
                    <a:ext uri="{FF2B5EF4-FFF2-40B4-BE49-F238E27FC236}">
                      <a16:creationId xmlns:a16="http://schemas.microsoft.com/office/drawing/2014/main" id="{A411AE25-CAFE-3973-7600-DC30EE3C5A6F}"/>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7426116" y="1425510"/>
                  <a:ext cx="685800" cy="524055"/>
                </a:xfrm>
                <a:prstGeom prst="rect">
                  <a:avLst/>
                </a:prstGeom>
              </p:spPr>
            </p:pic>
          </p:grpSp>
        </p:grpSp>
        <p:sp>
          <p:nvSpPr>
            <p:cNvPr id="54" name="Oval 53">
              <a:extLst>
                <a:ext uri="{FF2B5EF4-FFF2-40B4-BE49-F238E27FC236}">
                  <a16:creationId xmlns:a16="http://schemas.microsoft.com/office/drawing/2014/main" id="{A0FC45FB-A822-B636-B0A5-3F505580F32F}"/>
                </a:ext>
              </a:extLst>
            </p:cNvPr>
            <p:cNvSpPr/>
            <p:nvPr/>
          </p:nvSpPr>
          <p:spPr>
            <a:xfrm>
              <a:off x="8055864" y="1986927"/>
              <a:ext cx="228600" cy="22860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SemiBold" pitchFamily="2" charset="77"/>
                </a:rPr>
                <a:t>1</a:t>
              </a:r>
            </a:p>
          </p:txBody>
        </p:sp>
        <p:sp>
          <p:nvSpPr>
            <p:cNvPr id="55" name="Oval 54">
              <a:extLst>
                <a:ext uri="{FF2B5EF4-FFF2-40B4-BE49-F238E27FC236}">
                  <a16:creationId xmlns:a16="http://schemas.microsoft.com/office/drawing/2014/main" id="{D703FFA9-393C-EEB3-F901-C43F2F6AE695}"/>
                </a:ext>
              </a:extLst>
            </p:cNvPr>
            <p:cNvSpPr/>
            <p:nvPr/>
          </p:nvSpPr>
          <p:spPr>
            <a:xfrm>
              <a:off x="8055864" y="4160520"/>
              <a:ext cx="228600" cy="228600"/>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SemiBold" pitchFamily="2" charset="77"/>
                </a:rPr>
                <a:t>5</a:t>
              </a:r>
            </a:p>
          </p:txBody>
        </p:sp>
        <p:sp>
          <p:nvSpPr>
            <p:cNvPr id="56" name="Oval 55">
              <a:extLst>
                <a:ext uri="{FF2B5EF4-FFF2-40B4-BE49-F238E27FC236}">
                  <a16:creationId xmlns:a16="http://schemas.microsoft.com/office/drawing/2014/main" id="{0AF79E16-8FD8-C6E7-4FDE-38DD455E29B3}"/>
                </a:ext>
              </a:extLst>
            </p:cNvPr>
            <p:cNvSpPr/>
            <p:nvPr/>
          </p:nvSpPr>
          <p:spPr>
            <a:xfrm>
              <a:off x="6949440" y="3090672"/>
              <a:ext cx="228600" cy="22860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SemiBold" pitchFamily="2" charset="77"/>
                </a:rPr>
                <a:t>7</a:t>
              </a:r>
            </a:p>
          </p:txBody>
        </p:sp>
        <p:sp>
          <p:nvSpPr>
            <p:cNvPr id="57" name="Oval 56">
              <a:extLst>
                <a:ext uri="{FF2B5EF4-FFF2-40B4-BE49-F238E27FC236}">
                  <a16:creationId xmlns:a16="http://schemas.microsoft.com/office/drawing/2014/main" id="{B9A291E0-F952-26CD-CA23-4CC7B9811715}"/>
                </a:ext>
              </a:extLst>
            </p:cNvPr>
            <p:cNvSpPr/>
            <p:nvPr/>
          </p:nvSpPr>
          <p:spPr>
            <a:xfrm>
              <a:off x="9157281" y="3090672"/>
              <a:ext cx="228600" cy="228600"/>
            </a:xfrm>
            <a:prstGeom prst="ellipse">
              <a:avLst/>
            </a:prstGeom>
            <a:solidFill>
              <a:schemeClr val="accent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SemiBold" pitchFamily="2" charset="77"/>
                </a:rPr>
                <a:t>3</a:t>
              </a:r>
            </a:p>
          </p:txBody>
        </p:sp>
        <p:sp>
          <p:nvSpPr>
            <p:cNvPr id="58" name="Oval 57">
              <a:extLst>
                <a:ext uri="{FF2B5EF4-FFF2-40B4-BE49-F238E27FC236}">
                  <a16:creationId xmlns:a16="http://schemas.microsoft.com/office/drawing/2014/main" id="{4BD455E6-1EB5-CDA7-399E-AD5014DC5028}"/>
                </a:ext>
              </a:extLst>
            </p:cNvPr>
            <p:cNvSpPr/>
            <p:nvPr/>
          </p:nvSpPr>
          <p:spPr>
            <a:xfrm>
              <a:off x="8834944" y="2298859"/>
              <a:ext cx="228600" cy="228600"/>
            </a:xfrm>
            <a:prstGeom prst="ellipse">
              <a:avLst/>
            </a:prstGeom>
            <a:solidFill>
              <a:schemeClr val="accent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SemiBold" pitchFamily="2" charset="77"/>
                </a:rPr>
                <a:t>2</a:t>
              </a:r>
            </a:p>
          </p:txBody>
        </p:sp>
        <p:sp>
          <p:nvSpPr>
            <p:cNvPr id="59" name="Oval 58">
              <a:extLst>
                <a:ext uri="{FF2B5EF4-FFF2-40B4-BE49-F238E27FC236}">
                  <a16:creationId xmlns:a16="http://schemas.microsoft.com/office/drawing/2014/main" id="{07DCD65E-A5EA-3F68-8674-9325BCBAADB9}"/>
                </a:ext>
              </a:extLst>
            </p:cNvPr>
            <p:cNvSpPr/>
            <p:nvPr/>
          </p:nvSpPr>
          <p:spPr>
            <a:xfrm>
              <a:off x="7273456" y="3886561"/>
              <a:ext cx="228600" cy="228600"/>
            </a:xfrm>
            <a:prstGeom prst="ellipse">
              <a:avLst/>
            </a:prstGeom>
            <a:solidFill>
              <a:schemeClr val="accent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SemiBold" pitchFamily="2" charset="77"/>
                </a:rPr>
                <a:t>6</a:t>
              </a:r>
            </a:p>
          </p:txBody>
        </p:sp>
        <p:sp>
          <p:nvSpPr>
            <p:cNvPr id="60" name="Oval 59">
              <a:extLst>
                <a:ext uri="{FF2B5EF4-FFF2-40B4-BE49-F238E27FC236}">
                  <a16:creationId xmlns:a16="http://schemas.microsoft.com/office/drawing/2014/main" id="{DFF93E30-3B34-D4DC-C658-AA7E08563F60}"/>
                </a:ext>
              </a:extLst>
            </p:cNvPr>
            <p:cNvSpPr/>
            <p:nvPr/>
          </p:nvSpPr>
          <p:spPr>
            <a:xfrm>
              <a:off x="8820768" y="3865297"/>
              <a:ext cx="228600" cy="228600"/>
            </a:xfrm>
            <a:prstGeom prst="ellipse">
              <a:avLst/>
            </a:prstGeom>
            <a:solidFill>
              <a:schemeClr val="accent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SemiBold" pitchFamily="2" charset="77"/>
                </a:rPr>
                <a:t>4</a:t>
              </a:r>
            </a:p>
          </p:txBody>
        </p:sp>
        <p:sp>
          <p:nvSpPr>
            <p:cNvPr id="61" name="Oval 60">
              <a:extLst>
                <a:ext uri="{FF2B5EF4-FFF2-40B4-BE49-F238E27FC236}">
                  <a16:creationId xmlns:a16="http://schemas.microsoft.com/office/drawing/2014/main" id="{C59361FA-8490-914B-B1AE-8259FF4AF08A}"/>
                </a:ext>
              </a:extLst>
            </p:cNvPr>
            <p:cNvSpPr/>
            <p:nvPr/>
          </p:nvSpPr>
          <p:spPr>
            <a:xfrm>
              <a:off x="7259280" y="2291771"/>
              <a:ext cx="228600" cy="228600"/>
            </a:xfrm>
            <a:prstGeom prst="ellipse">
              <a:avLst/>
            </a:prstGeom>
            <a:solidFill>
              <a:schemeClr val="accent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SemiBold" pitchFamily="2" charset="77"/>
                </a:rPr>
                <a:t>8</a:t>
              </a:r>
            </a:p>
          </p:txBody>
        </p:sp>
        <p:pic>
          <p:nvPicPr>
            <p:cNvPr id="69" name="Graphic 68">
              <a:extLst>
                <a:ext uri="{FF2B5EF4-FFF2-40B4-BE49-F238E27FC236}">
                  <a16:creationId xmlns:a16="http://schemas.microsoft.com/office/drawing/2014/main" id="{859881FE-FE85-D766-497F-F3B317611BE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8982559" y="4044667"/>
              <a:ext cx="640080" cy="640080"/>
            </a:xfrm>
            <a:prstGeom prst="rect">
              <a:avLst/>
            </a:prstGeom>
          </p:spPr>
        </p:pic>
      </p:grpSp>
    </p:spTree>
    <p:extLst>
      <p:ext uri="{BB962C8B-B14F-4D97-AF65-F5344CB8AC3E}">
        <p14:creationId xmlns:p14="http://schemas.microsoft.com/office/powerpoint/2010/main" val="284555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16F9-3423-F2DB-4853-CAD31A6191FE}"/>
              </a:ext>
            </a:extLst>
          </p:cNvPr>
          <p:cNvSpPr>
            <a:spLocks noGrp="1"/>
          </p:cNvSpPr>
          <p:nvPr>
            <p:ph type="title"/>
          </p:nvPr>
        </p:nvSpPr>
        <p:spPr>
          <a:xfrm>
            <a:off x="457200" y="914400"/>
            <a:ext cx="3931920" cy="1371600"/>
          </a:xfrm>
        </p:spPr>
        <p:txBody>
          <a:bodyPr anchor="t" anchorCtr="0">
            <a:normAutofit/>
          </a:bodyPr>
          <a:lstStyle/>
          <a:p>
            <a:r>
              <a:rPr lang="en-US" dirty="0"/>
              <a:t>Respect Exclusive Agreements</a:t>
            </a:r>
          </a:p>
        </p:txBody>
      </p:sp>
      <p:sp>
        <p:nvSpPr>
          <p:cNvPr id="3" name="Content Placeholder 2">
            <a:extLst>
              <a:ext uri="{FF2B5EF4-FFF2-40B4-BE49-F238E27FC236}">
                <a16:creationId xmlns:a16="http://schemas.microsoft.com/office/drawing/2014/main" id="{9C711AED-CED4-AABE-4977-7304589B69CB}"/>
              </a:ext>
            </a:extLst>
          </p:cNvPr>
          <p:cNvSpPr>
            <a:spLocks noGrp="1"/>
          </p:cNvSpPr>
          <p:nvPr>
            <p:ph idx="1"/>
          </p:nvPr>
        </p:nvSpPr>
        <p:spPr>
          <a:xfrm>
            <a:off x="457200" y="2286000"/>
            <a:ext cx="3932238" cy="3895725"/>
          </a:xfrm>
        </p:spPr>
        <p:txBody>
          <a:bodyPr anchor="t">
            <a:normAutofit/>
          </a:bodyPr>
          <a:lstStyle/>
          <a:p>
            <a:pPr>
              <a:spcBef>
                <a:spcPts val="0"/>
              </a:spcBef>
              <a:spcAft>
                <a:spcPts val="1200"/>
              </a:spcAft>
            </a:pPr>
            <a:r>
              <a:rPr lang="en-US" sz="2400" dirty="0"/>
              <a:t>Just a reminder – we must determine if they are in an exclusive agreement with another brokerage</a:t>
            </a:r>
          </a:p>
          <a:p>
            <a:pPr>
              <a:spcBef>
                <a:spcPts val="0"/>
              </a:spcBef>
              <a:spcAft>
                <a:spcPts val="1200"/>
              </a:spcAft>
            </a:pPr>
            <a:r>
              <a:rPr lang="en-US" sz="2400" dirty="0"/>
              <a:t>We’ll cover it thoroughly </a:t>
            </a:r>
            <a:br>
              <a:rPr lang="en-US" sz="2400" dirty="0"/>
            </a:br>
            <a:r>
              <a:rPr lang="en-US" sz="2400" dirty="0"/>
              <a:t>in Module 2</a:t>
            </a:r>
          </a:p>
        </p:txBody>
      </p:sp>
      <p:sp>
        <p:nvSpPr>
          <p:cNvPr id="13" name="Date Placeholder 3">
            <a:extLst>
              <a:ext uri="{FF2B5EF4-FFF2-40B4-BE49-F238E27FC236}">
                <a16:creationId xmlns:a16="http://schemas.microsoft.com/office/drawing/2014/main" id="{EF2BE453-4816-3B11-ACF0-FCA8AA9AAE7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9" name="Graphic 8">
            <a:extLst>
              <a:ext uri="{FF2B5EF4-FFF2-40B4-BE49-F238E27FC236}">
                <a16:creationId xmlns:a16="http://schemas.microsoft.com/office/drawing/2014/main" id="{7694CDFB-842A-2C38-98C2-2E199C63D5AC}"/>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4057" cy="347472"/>
          </a:xfrm>
          <a:prstGeom prst="rect">
            <a:avLst/>
          </a:prstGeom>
        </p:spPr>
      </p:pic>
      <p:sp>
        <p:nvSpPr>
          <p:cNvPr id="6" name="Date Placeholder 3">
            <a:extLst>
              <a:ext uri="{FF2B5EF4-FFF2-40B4-BE49-F238E27FC236}">
                <a16:creationId xmlns:a16="http://schemas.microsoft.com/office/drawing/2014/main" id="{63A67BC8-DFCA-CCA3-B7FF-1FA95B0DB00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27</a:t>
            </a:fld>
            <a:endParaRPr lang="en-US" sz="1200" b="1" dirty="0">
              <a:solidFill>
                <a:srgbClr val="606060"/>
              </a:solidFill>
            </a:endParaRPr>
          </a:p>
        </p:txBody>
      </p:sp>
      <p:pic>
        <p:nvPicPr>
          <p:cNvPr id="7" name="Picture 6" descr="A person standing next to another person&#10;&#10;Description automatically generated">
            <a:extLst>
              <a:ext uri="{FF2B5EF4-FFF2-40B4-BE49-F238E27FC236}">
                <a16:creationId xmlns:a16="http://schemas.microsoft.com/office/drawing/2014/main" id="{4F24D316-D049-3591-5F95-3FDEE2F2FB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29528" y="1143000"/>
            <a:ext cx="5605272" cy="4572000"/>
          </a:xfrm>
          <a:prstGeom prst="rect">
            <a:avLst/>
          </a:prstGeom>
        </p:spPr>
      </p:pic>
    </p:spTree>
    <p:extLst>
      <p:ext uri="{BB962C8B-B14F-4D97-AF65-F5344CB8AC3E}">
        <p14:creationId xmlns:p14="http://schemas.microsoft.com/office/powerpoint/2010/main" val="26682973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0E5480-356B-762D-5186-D589ADAFA5EA}"/>
              </a:ext>
            </a:extLst>
          </p:cNvPr>
          <p:cNvPicPr>
            <a:picLocks noChangeAspect="1"/>
          </p:cNvPicPr>
          <p:nvPr/>
        </p:nvPicPr>
        <p:blipFill rotWithShape="1">
          <a:blip r:embed="rId3" cstate="print">
            <a:grayscl/>
            <a:extLst>
              <a:ext uri="{28A0092B-C50C-407E-A947-70E740481C1C}">
                <a14:useLocalDpi xmlns:a14="http://schemas.microsoft.com/office/drawing/2010/main"/>
              </a:ext>
            </a:extLst>
          </a:blip>
          <a:srcRect l="3679" t="-1" r="20165" b="-448"/>
          <a:stretch/>
        </p:blipFill>
        <p:spPr>
          <a:xfrm>
            <a:off x="5012436" y="1600200"/>
            <a:ext cx="5678424" cy="4116807"/>
          </a:xfrm>
          <a:prstGeom prst="rect">
            <a:avLst/>
          </a:prstGeom>
          <a:ln w="12700">
            <a:solidFill>
              <a:srgbClr val="606060"/>
            </a:solidFill>
          </a:ln>
        </p:spPr>
      </p:pic>
      <p:pic>
        <p:nvPicPr>
          <p:cNvPr id="4" name="Graphic 3">
            <a:extLst>
              <a:ext uri="{FF2B5EF4-FFF2-40B4-BE49-F238E27FC236}">
                <a16:creationId xmlns:a16="http://schemas.microsoft.com/office/drawing/2014/main" id="{02104A60-45F5-B67B-AC66-1D7B891CDB9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7200" y="2743200"/>
            <a:ext cx="1817783" cy="1828800"/>
          </a:xfrm>
          <a:prstGeom prst="rect">
            <a:avLst/>
          </a:prstGeom>
        </p:spPr>
      </p:pic>
      <p:sp>
        <p:nvSpPr>
          <p:cNvPr id="11" name="Title 10">
            <a:extLst>
              <a:ext uri="{FF2B5EF4-FFF2-40B4-BE49-F238E27FC236}">
                <a16:creationId xmlns:a16="http://schemas.microsoft.com/office/drawing/2014/main" id="{4B06BF12-DFF2-14DB-46FD-7308498161C2}"/>
              </a:ext>
            </a:extLst>
          </p:cNvPr>
          <p:cNvSpPr>
            <a:spLocks noGrp="1"/>
          </p:cNvSpPr>
          <p:nvPr>
            <p:ph type="title"/>
          </p:nvPr>
        </p:nvSpPr>
        <p:spPr/>
        <p:txBody>
          <a:bodyPr/>
          <a:lstStyle/>
          <a:p>
            <a:r>
              <a:rPr lang="en-US" dirty="0"/>
              <a:t>Buyer Checklist</a:t>
            </a:r>
          </a:p>
        </p:txBody>
      </p:sp>
      <p:sp>
        <p:nvSpPr>
          <p:cNvPr id="12" name="Content Placeholder 11">
            <a:extLst>
              <a:ext uri="{FF2B5EF4-FFF2-40B4-BE49-F238E27FC236}">
                <a16:creationId xmlns:a16="http://schemas.microsoft.com/office/drawing/2014/main" id="{7E88CC92-5931-2F81-784D-E63B3B59B2A1}"/>
              </a:ext>
            </a:extLst>
          </p:cNvPr>
          <p:cNvSpPr>
            <a:spLocks noGrp="1"/>
          </p:cNvSpPr>
          <p:nvPr>
            <p:ph idx="1"/>
          </p:nvPr>
        </p:nvSpPr>
        <p:spPr>
          <a:xfrm>
            <a:off x="3965448" y="914400"/>
            <a:ext cx="7772400" cy="914400"/>
          </a:xfrm>
        </p:spPr>
        <p:txBody>
          <a:bodyPr numCol="1"/>
          <a:lstStyle/>
          <a:p>
            <a:pPr marL="0" indent="0">
              <a:buNone/>
            </a:pPr>
            <a:r>
              <a:rPr lang="en-US" b="1" dirty="0">
                <a:solidFill>
                  <a:schemeClr val="accent1"/>
                </a:solidFill>
                <a:latin typeface="Montserrat SemiBold" pitchFamily="2" charset="77"/>
              </a:rPr>
              <a:t>Covers required disclosures</a:t>
            </a:r>
          </a:p>
          <a:p>
            <a:endParaRPr lang="en-US" dirty="0"/>
          </a:p>
        </p:txBody>
      </p:sp>
      <p:sp>
        <p:nvSpPr>
          <p:cNvPr id="13" name="Date Placeholder 3">
            <a:extLst>
              <a:ext uri="{FF2B5EF4-FFF2-40B4-BE49-F238E27FC236}">
                <a16:creationId xmlns:a16="http://schemas.microsoft.com/office/drawing/2014/main" id="{1C2293B7-D4D6-9DCA-F4FE-B2F0D4EDA81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
        <p:nvSpPr>
          <p:cNvPr id="14" name="Date Placeholder 3">
            <a:extLst>
              <a:ext uri="{FF2B5EF4-FFF2-40B4-BE49-F238E27FC236}">
                <a16:creationId xmlns:a16="http://schemas.microsoft.com/office/drawing/2014/main" id="{E368A1F8-6D0E-89CA-011D-570A844CFAD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261</a:t>
            </a:fld>
            <a:endParaRPr lang="en-US" b="1" dirty="0">
              <a:solidFill>
                <a:srgbClr val="606060"/>
              </a:solidFill>
            </a:endParaRPr>
          </a:p>
        </p:txBody>
      </p:sp>
    </p:spTree>
    <p:extLst>
      <p:ext uri="{BB962C8B-B14F-4D97-AF65-F5344CB8AC3E}">
        <p14:creationId xmlns:p14="http://schemas.microsoft.com/office/powerpoint/2010/main" val="301237571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2FFF4-588D-5605-10D4-7C583EF6C609}"/>
              </a:ext>
            </a:extLst>
          </p:cNvPr>
          <p:cNvPicPr>
            <a:picLocks noChangeAspect="1"/>
          </p:cNvPicPr>
          <p:nvPr/>
        </p:nvPicPr>
        <p:blipFill rotWithShape="1">
          <a:blip r:embed="rId2" cstate="print">
            <a:grayscl/>
            <a:extLst>
              <a:ext uri="{28A0092B-C50C-407E-A947-70E740481C1C}">
                <a14:useLocalDpi xmlns:a14="http://schemas.microsoft.com/office/drawing/2010/main"/>
              </a:ext>
            </a:extLst>
          </a:blip>
          <a:srcRect l="1383" r="9695"/>
          <a:stretch/>
        </p:blipFill>
        <p:spPr>
          <a:xfrm>
            <a:off x="5013855" y="1600200"/>
            <a:ext cx="5675586" cy="4114800"/>
          </a:xfrm>
          <a:prstGeom prst="rect">
            <a:avLst/>
          </a:prstGeom>
          <a:ln w="12700">
            <a:solidFill>
              <a:srgbClr val="606060"/>
            </a:solidFill>
          </a:ln>
        </p:spPr>
      </p:pic>
      <p:sp>
        <p:nvSpPr>
          <p:cNvPr id="4" name="Date Placeholder 3">
            <a:extLst>
              <a:ext uri="{FF2B5EF4-FFF2-40B4-BE49-F238E27FC236}">
                <a16:creationId xmlns:a16="http://schemas.microsoft.com/office/drawing/2014/main" id="{7B956EC5-C5F8-9770-0772-47EC8A6958D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262</a:t>
            </a:fld>
            <a:endParaRPr lang="en-US" b="1" dirty="0">
              <a:solidFill>
                <a:srgbClr val="606060"/>
              </a:solidFill>
            </a:endParaRPr>
          </a:p>
        </p:txBody>
      </p:sp>
      <p:sp>
        <p:nvSpPr>
          <p:cNvPr id="9" name="Title 8">
            <a:extLst>
              <a:ext uri="{FF2B5EF4-FFF2-40B4-BE49-F238E27FC236}">
                <a16:creationId xmlns:a16="http://schemas.microsoft.com/office/drawing/2014/main" id="{9ED43836-B2A2-A8F6-A476-0EECD4AE5280}"/>
              </a:ext>
            </a:extLst>
          </p:cNvPr>
          <p:cNvSpPr>
            <a:spLocks noGrp="1"/>
          </p:cNvSpPr>
          <p:nvPr>
            <p:ph type="title"/>
          </p:nvPr>
        </p:nvSpPr>
        <p:spPr/>
        <p:txBody>
          <a:bodyPr/>
          <a:lstStyle/>
          <a:p>
            <a:r>
              <a:rPr lang="en-US" dirty="0"/>
              <a:t>Buyer Checklist</a:t>
            </a:r>
          </a:p>
        </p:txBody>
      </p:sp>
      <p:sp>
        <p:nvSpPr>
          <p:cNvPr id="10" name="Content Placeholder 9">
            <a:extLst>
              <a:ext uri="{FF2B5EF4-FFF2-40B4-BE49-F238E27FC236}">
                <a16:creationId xmlns:a16="http://schemas.microsoft.com/office/drawing/2014/main" id="{AA77903E-8719-E112-D547-8E787CC295E9}"/>
              </a:ext>
            </a:extLst>
          </p:cNvPr>
          <p:cNvSpPr>
            <a:spLocks noGrp="1"/>
          </p:cNvSpPr>
          <p:nvPr>
            <p:ph idx="1"/>
          </p:nvPr>
        </p:nvSpPr>
        <p:spPr>
          <a:xfrm>
            <a:off x="3965448" y="914400"/>
            <a:ext cx="7772400" cy="914400"/>
          </a:xfrm>
        </p:spPr>
        <p:txBody>
          <a:bodyPr numCol="1"/>
          <a:lstStyle/>
          <a:p>
            <a:pPr marL="0" indent="0">
              <a:buNone/>
            </a:pPr>
            <a:r>
              <a:rPr lang="en-US" b="1" dirty="0">
                <a:solidFill>
                  <a:schemeClr val="accent1"/>
                </a:solidFill>
                <a:latin typeface="Montserrat SemiBold" pitchFamily="2" charset="77"/>
              </a:rPr>
              <a:t>Ensures you informed your buyers </a:t>
            </a:r>
          </a:p>
          <a:p>
            <a:endParaRPr lang="en-US" dirty="0"/>
          </a:p>
        </p:txBody>
      </p:sp>
      <p:pic>
        <p:nvPicPr>
          <p:cNvPr id="11" name="Graphic 10">
            <a:extLst>
              <a:ext uri="{FF2B5EF4-FFF2-40B4-BE49-F238E27FC236}">
                <a16:creationId xmlns:a16="http://schemas.microsoft.com/office/drawing/2014/main" id="{9EA9FFBE-3AD0-B248-858E-1B611A3CFB1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0"/>
            <a:ext cx="1817783" cy="1828800"/>
          </a:xfrm>
          <a:prstGeom prst="rect">
            <a:avLst/>
          </a:prstGeom>
        </p:spPr>
      </p:pic>
      <p:sp>
        <p:nvSpPr>
          <p:cNvPr id="12" name="Date Placeholder 3">
            <a:extLst>
              <a:ext uri="{FF2B5EF4-FFF2-40B4-BE49-F238E27FC236}">
                <a16:creationId xmlns:a16="http://schemas.microsoft.com/office/drawing/2014/main" id="{7AD63800-E669-33C3-D537-A9D61809E96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250422956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FECE823-7D40-62AE-36BE-AF3A5FC67374}"/>
              </a:ext>
            </a:extLst>
          </p:cNvPr>
          <p:cNvSpPr>
            <a:spLocks noGrp="1"/>
          </p:cNvSpPr>
          <p:nvPr>
            <p:ph idx="1"/>
          </p:nvPr>
        </p:nvSpPr>
        <p:spPr>
          <a:xfrm>
            <a:off x="3965448" y="914400"/>
            <a:ext cx="7772400" cy="5262563"/>
          </a:xfrm>
        </p:spPr>
        <p:txBody>
          <a:bodyPr numCol="1">
            <a:noAutofit/>
          </a:bodyPr>
          <a:lstStyle/>
          <a:p>
            <a:pPr>
              <a:spcAft>
                <a:spcPts val="2400"/>
              </a:spcAft>
            </a:pPr>
            <a:r>
              <a:rPr lang="en-US" dirty="0"/>
              <a:t>Review with buyer at time of contract</a:t>
            </a:r>
          </a:p>
          <a:p>
            <a:pPr>
              <a:spcAft>
                <a:spcPts val="2400"/>
              </a:spcAft>
            </a:pPr>
            <a:r>
              <a:rPr lang="en-US" dirty="0"/>
              <a:t>Have them sign it</a:t>
            </a:r>
          </a:p>
          <a:p>
            <a:pPr>
              <a:spcAft>
                <a:spcPts val="2400"/>
              </a:spcAft>
            </a:pPr>
            <a:r>
              <a:rPr lang="en-US" dirty="0"/>
              <a:t>Memorializes your disclosures</a:t>
            </a:r>
          </a:p>
          <a:p>
            <a:pPr>
              <a:spcAft>
                <a:spcPts val="2400"/>
              </a:spcAft>
            </a:pPr>
            <a:r>
              <a:rPr lang="en-US" dirty="0"/>
              <a:t>You’ll need to customize for your market</a:t>
            </a:r>
          </a:p>
        </p:txBody>
      </p:sp>
      <p:pic>
        <p:nvPicPr>
          <p:cNvPr id="3" name="Picture 2">
            <a:extLst>
              <a:ext uri="{FF2B5EF4-FFF2-40B4-BE49-F238E27FC236}">
                <a16:creationId xmlns:a16="http://schemas.microsoft.com/office/drawing/2014/main" id="{43E6FE2A-876B-AFE6-1778-D8D30110EB41}"/>
              </a:ext>
            </a:extLst>
          </p:cNvPr>
          <p:cNvPicPr>
            <a:picLocks noChangeAspect="1"/>
          </p:cNvPicPr>
          <p:nvPr/>
        </p:nvPicPr>
        <p:blipFill rotWithShape="1">
          <a:blip r:embed="rId2" cstate="print">
            <a:grayscl/>
            <a:extLst>
              <a:ext uri="{28A0092B-C50C-407E-A947-70E740481C1C}">
                <a14:useLocalDpi xmlns:a14="http://schemas.microsoft.com/office/drawing/2010/main"/>
              </a:ext>
            </a:extLst>
          </a:blip>
          <a:srcRect l="7325" t="14744" r="8742" b="-3201"/>
          <a:stretch/>
        </p:blipFill>
        <p:spPr>
          <a:xfrm>
            <a:off x="3965574" y="4114800"/>
            <a:ext cx="7543800" cy="1414463"/>
          </a:xfrm>
          <a:prstGeom prst="rect">
            <a:avLst/>
          </a:prstGeom>
        </p:spPr>
      </p:pic>
      <p:sp>
        <p:nvSpPr>
          <p:cNvPr id="7" name="Title 6">
            <a:extLst>
              <a:ext uri="{FF2B5EF4-FFF2-40B4-BE49-F238E27FC236}">
                <a16:creationId xmlns:a16="http://schemas.microsoft.com/office/drawing/2014/main" id="{7E44A1B1-5B88-912B-BEB4-8029690AF240}"/>
              </a:ext>
            </a:extLst>
          </p:cNvPr>
          <p:cNvSpPr>
            <a:spLocks noGrp="1"/>
          </p:cNvSpPr>
          <p:nvPr>
            <p:ph type="title"/>
          </p:nvPr>
        </p:nvSpPr>
        <p:spPr/>
        <p:txBody>
          <a:bodyPr/>
          <a:lstStyle/>
          <a:p>
            <a:r>
              <a:rPr lang="en-US" dirty="0"/>
              <a:t>Buyer Checklist</a:t>
            </a:r>
          </a:p>
        </p:txBody>
      </p:sp>
      <p:pic>
        <p:nvPicPr>
          <p:cNvPr id="10" name="Graphic 9">
            <a:extLst>
              <a:ext uri="{FF2B5EF4-FFF2-40B4-BE49-F238E27FC236}">
                <a16:creationId xmlns:a16="http://schemas.microsoft.com/office/drawing/2014/main" id="{63F22337-2F8C-A33C-CFC7-7F49359B24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0"/>
            <a:ext cx="1817783" cy="1828800"/>
          </a:xfrm>
          <a:prstGeom prst="rect">
            <a:avLst/>
          </a:prstGeom>
        </p:spPr>
      </p:pic>
      <p:sp>
        <p:nvSpPr>
          <p:cNvPr id="11" name="Date Placeholder 3">
            <a:extLst>
              <a:ext uri="{FF2B5EF4-FFF2-40B4-BE49-F238E27FC236}">
                <a16:creationId xmlns:a16="http://schemas.microsoft.com/office/drawing/2014/main" id="{2A7A7EF7-7D39-47D6-1030-790642562E4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263</a:t>
            </a:fld>
            <a:endParaRPr lang="en-US" b="1" dirty="0">
              <a:solidFill>
                <a:srgbClr val="606060"/>
              </a:solidFill>
            </a:endParaRPr>
          </a:p>
        </p:txBody>
      </p:sp>
      <p:sp>
        <p:nvSpPr>
          <p:cNvPr id="12" name="Date Placeholder 3">
            <a:extLst>
              <a:ext uri="{FF2B5EF4-FFF2-40B4-BE49-F238E27FC236}">
                <a16:creationId xmlns:a16="http://schemas.microsoft.com/office/drawing/2014/main" id="{EBA19A58-1070-A59C-9711-13BB6861849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372179933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1EA6A-07C8-438B-AEE6-FA1DDEC8F1E9}"/>
              </a:ext>
            </a:extLst>
          </p:cNvPr>
          <p:cNvSpPr>
            <a:spLocks noGrp="1"/>
          </p:cNvSpPr>
          <p:nvPr>
            <p:ph type="title"/>
          </p:nvPr>
        </p:nvSpPr>
        <p:spPr>
          <a:xfrm>
            <a:off x="457200" y="914400"/>
            <a:ext cx="11277600" cy="914400"/>
          </a:xfrm>
        </p:spPr>
        <p:txBody>
          <a:bodyPr anchor="t" anchorCtr="0">
            <a:noAutofit/>
          </a:bodyPr>
          <a:lstStyle/>
          <a:p>
            <a:r>
              <a:rPr lang="en-US" dirty="0"/>
              <a:t>Offer and Negotiating Process</a:t>
            </a:r>
          </a:p>
        </p:txBody>
      </p:sp>
      <p:sp>
        <p:nvSpPr>
          <p:cNvPr id="3" name="Content Placeholder 2">
            <a:extLst>
              <a:ext uri="{FF2B5EF4-FFF2-40B4-BE49-F238E27FC236}">
                <a16:creationId xmlns:a16="http://schemas.microsoft.com/office/drawing/2014/main" id="{EC24EA06-6542-4081-BB41-6CB7F26F0D97}"/>
              </a:ext>
            </a:extLst>
          </p:cNvPr>
          <p:cNvSpPr>
            <a:spLocks noGrp="1"/>
          </p:cNvSpPr>
          <p:nvPr>
            <p:ph idx="1"/>
          </p:nvPr>
        </p:nvSpPr>
        <p:spPr>
          <a:xfrm>
            <a:off x="457200" y="1825625"/>
            <a:ext cx="11277600" cy="4351338"/>
          </a:xfrm>
        </p:spPr>
        <p:txBody>
          <a:bodyPr numCol="1">
            <a:noAutofit/>
          </a:bodyPr>
          <a:lstStyle/>
          <a:p>
            <a:r>
              <a:rPr lang="en-US" sz="2600" dirty="0"/>
              <a:t>Create a negotiating strategy – </a:t>
            </a:r>
            <a:br>
              <a:rPr lang="en-US" sz="2600" dirty="0"/>
            </a:br>
            <a:r>
              <a:rPr lang="en-US" sz="2600" dirty="0"/>
              <a:t>avoid ‘negotiating fever’</a:t>
            </a:r>
          </a:p>
          <a:p>
            <a:r>
              <a:rPr lang="en-US" sz="2600" dirty="0"/>
              <a:t>Provide an overview of the offer </a:t>
            </a:r>
            <a:br>
              <a:rPr lang="en-US" sz="2600" dirty="0"/>
            </a:br>
            <a:r>
              <a:rPr lang="en-US" sz="2600" dirty="0"/>
              <a:t>and negotiation process</a:t>
            </a:r>
          </a:p>
          <a:p>
            <a:r>
              <a:rPr lang="en-US" sz="2600" dirty="0"/>
              <a:t>Offers on 2 properties at same </a:t>
            </a:r>
            <a:br>
              <a:rPr lang="en-US" sz="2600" dirty="0"/>
            </a:br>
            <a:r>
              <a:rPr lang="en-US" sz="2600" dirty="0"/>
              <a:t>time – not allowed in most states </a:t>
            </a:r>
            <a:br>
              <a:rPr lang="en-US" sz="2600" dirty="0"/>
            </a:br>
            <a:r>
              <a:rPr lang="en-US" sz="2600" dirty="0"/>
              <a:t>without disclosure</a:t>
            </a:r>
          </a:p>
        </p:txBody>
      </p:sp>
      <p:sp>
        <p:nvSpPr>
          <p:cNvPr id="12" name="Date Placeholder 3">
            <a:extLst>
              <a:ext uri="{FF2B5EF4-FFF2-40B4-BE49-F238E27FC236}">
                <a16:creationId xmlns:a16="http://schemas.microsoft.com/office/drawing/2014/main" id="{5FF15289-FC91-D461-A3DF-A750D7082E30}"/>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3" name="Date Placeholder 3">
            <a:extLst>
              <a:ext uri="{FF2B5EF4-FFF2-40B4-BE49-F238E27FC236}">
                <a16:creationId xmlns:a16="http://schemas.microsoft.com/office/drawing/2014/main" id="{F61E5293-D3BB-196C-1A3E-3B2F1AB4970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264</a:t>
            </a:fld>
            <a:endParaRPr lang="en-US" b="1" dirty="0">
              <a:solidFill>
                <a:srgbClr val="606060"/>
              </a:solidFill>
            </a:endParaRPr>
          </a:p>
        </p:txBody>
      </p:sp>
      <p:pic>
        <p:nvPicPr>
          <p:cNvPr id="7" name="Picture 6" descr="A group of people sitting at a table&#10;&#10;Description automatically generated">
            <a:extLst>
              <a:ext uri="{FF2B5EF4-FFF2-40B4-BE49-F238E27FC236}">
                <a16:creationId xmlns:a16="http://schemas.microsoft.com/office/drawing/2014/main" id="{60396F36-7A9A-9B65-CBF2-B7DB4D720C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05600" y="1698171"/>
            <a:ext cx="5029200" cy="3461657"/>
          </a:xfrm>
          <a:prstGeom prst="rect">
            <a:avLst/>
          </a:prstGeom>
        </p:spPr>
      </p:pic>
    </p:spTree>
    <p:extLst>
      <p:ext uri="{BB962C8B-B14F-4D97-AF65-F5344CB8AC3E}">
        <p14:creationId xmlns:p14="http://schemas.microsoft.com/office/powerpoint/2010/main" val="58008145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11B9D5-65B8-FB00-00D0-3A27C935CEB4}"/>
              </a:ext>
            </a:extLst>
          </p:cNvPr>
          <p:cNvSpPr>
            <a:spLocks noGrp="1"/>
          </p:cNvSpPr>
          <p:nvPr>
            <p:ph type="title"/>
          </p:nvPr>
        </p:nvSpPr>
        <p:spPr/>
        <p:txBody>
          <a:bodyPr/>
          <a:lstStyle/>
          <a:p>
            <a:r>
              <a:rPr lang="en-US" dirty="0"/>
              <a:t>Managing Expectations</a:t>
            </a:r>
          </a:p>
        </p:txBody>
      </p:sp>
      <p:sp>
        <p:nvSpPr>
          <p:cNvPr id="7" name="Content Placeholder 6">
            <a:extLst>
              <a:ext uri="{FF2B5EF4-FFF2-40B4-BE49-F238E27FC236}">
                <a16:creationId xmlns:a16="http://schemas.microsoft.com/office/drawing/2014/main" id="{3C830615-5C23-67CB-D768-9B275226EE99}"/>
              </a:ext>
            </a:extLst>
          </p:cNvPr>
          <p:cNvSpPr>
            <a:spLocks noGrp="1"/>
          </p:cNvSpPr>
          <p:nvPr>
            <p:ph idx="1"/>
          </p:nvPr>
        </p:nvSpPr>
        <p:spPr/>
        <p:txBody>
          <a:bodyPr numCol="1"/>
          <a:lstStyle/>
          <a:p>
            <a:r>
              <a:rPr lang="en-US" dirty="0"/>
              <a:t>Prepare clients for </a:t>
            </a:r>
            <a:br>
              <a:rPr lang="en-US" dirty="0"/>
            </a:br>
            <a:r>
              <a:rPr lang="en-US" dirty="0"/>
              <a:t>reasonable expectations</a:t>
            </a:r>
          </a:p>
          <a:p>
            <a:r>
              <a:rPr lang="en-US" dirty="0"/>
              <a:t>What can they do?</a:t>
            </a:r>
          </a:p>
          <a:p>
            <a:r>
              <a:rPr lang="en-US" dirty="0"/>
              <a:t>What might the other </a:t>
            </a:r>
            <a:br>
              <a:rPr lang="en-US" dirty="0"/>
            </a:br>
            <a:r>
              <a:rPr lang="en-US" dirty="0"/>
              <a:t>party do?</a:t>
            </a:r>
          </a:p>
        </p:txBody>
      </p:sp>
      <p:sp>
        <p:nvSpPr>
          <p:cNvPr id="9" name="Date Placeholder 3">
            <a:extLst>
              <a:ext uri="{FF2B5EF4-FFF2-40B4-BE49-F238E27FC236}">
                <a16:creationId xmlns:a16="http://schemas.microsoft.com/office/drawing/2014/main" id="{5A0AE6E5-D84F-3610-7110-C86241B0F01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1EF51762-29ED-81B2-DFCE-A04FA1CA50E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265</a:t>
            </a:fld>
            <a:endParaRPr lang="en-US" b="1" dirty="0">
              <a:solidFill>
                <a:srgbClr val="606060"/>
              </a:solidFill>
            </a:endParaRPr>
          </a:p>
        </p:txBody>
      </p:sp>
      <p:pic>
        <p:nvPicPr>
          <p:cNvPr id="3" name="Picture 2" descr="A person holding a paper and a person holding a paper&#10;&#10;Description automatically generated">
            <a:extLst>
              <a:ext uri="{FF2B5EF4-FFF2-40B4-BE49-F238E27FC236}">
                <a16:creationId xmlns:a16="http://schemas.microsoft.com/office/drawing/2014/main" id="{C47CCFF3-8877-D445-E54E-4626FC49E3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48400" y="1632298"/>
            <a:ext cx="5486400" cy="3593404"/>
          </a:xfrm>
          <a:prstGeom prst="rect">
            <a:avLst/>
          </a:prstGeom>
        </p:spPr>
      </p:pic>
    </p:spTree>
    <p:extLst>
      <p:ext uri="{BB962C8B-B14F-4D97-AF65-F5344CB8AC3E}">
        <p14:creationId xmlns:p14="http://schemas.microsoft.com/office/powerpoint/2010/main" val="22371619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5DF2-A15F-413A-A6F2-A81704C9D497}"/>
              </a:ext>
            </a:extLst>
          </p:cNvPr>
          <p:cNvSpPr>
            <a:spLocks noGrp="1"/>
          </p:cNvSpPr>
          <p:nvPr>
            <p:ph type="title"/>
          </p:nvPr>
        </p:nvSpPr>
        <p:spPr>
          <a:xfrm>
            <a:off x="457200" y="914400"/>
            <a:ext cx="11277600" cy="914400"/>
          </a:xfrm>
        </p:spPr>
        <p:txBody>
          <a:bodyPr anchor="t" anchorCtr="0">
            <a:noAutofit/>
          </a:bodyPr>
          <a:lstStyle/>
          <a:p>
            <a:r>
              <a:rPr lang="en-US" dirty="0"/>
              <a:t>Binding Contracts</a:t>
            </a:r>
          </a:p>
        </p:txBody>
      </p:sp>
      <p:sp>
        <p:nvSpPr>
          <p:cNvPr id="3" name="Content Placeholder 2">
            <a:extLst>
              <a:ext uri="{FF2B5EF4-FFF2-40B4-BE49-F238E27FC236}">
                <a16:creationId xmlns:a16="http://schemas.microsoft.com/office/drawing/2014/main" id="{24926881-0840-4E2A-8D4A-B6CA05CBEB5A}"/>
              </a:ext>
            </a:extLst>
          </p:cNvPr>
          <p:cNvSpPr>
            <a:spLocks noGrp="1"/>
          </p:cNvSpPr>
          <p:nvPr>
            <p:ph idx="1"/>
          </p:nvPr>
        </p:nvSpPr>
        <p:spPr>
          <a:xfrm>
            <a:off x="457200" y="1825625"/>
            <a:ext cx="11277600" cy="4351338"/>
          </a:xfrm>
        </p:spPr>
        <p:txBody>
          <a:bodyPr numCol="1">
            <a:noAutofit/>
          </a:bodyPr>
          <a:lstStyle/>
          <a:p>
            <a:r>
              <a:rPr lang="en-US" sz="2400" dirty="0"/>
              <a:t>Offer must be signed and </a:t>
            </a:r>
            <a:br>
              <a:rPr lang="en-US" sz="2400" dirty="0"/>
            </a:br>
            <a:r>
              <a:rPr lang="en-US" sz="2400" dirty="0"/>
              <a:t>delivered to be binding</a:t>
            </a:r>
          </a:p>
          <a:p>
            <a:r>
              <a:rPr lang="en-US" sz="2400" dirty="0"/>
              <a:t>Verbal promises are typically </a:t>
            </a:r>
            <a:br>
              <a:rPr lang="en-US" sz="2400" dirty="0"/>
            </a:br>
            <a:r>
              <a:rPr lang="en-US" sz="2400" dirty="0"/>
              <a:t>not legally enforceable</a:t>
            </a:r>
          </a:p>
          <a:p>
            <a:r>
              <a:rPr lang="en-US" sz="2400" dirty="0"/>
              <a:t>Everything should be in writing</a:t>
            </a:r>
          </a:p>
          <a:p>
            <a:r>
              <a:rPr lang="en-US" sz="2400" dirty="0"/>
              <a:t>Can be revoked or withdrawn </a:t>
            </a:r>
            <a:br>
              <a:rPr lang="en-US" sz="2400" dirty="0"/>
            </a:br>
            <a:r>
              <a:rPr lang="en-US" sz="2400" dirty="0"/>
              <a:t>up to the time there are </a:t>
            </a:r>
            <a:br>
              <a:rPr lang="en-US" sz="2400" dirty="0"/>
            </a:br>
            <a:r>
              <a:rPr lang="en-US" sz="2400" dirty="0"/>
              <a:t>signatures and delivery</a:t>
            </a:r>
          </a:p>
        </p:txBody>
      </p:sp>
      <p:sp>
        <p:nvSpPr>
          <p:cNvPr id="11" name="Date Placeholder 3">
            <a:extLst>
              <a:ext uri="{FF2B5EF4-FFF2-40B4-BE49-F238E27FC236}">
                <a16:creationId xmlns:a16="http://schemas.microsoft.com/office/drawing/2014/main" id="{3452C919-B721-CA3C-B857-BC3311E7E360}"/>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2" name="Date Placeholder 3">
            <a:extLst>
              <a:ext uri="{FF2B5EF4-FFF2-40B4-BE49-F238E27FC236}">
                <a16:creationId xmlns:a16="http://schemas.microsoft.com/office/drawing/2014/main" id="{F63EF63A-3101-6008-3DDB-72A6243CF41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266</a:t>
            </a:fld>
            <a:endParaRPr lang="en-US" b="1" dirty="0">
              <a:solidFill>
                <a:srgbClr val="606060"/>
              </a:solidFill>
            </a:endParaRPr>
          </a:p>
        </p:txBody>
      </p:sp>
      <p:pic>
        <p:nvPicPr>
          <p:cNvPr id="5" name="Picture 4" descr="A person shaking hands with another person&#10;&#10;Description automatically generated">
            <a:extLst>
              <a:ext uri="{FF2B5EF4-FFF2-40B4-BE49-F238E27FC236}">
                <a16:creationId xmlns:a16="http://schemas.microsoft.com/office/drawing/2014/main" id="{F4E88B40-44ED-7D01-8713-20D9511F3A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77000" y="1143000"/>
            <a:ext cx="5257800" cy="4572000"/>
          </a:xfrm>
          <a:prstGeom prst="rect">
            <a:avLst/>
          </a:prstGeom>
        </p:spPr>
      </p:pic>
    </p:spTree>
    <p:extLst>
      <p:ext uri="{BB962C8B-B14F-4D97-AF65-F5344CB8AC3E}">
        <p14:creationId xmlns:p14="http://schemas.microsoft.com/office/powerpoint/2010/main" val="171394832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653BC02-AEDB-032A-EA47-8A58C50CD11C}"/>
              </a:ext>
            </a:extLst>
          </p:cNvPr>
          <p:cNvSpPr>
            <a:spLocks noGrp="1"/>
          </p:cNvSpPr>
          <p:nvPr>
            <p:ph type="title"/>
          </p:nvPr>
        </p:nvSpPr>
        <p:spPr/>
        <p:txBody>
          <a:bodyPr/>
          <a:lstStyle/>
          <a:p>
            <a:r>
              <a:rPr lang="en-US" dirty="0"/>
              <a:t>Market Value</a:t>
            </a:r>
          </a:p>
        </p:txBody>
      </p:sp>
      <p:sp>
        <p:nvSpPr>
          <p:cNvPr id="3" name="Content Placeholder 2">
            <a:extLst>
              <a:ext uri="{FF2B5EF4-FFF2-40B4-BE49-F238E27FC236}">
                <a16:creationId xmlns:a16="http://schemas.microsoft.com/office/drawing/2014/main" id="{C49707EE-1245-4A27-96BC-3840F5BCFE71}"/>
              </a:ext>
            </a:extLst>
          </p:cNvPr>
          <p:cNvSpPr>
            <a:spLocks noGrp="1"/>
          </p:cNvSpPr>
          <p:nvPr>
            <p:ph idx="1"/>
          </p:nvPr>
        </p:nvSpPr>
        <p:spPr>
          <a:xfrm>
            <a:off x="457200" y="1825625"/>
            <a:ext cx="11277600" cy="4351338"/>
          </a:xfrm>
        </p:spPr>
        <p:txBody>
          <a:bodyPr numCol="1" anchor="t" anchorCtr="0">
            <a:noAutofit/>
          </a:bodyPr>
          <a:lstStyle/>
          <a:p>
            <a:r>
              <a:rPr lang="en-US" sz="2600" dirty="0"/>
              <a:t>Winning offer starts with detailed Market Analysis</a:t>
            </a:r>
          </a:p>
          <a:p>
            <a:r>
              <a:rPr lang="en-US" sz="2600" dirty="0"/>
              <a:t>Use Realtors Property Resource</a:t>
            </a:r>
            <a:r>
              <a:rPr lang="en-US" sz="2600" baseline="30000" dirty="0"/>
              <a:t>®</a:t>
            </a:r>
            <a:r>
              <a:rPr lang="en-US" sz="2600" dirty="0"/>
              <a:t> (RPR</a:t>
            </a:r>
            <a:r>
              <a:rPr lang="en-US" sz="2600" baseline="30000" dirty="0"/>
              <a:t>®</a:t>
            </a:r>
            <a:r>
              <a:rPr lang="en-US" sz="2600" dirty="0"/>
              <a:t>) and the Realtors Valuation Model</a:t>
            </a:r>
            <a:r>
              <a:rPr lang="en-US" sz="2600" baseline="30000" dirty="0"/>
              <a:t>®</a:t>
            </a:r>
            <a:r>
              <a:rPr lang="en-US" sz="2600" dirty="0"/>
              <a:t>(RVM</a:t>
            </a:r>
            <a:r>
              <a:rPr lang="en-US" sz="2600" baseline="30000" dirty="0"/>
              <a:t>®</a:t>
            </a:r>
            <a:r>
              <a:rPr lang="en-US" sz="2600" dirty="0"/>
              <a:t>) discussed in Module 3</a:t>
            </a:r>
          </a:p>
          <a:p>
            <a:r>
              <a:rPr lang="en-US" sz="2600" dirty="0"/>
              <a:t>Be able to articulate difference between AVMs and CMA’s</a:t>
            </a:r>
          </a:p>
          <a:p>
            <a:r>
              <a:rPr lang="en-US" sz="2600" dirty="0"/>
              <a:t>If acting as disclosed dual agent, prepare CMA for both </a:t>
            </a:r>
            <a:br>
              <a:rPr lang="en-US" sz="2600" dirty="0"/>
            </a:br>
            <a:r>
              <a:rPr lang="en-US" sz="2600" dirty="0"/>
              <a:t>buyer and seller</a:t>
            </a:r>
          </a:p>
          <a:p>
            <a:endParaRPr lang="en-US" sz="2600" dirty="0"/>
          </a:p>
        </p:txBody>
      </p:sp>
      <p:sp>
        <p:nvSpPr>
          <p:cNvPr id="10" name="Date Placeholder 3">
            <a:extLst>
              <a:ext uri="{FF2B5EF4-FFF2-40B4-BE49-F238E27FC236}">
                <a16:creationId xmlns:a16="http://schemas.microsoft.com/office/drawing/2014/main" id="{CFD94D28-2EF7-BD24-DEBC-5A0382FEBD8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928D8062-4A18-251C-0563-802106E7012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267</a:t>
            </a:fld>
            <a:endParaRPr lang="en-US" b="1" dirty="0">
              <a:solidFill>
                <a:srgbClr val="606060"/>
              </a:solidFill>
            </a:endParaRPr>
          </a:p>
        </p:txBody>
      </p:sp>
    </p:spTree>
    <p:extLst>
      <p:ext uri="{BB962C8B-B14F-4D97-AF65-F5344CB8AC3E}">
        <p14:creationId xmlns:p14="http://schemas.microsoft.com/office/powerpoint/2010/main" val="5613923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292BB-5A7D-BEB7-2848-4D9CDDC114FE}"/>
              </a:ext>
            </a:extLst>
          </p:cNvPr>
          <p:cNvSpPr>
            <a:spLocks noGrp="1"/>
          </p:cNvSpPr>
          <p:nvPr>
            <p:ph type="title"/>
          </p:nvPr>
        </p:nvSpPr>
        <p:spPr/>
        <p:txBody>
          <a:bodyPr/>
          <a:lstStyle/>
          <a:p>
            <a:r>
              <a:rPr lang="en-US" dirty="0"/>
              <a:t>Start Pricing Homes with Confidence</a:t>
            </a:r>
          </a:p>
        </p:txBody>
      </p:sp>
      <p:sp>
        <p:nvSpPr>
          <p:cNvPr id="6" name="Date Placeholder 3">
            <a:extLst>
              <a:ext uri="{FF2B5EF4-FFF2-40B4-BE49-F238E27FC236}">
                <a16:creationId xmlns:a16="http://schemas.microsoft.com/office/drawing/2014/main" id="{D272A207-88B0-1F33-4612-FB95069AEFC2}"/>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9" name="Date Placeholder 3">
            <a:extLst>
              <a:ext uri="{FF2B5EF4-FFF2-40B4-BE49-F238E27FC236}">
                <a16:creationId xmlns:a16="http://schemas.microsoft.com/office/drawing/2014/main" id="{242EF192-4370-02C2-5951-B240EB3216B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268</a:t>
            </a:fld>
            <a:endParaRPr lang="en-US" b="1" dirty="0">
              <a:solidFill>
                <a:srgbClr val="606060"/>
              </a:solidFill>
            </a:endParaRPr>
          </a:p>
        </p:txBody>
      </p:sp>
      <p:sp>
        <p:nvSpPr>
          <p:cNvPr id="3" name="TextBox 2">
            <a:extLst>
              <a:ext uri="{FF2B5EF4-FFF2-40B4-BE49-F238E27FC236}">
                <a16:creationId xmlns:a16="http://schemas.microsoft.com/office/drawing/2014/main" id="{2685321D-282F-BBC1-BA8F-9ABECFC54C53}"/>
              </a:ext>
            </a:extLst>
          </p:cNvPr>
          <p:cNvSpPr txBox="1"/>
          <p:nvPr/>
        </p:nvSpPr>
        <p:spPr>
          <a:xfrm>
            <a:off x="5960962" y="231494"/>
            <a:ext cx="2435282" cy="369332"/>
          </a:xfrm>
          <a:prstGeom prst="rect">
            <a:avLst/>
          </a:prstGeom>
          <a:noFill/>
        </p:spPr>
        <p:txBody>
          <a:bodyPr wrap="none" rtlCol="0">
            <a:spAutoFit/>
          </a:bodyPr>
          <a:lstStyle/>
          <a:p>
            <a:r>
              <a:rPr lang="en-US" dirty="0">
                <a:solidFill>
                  <a:srgbClr val="FF0000"/>
                </a:solidFill>
                <a:latin typeface="Montserrat" pitchFamily="2" charset="77"/>
              </a:rPr>
              <a:t>New logo to come?</a:t>
            </a:r>
          </a:p>
        </p:txBody>
      </p:sp>
      <p:pic>
        <p:nvPicPr>
          <p:cNvPr id="5" name="Picture 4" descr="A green and black logo&#10;&#10;Description automatically generated">
            <a:extLst>
              <a:ext uri="{FF2B5EF4-FFF2-40B4-BE49-F238E27FC236}">
                <a16:creationId xmlns:a16="http://schemas.microsoft.com/office/drawing/2014/main" id="{7EEEF037-0EEB-6BA1-4582-199602AAE8A5}"/>
              </a:ext>
            </a:extLst>
          </p:cNvPr>
          <p:cNvPicPr>
            <a:picLocks noChangeAspect="1"/>
          </p:cNvPicPr>
          <p:nvPr/>
        </p:nvPicPr>
        <p:blipFill>
          <a:blip r:embed="rId2"/>
          <a:stretch>
            <a:fillRect/>
          </a:stretch>
        </p:blipFill>
        <p:spPr>
          <a:xfrm>
            <a:off x="633254" y="2582425"/>
            <a:ext cx="4875662" cy="1721719"/>
          </a:xfrm>
          <a:prstGeom prst="rect">
            <a:avLst/>
          </a:prstGeom>
        </p:spPr>
      </p:pic>
      <p:sp>
        <p:nvSpPr>
          <p:cNvPr id="10" name="TextBox 9">
            <a:extLst>
              <a:ext uri="{FF2B5EF4-FFF2-40B4-BE49-F238E27FC236}">
                <a16:creationId xmlns:a16="http://schemas.microsoft.com/office/drawing/2014/main" id="{64930C6A-E98C-2F3E-7A27-C5E91F0A3A63}"/>
              </a:ext>
            </a:extLst>
          </p:cNvPr>
          <p:cNvSpPr txBox="1"/>
          <p:nvPr/>
        </p:nvSpPr>
        <p:spPr>
          <a:xfrm>
            <a:off x="5931749" y="2142374"/>
            <a:ext cx="5489322" cy="3139321"/>
          </a:xfrm>
          <a:prstGeom prst="rect">
            <a:avLst/>
          </a:prstGeom>
          <a:noFill/>
        </p:spPr>
        <p:txBody>
          <a:bodyPr wrap="square">
            <a:spAutoFit/>
          </a:bodyPr>
          <a:lstStyle/>
          <a:p>
            <a:pPr algn="l" fontAlgn="base"/>
            <a:r>
              <a:rPr lang="en-US" b="0" i="0" dirty="0">
                <a:effectLst/>
                <a:latin typeface="Montserrat" pitchFamily="2" charset="0"/>
              </a:rPr>
              <a:t>The Pricing Strategy Advisor (PSA) certification provides a framework to help you determine a fair property market value and confidently advise your buyer and seller clients. In the course, you will learn how to: </a:t>
            </a:r>
            <a:r>
              <a:rPr lang="en-US" dirty="0">
                <a:latin typeface="Montserrat" pitchFamily="2" charset="0"/>
              </a:rPr>
              <a:t/>
            </a:r>
            <a:br>
              <a:rPr lang="en-US" dirty="0">
                <a:latin typeface="Montserrat" pitchFamily="2" charset="0"/>
              </a:rPr>
            </a:br>
            <a:endParaRPr lang="en-US" b="0" i="0" dirty="0">
              <a:effectLst/>
              <a:latin typeface="Montserrat" pitchFamily="2" charset="0"/>
            </a:endParaRPr>
          </a:p>
          <a:p>
            <a:pPr marL="285750" indent="-285750" fontAlgn="base">
              <a:buFont typeface="Arial" panose="020B0604020202020204" pitchFamily="34" charset="0"/>
              <a:buChar char="•"/>
            </a:pPr>
            <a:r>
              <a:rPr lang="en-US" b="0" i="0" dirty="0">
                <a:effectLst/>
                <a:latin typeface="Montserrat" pitchFamily="2" charset="0"/>
              </a:rPr>
              <a:t>Enhance your pricing skills</a:t>
            </a:r>
          </a:p>
          <a:p>
            <a:pPr marL="285750" indent="-285750" fontAlgn="base">
              <a:buFont typeface="Arial" panose="020B0604020202020204" pitchFamily="34" charset="0"/>
              <a:buChar char="•"/>
            </a:pPr>
            <a:r>
              <a:rPr lang="en-US" dirty="0">
                <a:latin typeface="Montserrat" pitchFamily="2" charset="0"/>
              </a:rPr>
              <a:t>Select the best comps</a:t>
            </a:r>
          </a:p>
          <a:p>
            <a:pPr marL="285750" indent="-285750" algn="l" fontAlgn="base">
              <a:buFont typeface="Arial" panose="020B0604020202020204" pitchFamily="34" charset="0"/>
              <a:buChar char="•"/>
            </a:pPr>
            <a:r>
              <a:rPr lang="en-US" b="0" i="0" dirty="0">
                <a:effectLst/>
                <a:latin typeface="Montserrat" pitchFamily="2" charset="0"/>
              </a:rPr>
              <a:t>Prepare insightful CMAs</a:t>
            </a:r>
          </a:p>
          <a:p>
            <a:pPr marL="285750" indent="-285750" algn="l" fontAlgn="base">
              <a:buFont typeface="Arial" panose="020B0604020202020204" pitchFamily="34" charset="0"/>
              <a:buChar char="•"/>
            </a:pPr>
            <a:r>
              <a:rPr lang="en-US" dirty="0">
                <a:latin typeface="Montserrat" pitchFamily="2" charset="0"/>
              </a:rPr>
              <a:t>Work constructively with appraisers</a:t>
            </a:r>
          </a:p>
          <a:p>
            <a:pPr marL="285750" indent="-285750" algn="l" fontAlgn="base">
              <a:buFont typeface="Arial" panose="020B0604020202020204" pitchFamily="34" charset="0"/>
              <a:buChar char="•"/>
            </a:pPr>
            <a:r>
              <a:rPr lang="en-US" b="0" i="0" dirty="0">
                <a:effectLst/>
                <a:latin typeface="Montserrat" pitchFamily="2" charset="0"/>
              </a:rPr>
              <a:t>Guide clients through the process </a:t>
            </a:r>
          </a:p>
        </p:txBody>
      </p:sp>
    </p:spTree>
    <p:extLst>
      <p:ext uri="{BB962C8B-B14F-4D97-AF65-F5344CB8AC3E}">
        <p14:creationId xmlns:p14="http://schemas.microsoft.com/office/powerpoint/2010/main" val="135757460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05BD-3BFF-4CA9-A2EF-0007FF97B714}"/>
              </a:ext>
            </a:extLst>
          </p:cNvPr>
          <p:cNvSpPr>
            <a:spLocks noGrp="1"/>
          </p:cNvSpPr>
          <p:nvPr>
            <p:ph type="title"/>
          </p:nvPr>
        </p:nvSpPr>
        <p:spPr>
          <a:xfrm>
            <a:off x="457200" y="914400"/>
            <a:ext cx="11277600" cy="914400"/>
          </a:xfrm>
        </p:spPr>
        <p:txBody>
          <a:bodyPr vert="horz" lIns="0" tIns="0" rIns="0" bIns="0" numCol="1" rtlCol="0" anchor="t" anchorCtr="0">
            <a:noAutofit/>
          </a:bodyPr>
          <a:lstStyle/>
          <a:p>
            <a:r>
              <a:rPr lang="en-US" dirty="0"/>
              <a:t>Update Market Information</a:t>
            </a:r>
          </a:p>
        </p:txBody>
      </p:sp>
      <p:sp>
        <p:nvSpPr>
          <p:cNvPr id="3" name="Content Placeholder 2">
            <a:extLst>
              <a:ext uri="{FF2B5EF4-FFF2-40B4-BE49-F238E27FC236}">
                <a16:creationId xmlns:a16="http://schemas.microsoft.com/office/drawing/2014/main" id="{C4C6CB0A-7674-4547-B640-8FF9DC38A4F8}"/>
              </a:ext>
            </a:extLst>
          </p:cNvPr>
          <p:cNvSpPr>
            <a:spLocks noGrp="1"/>
          </p:cNvSpPr>
          <p:nvPr>
            <p:ph idx="1"/>
          </p:nvPr>
        </p:nvSpPr>
        <p:spPr>
          <a:xfrm>
            <a:off x="457200" y="1825625"/>
            <a:ext cx="11277600" cy="4351338"/>
          </a:xfrm>
        </p:spPr>
        <p:txBody>
          <a:bodyPr vert="horz" lIns="0" tIns="0" rIns="0" bIns="0" numCol="1" rtlCol="0">
            <a:noAutofit/>
          </a:bodyPr>
          <a:lstStyle/>
          <a:p>
            <a:r>
              <a:rPr lang="en-US" dirty="0"/>
              <a:t>Competition</a:t>
            </a:r>
          </a:p>
          <a:p>
            <a:r>
              <a:rPr lang="en-US" dirty="0"/>
              <a:t>Price trends</a:t>
            </a:r>
          </a:p>
          <a:p>
            <a:r>
              <a:rPr lang="en-US" dirty="0"/>
              <a:t>Supply and demand</a:t>
            </a:r>
          </a:p>
          <a:p>
            <a:r>
              <a:rPr lang="en-US" dirty="0"/>
              <a:t>Absorption rate</a:t>
            </a:r>
          </a:p>
          <a:p>
            <a:r>
              <a:rPr lang="en-US" dirty="0"/>
              <a:t>Average market time</a:t>
            </a:r>
          </a:p>
          <a:p>
            <a:endParaRPr lang="en-US" dirty="0"/>
          </a:p>
        </p:txBody>
      </p:sp>
      <p:pic>
        <p:nvPicPr>
          <p:cNvPr id="4" name="Picture 3">
            <a:extLst>
              <a:ext uri="{FF2B5EF4-FFF2-40B4-BE49-F238E27FC236}">
                <a16:creationId xmlns:a16="http://schemas.microsoft.com/office/drawing/2014/main" id="{E3B65030-92DE-4B65-9400-F56A3750D1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8241" y="1714500"/>
            <a:ext cx="5636559" cy="3429000"/>
          </a:xfrm>
          <a:prstGeom prst="rect">
            <a:avLst/>
          </a:prstGeom>
          <a:ln w="76200">
            <a:solidFill>
              <a:srgbClr val="606060"/>
            </a:solidFill>
          </a:ln>
          <a:effectLst/>
        </p:spPr>
      </p:pic>
      <p:sp>
        <p:nvSpPr>
          <p:cNvPr id="10" name="Date Placeholder 3">
            <a:extLst>
              <a:ext uri="{FF2B5EF4-FFF2-40B4-BE49-F238E27FC236}">
                <a16:creationId xmlns:a16="http://schemas.microsoft.com/office/drawing/2014/main" id="{B864794B-287F-C589-5532-3ED2E76B6B0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7EF61CC6-381C-CA90-8E4A-B0A773437EC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269</a:t>
            </a:fld>
            <a:endParaRPr lang="en-US" b="1" dirty="0">
              <a:solidFill>
                <a:srgbClr val="606060"/>
              </a:solidFill>
            </a:endParaRPr>
          </a:p>
        </p:txBody>
      </p:sp>
      <p:sp>
        <p:nvSpPr>
          <p:cNvPr id="5" name="TextBox 4">
            <a:extLst>
              <a:ext uri="{FF2B5EF4-FFF2-40B4-BE49-F238E27FC236}">
                <a16:creationId xmlns:a16="http://schemas.microsoft.com/office/drawing/2014/main" id="{CCA2D198-57C3-A67B-28E4-D71C16BB1A9A}"/>
              </a:ext>
            </a:extLst>
          </p:cNvPr>
          <p:cNvSpPr txBox="1"/>
          <p:nvPr/>
        </p:nvSpPr>
        <p:spPr>
          <a:xfrm>
            <a:off x="7082466" y="5285790"/>
            <a:ext cx="4233798" cy="261610"/>
          </a:xfrm>
          <a:prstGeom prst="rect">
            <a:avLst/>
          </a:prstGeom>
          <a:noFill/>
        </p:spPr>
        <p:txBody>
          <a:bodyPr wrap="square" rtlCol="0">
            <a:spAutoFit/>
          </a:bodyPr>
          <a:lstStyle/>
          <a:p>
            <a:r>
              <a:rPr lang="en-US" sz="1050" dirty="0">
                <a:latin typeface="Montserrat" pitchFamily="2" charset="0"/>
              </a:rPr>
              <a:t>Source: </a:t>
            </a:r>
            <a:r>
              <a:rPr lang="en-US" sz="1050" dirty="0" err="1">
                <a:latin typeface="Montserrat" pitchFamily="2" charset="0"/>
              </a:rPr>
              <a:t>InfoSparks</a:t>
            </a:r>
            <a:r>
              <a:rPr lang="en-US" sz="1050" dirty="0">
                <a:latin typeface="Montserrat" pitchFamily="2" charset="0"/>
              </a:rPr>
              <a:t>, Chicagoland PMSA, January 2022</a:t>
            </a:r>
          </a:p>
        </p:txBody>
      </p:sp>
    </p:spTree>
    <p:extLst>
      <p:ext uri="{BB962C8B-B14F-4D97-AF65-F5344CB8AC3E}">
        <p14:creationId xmlns:p14="http://schemas.microsoft.com/office/powerpoint/2010/main" val="184381696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5EEE-D8EC-500E-F22D-D4EFFE1D5596}"/>
              </a:ext>
            </a:extLst>
          </p:cNvPr>
          <p:cNvSpPr>
            <a:spLocks noGrp="1"/>
          </p:cNvSpPr>
          <p:nvPr>
            <p:ph type="title"/>
          </p:nvPr>
        </p:nvSpPr>
        <p:spPr/>
        <p:txBody>
          <a:bodyPr anchor="t" anchorCtr="0">
            <a:noAutofit/>
          </a:bodyPr>
          <a:lstStyle/>
          <a:p>
            <a:r>
              <a:rPr lang="en-US" dirty="0"/>
              <a:t>Dual Agency</a:t>
            </a:r>
          </a:p>
        </p:txBody>
      </p:sp>
      <p:sp>
        <p:nvSpPr>
          <p:cNvPr id="3" name="Content Placeholder 2">
            <a:extLst>
              <a:ext uri="{FF2B5EF4-FFF2-40B4-BE49-F238E27FC236}">
                <a16:creationId xmlns:a16="http://schemas.microsoft.com/office/drawing/2014/main" id="{4F19E9B9-1F5A-08E7-4C14-C10B55D4AE74}"/>
              </a:ext>
            </a:extLst>
          </p:cNvPr>
          <p:cNvSpPr>
            <a:spLocks noGrp="1"/>
          </p:cNvSpPr>
          <p:nvPr>
            <p:ph idx="1"/>
          </p:nvPr>
        </p:nvSpPr>
        <p:spPr/>
        <p:txBody>
          <a:bodyPr numCol="1" anchor="t" anchorCtr="0">
            <a:noAutofit/>
          </a:bodyPr>
          <a:lstStyle/>
          <a:p>
            <a:r>
              <a:rPr lang="en-US" sz="2600" dirty="0"/>
              <a:t>In most states – you will do a CMA for the </a:t>
            </a:r>
            <a:br>
              <a:rPr lang="en-US" sz="2600" dirty="0"/>
            </a:br>
            <a:r>
              <a:rPr lang="en-US" sz="2600" dirty="0"/>
              <a:t>buyer – one was done for the seller and they </a:t>
            </a:r>
            <a:br>
              <a:rPr lang="en-US" sz="2600" dirty="0"/>
            </a:br>
            <a:r>
              <a:rPr lang="en-US" sz="2600" dirty="0"/>
              <a:t>are to be treated equally</a:t>
            </a:r>
          </a:p>
          <a:p>
            <a:r>
              <a:rPr lang="en-US" sz="2600" dirty="0"/>
              <a:t>If you are doing same-agent dual agency </a:t>
            </a:r>
            <a:br>
              <a:rPr lang="en-US" sz="2600" dirty="0"/>
            </a:br>
            <a:r>
              <a:rPr lang="en-US" sz="2600" dirty="0"/>
              <a:t>it is recommended you use the same CMA </a:t>
            </a:r>
            <a:br>
              <a:rPr lang="en-US" sz="2600" dirty="0"/>
            </a:br>
            <a:r>
              <a:rPr lang="en-US" sz="2600" dirty="0"/>
              <a:t>you gave the seller – updated if needed</a:t>
            </a:r>
          </a:p>
        </p:txBody>
      </p:sp>
      <p:sp>
        <p:nvSpPr>
          <p:cNvPr id="4" name="Date Placeholder 3">
            <a:extLst>
              <a:ext uri="{FF2B5EF4-FFF2-40B4-BE49-F238E27FC236}">
                <a16:creationId xmlns:a16="http://schemas.microsoft.com/office/drawing/2014/main" id="{651196DA-F661-5EB0-1BCC-4667C3A114B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07B74EE7-93C2-7778-3529-8832BD1C114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270</a:t>
            </a:fld>
            <a:endParaRPr lang="en-US" b="1" dirty="0">
              <a:solidFill>
                <a:srgbClr val="606060"/>
              </a:solidFill>
            </a:endParaRPr>
          </a:p>
        </p:txBody>
      </p:sp>
      <p:pic>
        <p:nvPicPr>
          <p:cNvPr id="9" name="Graphic 8">
            <a:extLst>
              <a:ext uri="{FF2B5EF4-FFF2-40B4-BE49-F238E27FC236}">
                <a16:creationId xmlns:a16="http://schemas.microsoft.com/office/drawing/2014/main" id="{038D4A94-3FC6-5AB6-3306-1F74C1E2893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12096" y="914400"/>
            <a:ext cx="1926771" cy="1828800"/>
          </a:xfrm>
          <a:prstGeom prst="rect">
            <a:avLst/>
          </a:prstGeom>
        </p:spPr>
      </p:pic>
    </p:spTree>
    <p:extLst>
      <p:ext uri="{BB962C8B-B14F-4D97-AF65-F5344CB8AC3E}">
        <p14:creationId xmlns:p14="http://schemas.microsoft.com/office/powerpoint/2010/main" val="3690576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D7A9-89C6-40F6-BA64-C107DBFC8DF7}"/>
              </a:ext>
            </a:extLst>
          </p:cNvPr>
          <p:cNvSpPr>
            <a:spLocks noGrp="1"/>
          </p:cNvSpPr>
          <p:nvPr>
            <p:ph type="title"/>
          </p:nvPr>
        </p:nvSpPr>
        <p:spPr>
          <a:xfrm>
            <a:off x="457200" y="914400"/>
            <a:ext cx="11277600" cy="914400"/>
          </a:xfrm>
        </p:spPr>
        <p:txBody>
          <a:bodyPr>
            <a:normAutofit/>
          </a:bodyPr>
          <a:lstStyle/>
          <a:p>
            <a:r>
              <a:rPr lang="en-US"/>
              <a:t>Agency Disclosure and Confidential Information</a:t>
            </a:r>
          </a:p>
        </p:txBody>
      </p:sp>
      <p:sp>
        <p:nvSpPr>
          <p:cNvPr id="5" name="Content Placeholder 4">
            <a:extLst>
              <a:ext uri="{FF2B5EF4-FFF2-40B4-BE49-F238E27FC236}">
                <a16:creationId xmlns:a16="http://schemas.microsoft.com/office/drawing/2014/main" id="{105D9760-CA38-412C-AF0A-5F42989567D8}"/>
              </a:ext>
            </a:extLst>
          </p:cNvPr>
          <p:cNvSpPr>
            <a:spLocks noGrp="1"/>
          </p:cNvSpPr>
          <p:nvPr>
            <p:ph idx="1"/>
          </p:nvPr>
        </p:nvSpPr>
        <p:spPr>
          <a:xfrm>
            <a:off x="457200" y="1825625"/>
            <a:ext cx="11277600" cy="4351338"/>
          </a:xfrm>
        </p:spPr>
        <p:txBody>
          <a:bodyPr numCol="2">
            <a:normAutofit/>
          </a:bodyPr>
          <a:lstStyle/>
          <a:p>
            <a:pPr>
              <a:spcBef>
                <a:spcPts val="0"/>
              </a:spcBef>
              <a:spcAft>
                <a:spcPts val="1200"/>
              </a:spcAft>
            </a:pPr>
            <a:r>
              <a:rPr lang="en-US" sz="2400" dirty="0"/>
              <a:t>Must take place before any substantive discussions</a:t>
            </a:r>
          </a:p>
          <a:p>
            <a:pPr>
              <a:spcBef>
                <a:spcPts val="0"/>
              </a:spcBef>
              <a:spcAft>
                <a:spcPts val="1200"/>
              </a:spcAft>
            </a:pPr>
            <a:r>
              <a:rPr lang="en-US" sz="2400" dirty="0"/>
              <a:t>Many states require written explanation of all legal forms </a:t>
            </a:r>
            <a:br>
              <a:rPr lang="en-US" sz="2400" dirty="0"/>
            </a:br>
            <a:r>
              <a:rPr lang="en-US" sz="2400" dirty="0"/>
              <a:t>of brokerage — even if not </a:t>
            </a:r>
            <a:br>
              <a:rPr lang="en-US" sz="2400" dirty="0"/>
            </a:br>
            <a:r>
              <a:rPr lang="en-US" sz="2400" dirty="0"/>
              <a:t>offered by the brokerage</a:t>
            </a:r>
          </a:p>
          <a:p>
            <a:pPr>
              <a:spcBef>
                <a:spcPts val="0"/>
              </a:spcBef>
              <a:spcAft>
                <a:spcPts val="3600"/>
              </a:spcAft>
            </a:pPr>
            <a:r>
              <a:rPr lang="en-US" sz="2400" dirty="0"/>
              <a:t>Caution prospects against </a:t>
            </a:r>
            <a:br>
              <a:rPr lang="en-US" sz="2400" dirty="0"/>
            </a:br>
            <a:r>
              <a:rPr lang="en-US" sz="2400" dirty="0"/>
              <a:t>sharing confidential </a:t>
            </a:r>
            <a:br>
              <a:rPr lang="en-US" sz="2400" dirty="0"/>
            </a:br>
            <a:r>
              <a:rPr lang="en-US" sz="2400" dirty="0"/>
              <a:t>information</a:t>
            </a:r>
          </a:p>
          <a:p>
            <a:pPr marL="0" indent="0">
              <a:spcBef>
                <a:spcPts val="0"/>
              </a:spcBef>
              <a:spcAft>
                <a:spcPts val="1200"/>
              </a:spcAft>
              <a:buNone/>
            </a:pPr>
            <a:r>
              <a:rPr lang="en-US" sz="2400" b="1" dirty="0"/>
              <a:t>In your state:</a:t>
            </a:r>
          </a:p>
          <a:p>
            <a:pPr>
              <a:spcBef>
                <a:spcPts val="0"/>
              </a:spcBef>
              <a:spcAft>
                <a:spcPts val="1200"/>
              </a:spcAft>
            </a:pPr>
            <a:r>
              <a:rPr lang="en-US" sz="2400" dirty="0"/>
              <a:t>Designated Agency</a:t>
            </a:r>
          </a:p>
          <a:p>
            <a:pPr>
              <a:spcBef>
                <a:spcPts val="0"/>
              </a:spcBef>
              <a:spcAft>
                <a:spcPts val="1200"/>
              </a:spcAft>
            </a:pPr>
            <a:r>
              <a:rPr lang="en-US" sz="2400" dirty="0"/>
              <a:t>Notice of No Agency</a:t>
            </a:r>
          </a:p>
          <a:p>
            <a:pPr>
              <a:spcBef>
                <a:spcPts val="0"/>
              </a:spcBef>
              <a:spcAft>
                <a:spcPts val="1200"/>
              </a:spcAft>
            </a:pPr>
            <a:r>
              <a:rPr lang="en-US" sz="2400" dirty="0"/>
              <a:t>Dual Agency</a:t>
            </a:r>
          </a:p>
        </p:txBody>
      </p:sp>
      <p:sp>
        <p:nvSpPr>
          <p:cNvPr id="8" name="Date Placeholder 3">
            <a:extLst>
              <a:ext uri="{FF2B5EF4-FFF2-40B4-BE49-F238E27FC236}">
                <a16:creationId xmlns:a16="http://schemas.microsoft.com/office/drawing/2014/main" id="{4B1674C8-B5F4-CBBD-A6CB-CB44C8721B3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200CB46A-DDD1-BC4C-9824-7FFDF96D235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28</a:t>
            </a:fld>
            <a:endParaRPr lang="en-US" sz="1200" b="1" dirty="0">
              <a:solidFill>
                <a:srgbClr val="606060"/>
              </a:solidFill>
            </a:endParaRPr>
          </a:p>
        </p:txBody>
      </p:sp>
    </p:spTree>
    <p:extLst>
      <p:ext uri="{BB962C8B-B14F-4D97-AF65-F5344CB8AC3E}">
        <p14:creationId xmlns:p14="http://schemas.microsoft.com/office/powerpoint/2010/main" val="354504888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9CFCA87-C317-706D-380D-8166036019D0}"/>
              </a:ext>
            </a:extLst>
          </p:cNvPr>
          <p:cNvSpPr>
            <a:spLocks noGrp="1"/>
          </p:cNvSpPr>
          <p:nvPr>
            <p:ph type="title"/>
          </p:nvPr>
        </p:nvSpPr>
        <p:spPr>
          <a:xfrm>
            <a:off x="457200" y="914400"/>
            <a:ext cx="11277600" cy="914400"/>
          </a:xfrm>
        </p:spPr>
        <p:txBody>
          <a:bodyPr anchor="t" anchorCtr="0">
            <a:noAutofit/>
          </a:bodyPr>
          <a:lstStyle/>
          <a:p>
            <a:r>
              <a:rPr lang="en-US" dirty="0"/>
              <a:t>Formulating an Offer</a:t>
            </a:r>
          </a:p>
        </p:txBody>
      </p:sp>
      <p:sp>
        <p:nvSpPr>
          <p:cNvPr id="3" name="Content Placeholder 2">
            <a:extLst>
              <a:ext uri="{FF2B5EF4-FFF2-40B4-BE49-F238E27FC236}">
                <a16:creationId xmlns:a16="http://schemas.microsoft.com/office/drawing/2014/main" id="{3D83E573-6261-411C-8D80-F4C1EB166F7D}"/>
              </a:ext>
            </a:extLst>
          </p:cNvPr>
          <p:cNvSpPr>
            <a:spLocks noGrp="1"/>
          </p:cNvSpPr>
          <p:nvPr>
            <p:ph idx="1"/>
          </p:nvPr>
        </p:nvSpPr>
        <p:spPr>
          <a:xfrm>
            <a:off x="457200" y="1825625"/>
            <a:ext cx="11277600" cy="4351338"/>
          </a:xfrm>
        </p:spPr>
        <p:txBody>
          <a:bodyPr numCol="1" anchor="t" anchorCtr="0">
            <a:noAutofit/>
          </a:bodyPr>
          <a:lstStyle/>
          <a:p>
            <a:r>
              <a:rPr lang="en-US" sz="2600" dirty="0"/>
              <a:t>Once you have updated </a:t>
            </a:r>
            <a:br>
              <a:rPr lang="en-US" sz="2600" dirty="0"/>
            </a:br>
            <a:r>
              <a:rPr lang="en-US" sz="2600" dirty="0"/>
              <a:t>and discussed current </a:t>
            </a:r>
            <a:br>
              <a:rPr lang="en-US" sz="2600" dirty="0"/>
            </a:br>
            <a:r>
              <a:rPr lang="en-US" sz="2600" dirty="0"/>
              <a:t>market conditions it’s time </a:t>
            </a:r>
            <a:br>
              <a:rPr lang="en-US" sz="2600" dirty="0"/>
            </a:br>
            <a:r>
              <a:rPr lang="en-US" sz="2600" dirty="0"/>
              <a:t>to move forward</a:t>
            </a:r>
          </a:p>
          <a:p>
            <a:r>
              <a:rPr lang="en-US" sz="2600" dirty="0"/>
              <a:t>Remind your client that the offer </a:t>
            </a:r>
            <a:br>
              <a:rPr lang="en-US" sz="2600" dirty="0"/>
            </a:br>
            <a:r>
              <a:rPr lang="en-US" sz="2600" dirty="0"/>
              <a:t>represents a legal contract</a:t>
            </a:r>
          </a:p>
          <a:p>
            <a:r>
              <a:rPr lang="en-US" sz="2600" dirty="0"/>
              <a:t>Advise buyer of seller’s options</a:t>
            </a:r>
          </a:p>
        </p:txBody>
      </p:sp>
      <p:sp>
        <p:nvSpPr>
          <p:cNvPr id="11" name="Date Placeholder 3">
            <a:extLst>
              <a:ext uri="{FF2B5EF4-FFF2-40B4-BE49-F238E27FC236}">
                <a16:creationId xmlns:a16="http://schemas.microsoft.com/office/drawing/2014/main" id="{B4B11176-8633-380A-2B3D-EAD372E1ECAC}"/>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2" name="Date Placeholder 3">
            <a:extLst>
              <a:ext uri="{FF2B5EF4-FFF2-40B4-BE49-F238E27FC236}">
                <a16:creationId xmlns:a16="http://schemas.microsoft.com/office/drawing/2014/main" id="{3A9FAB01-0BAC-59EC-12FF-B298529F898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271</a:t>
            </a:fld>
            <a:endParaRPr lang="en-US" b="1" dirty="0">
              <a:solidFill>
                <a:srgbClr val="606060"/>
              </a:solidFill>
            </a:endParaRPr>
          </a:p>
        </p:txBody>
      </p:sp>
      <p:pic>
        <p:nvPicPr>
          <p:cNvPr id="4" name="Picture 3" descr="A person holding papers and a calculator&#10;&#10;Description automatically generated">
            <a:extLst>
              <a:ext uri="{FF2B5EF4-FFF2-40B4-BE49-F238E27FC236}">
                <a16:creationId xmlns:a16="http://schemas.microsoft.com/office/drawing/2014/main" id="{C833FEF2-6F61-2C1E-0B0B-040BBBA4A6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62800" y="1642241"/>
            <a:ext cx="4572000" cy="3573517"/>
          </a:xfrm>
          <a:prstGeom prst="rect">
            <a:avLst/>
          </a:prstGeom>
        </p:spPr>
      </p:pic>
    </p:spTree>
    <p:extLst>
      <p:ext uri="{BB962C8B-B14F-4D97-AF65-F5344CB8AC3E}">
        <p14:creationId xmlns:p14="http://schemas.microsoft.com/office/powerpoint/2010/main" val="352884851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4968C76-AE04-3FFD-D05B-C14F62A7828E}"/>
              </a:ext>
            </a:extLst>
          </p:cNvPr>
          <p:cNvSpPr>
            <a:spLocks noGrp="1"/>
          </p:cNvSpPr>
          <p:nvPr>
            <p:ph type="title"/>
          </p:nvPr>
        </p:nvSpPr>
        <p:spPr/>
        <p:txBody>
          <a:bodyPr/>
          <a:lstStyle/>
          <a:p>
            <a:r>
              <a:rPr lang="en-US" dirty="0"/>
              <a:t>Game Plan</a:t>
            </a:r>
          </a:p>
        </p:txBody>
      </p:sp>
      <p:sp>
        <p:nvSpPr>
          <p:cNvPr id="3" name="Content Placeholder 2">
            <a:extLst>
              <a:ext uri="{FF2B5EF4-FFF2-40B4-BE49-F238E27FC236}">
                <a16:creationId xmlns:a16="http://schemas.microsoft.com/office/drawing/2014/main" id="{1A240E15-638E-4535-A5F3-4B01D76897CF}"/>
              </a:ext>
            </a:extLst>
          </p:cNvPr>
          <p:cNvSpPr>
            <a:spLocks noGrp="1"/>
          </p:cNvSpPr>
          <p:nvPr>
            <p:ph idx="1"/>
          </p:nvPr>
        </p:nvSpPr>
        <p:spPr>
          <a:xfrm>
            <a:off x="457200" y="1825625"/>
            <a:ext cx="11277600" cy="4351338"/>
          </a:xfrm>
        </p:spPr>
        <p:txBody>
          <a:bodyPr numCol="1">
            <a:noAutofit/>
          </a:bodyPr>
          <a:lstStyle/>
          <a:p>
            <a:r>
              <a:rPr lang="en-US" dirty="0"/>
              <a:t>Is the market with you or against you?</a:t>
            </a:r>
          </a:p>
          <a:p>
            <a:r>
              <a:rPr lang="en-US" dirty="0"/>
              <a:t>Are there competing offers?</a:t>
            </a:r>
          </a:p>
          <a:p>
            <a:r>
              <a:rPr lang="en-US" dirty="0"/>
              <a:t>Are the parties motivated?</a:t>
            </a:r>
          </a:p>
          <a:p>
            <a:r>
              <a:rPr lang="en-US" dirty="0"/>
              <a:t>What is your relationship with the other agent?</a:t>
            </a:r>
          </a:p>
        </p:txBody>
      </p:sp>
      <p:sp>
        <p:nvSpPr>
          <p:cNvPr id="10" name="Date Placeholder 3">
            <a:extLst>
              <a:ext uri="{FF2B5EF4-FFF2-40B4-BE49-F238E27FC236}">
                <a16:creationId xmlns:a16="http://schemas.microsoft.com/office/drawing/2014/main" id="{6C64DCEC-97D2-6978-3E49-D28E74C105D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DBEB6A1A-3294-B6F4-1AC7-70E09826E5D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272</a:t>
            </a:fld>
            <a:endParaRPr lang="en-US" b="1" dirty="0">
              <a:solidFill>
                <a:srgbClr val="606060"/>
              </a:solidFill>
            </a:endParaRPr>
          </a:p>
        </p:txBody>
      </p:sp>
      <p:pic>
        <p:nvPicPr>
          <p:cNvPr id="4" name="Graphic 3">
            <a:extLst>
              <a:ext uri="{FF2B5EF4-FFF2-40B4-BE49-F238E27FC236}">
                <a16:creationId xmlns:a16="http://schemas.microsoft.com/office/drawing/2014/main" id="{C95A888D-AE67-E7D1-EB66-BCB10736F5D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161834395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EC636E-EC46-4994-928E-7A9A83A38917}"/>
              </a:ext>
            </a:extLst>
          </p:cNvPr>
          <p:cNvPicPr>
            <a:picLocks noGrp="1" noChangeAspect="1"/>
          </p:cNvPicPr>
          <p:nvPr>
            <p:ph idx="1"/>
          </p:nvPr>
        </p:nvPicPr>
        <p:blipFill>
          <a:blip r:embed="rId3"/>
          <a:stretch>
            <a:fillRect/>
          </a:stretch>
        </p:blipFill>
        <p:spPr>
          <a:xfrm>
            <a:off x="2854430" y="914400"/>
            <a:ext cx="6483139" cy="5029200"/>
          </a:xfrm>
          <a:ln w="12700">
            <a:solidFill>
              <a:srgbClr val="606060"/>
            </a:solidFill>
          </a:ln>
        </p:spPr>
      </p:pic>
      <p:sp>
        <p:nvSpPr>
          <p:cNvPr id="7" name="Date Placeholder 3">
            <a:extLst>
              <a:ext uri="{FF2B5EF4-FFF2-40B4-BE49-F238E27FC236}">
                <a16:creationId xmlns:a16="http://schemas.microsoft.com/office/drawing/2014/main" id="{3F8EC537-76A0-E090-D26D-777B304D297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8" name="Date Placeholder 3">
            <a:extLst>
              <a:ext uri="{FF2B5EF4-FFF2-40B4-BE49-F238E27FC236}">
                <a16:creationId xmlns:a16="http://schemas.microsoft.com/office/drawing/2014/main" id="{8B052070-45D6-CFDA-EB0A-4B22FB2BD27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273</a:t>
            </a:fld>
            <a:endParaRPr lang="en-US" b="1" dirty="0">
              <a:solidFill>
                <a:srgbClr val="606060"/>
              </a:solidFill>
            </a:endParaRPr>
          </a:p>
        </p:txBody>
      </p:sp>
    </p:spTree>
    <p:extLst>
      <p:ext uri="{BB962C8B-B14F-4D97-AF65-F5344CB8AC3E}">
        <p14:creationId xmlns:p14="http://schemas.microsoft.com/office/powerpoint/2010/main" val="283898242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42BF63-C01E-425E-ABE3-35D9A4EB3921}"/>
              </a:ext>
            </a:extLst>
          </p:cNvPr>
          <p:cNvPicPr>
            <a:picLocks noGrp="1" noChangeAspect="1"/>
          </p:cNvPicPr>
          <p:nvPr>
            <p:ph idx="1"/>
          </p:nvPr>
        </p:nvPicPr>
        <p:blipFill>
          <a:blip r:embed="rId2"/>
          <a:stretch>
            <a:fillRect/>
          </a:stretch>
        </p:blipFill>
        <p:spPr>
          <a:xfrm>
            <a:off x="2981067" y="914400"/>
            <a:ext cx="6229865" cy="5029200"/>
          </a:xfrm>
          <a:prstGeom prst="rect">
            <a:avLst/>
          </a:prstGeom>
          <a:ln w="12700">
            <a:solidFill>
              <a:srgbClr val="606060"/>
            </a:solidFill>
          </a:ln>
        </p:spPr>
      </p:pic>
      <p:sp>
        <p:nvSpPr>
          <p:cNvPr id="4" name="Date Placeholder 3">
            <a:extLst>
              <a:ext uri="{FF2B5EF4-FFF2-40B4-BE49-F238E27FC236}">
                <a16:creationId xmlns:a16="http://schemas.microsoft.com/office/drawing/2014/main" id="{4D7E55A7-3E56-6D40-6E8A-FFA56BF482C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1A87AB94-9BE3-1FA6-F67C-D9F76AD4EE1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274</a:t>
            </a:fld>
            <a:endParaRPr lang="en-US" b="1" dirty="0">
              <a:solidFill>
                <a:srgbClr val="606060"/>
              </a:solidFill>
            </a:endParaRPr>
          </a:p>
        </p:txBody>
      </p:sp>
    </p:spTree>
    <p:extLst>
      <p:ext uri="{BB962C8B-B14F-4D97-AF65-F5344CB8AC3E}">
        <p14:creationId xmlns:p14="http://schemas.microsoft.com/office/powerpoint/2010/main" val="306292105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8327BF-A03B-47A7-BE88-487EB16BF7C2}"/>
              </a:ext>
            </a:extLst>
          </p:cNvPr>
          <p:cNvPicPr>
            <a:picLocks noGrp="1" noChangeAspect="1"/>
          </p:cNvPicPr>
          <p:nvPr>
            <p:ph idx="1"/>
          </p:nvPr>
        </p:nvPicPr>
        <p:blipFill>
          <a:blip r:embed="rId2"/>
          <a:stretch>
            <a:fillRect/>
          </a:stretch>
        </p:blipFill>
        <p:spPr>
          <a:xfrm>
            <a:off x="2663024" y="914400"/>
            <a:ext cx="6865951" cy="5029200"/>
          </a:xfrm>
          <a:ln w="12700">
            <a:solidFill>
              <a:srgbClr val="606060"/>
            </a:solidFill>
          </a:ln>
        </p:spPr>
      </p:pic>
      <p:sp>
        <p:nvSpPr>
          <p:cNvPr id="7" name="Date Placeholder 3">
            <a:extLst>
              <a:ext uri="{FF2B5EF4-FFF2-40B4-BE49-F238E27FC236}">
                <a16:creationId xmlns:a16="http://schemas.microsoft.com/office/drawing/2014/main" id="{4F868626-7FBC-2436-A7DC-D1E524C79765}"/>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8" name="Date Placeholder 3">
            <a:extLst>
              <a:ext uri="{FF2B5EF4-FFF2-40B4-BE49-F238E27FC236}">
                <a16:creationId xmlns:a16="http://schemas.microsoft.com/office/drawing/2014/main" id="{04C81F5C-9278-DCAD-23FA-095B6E7006B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275</a:t>
            </a:fld>
            <a:endParaRPr lang="en-US" b="1" dirty="0">
              <a:solidFill>
                <a:srgbClr val="606060"/>
              </a:solidFill>
            </a:endParaRPr>
          </a:p>
        </p:txBody>
      </p:sp>
    </p:spTree>
    <p:extLst>
      <p:ext uri="{BB962C8B-B14F-4D97-AF65-F5344CB8AC3E}">
        <p14:creationId xmlns:p14="http://schemas.microsoft.com/office/powerpoint/2010/main" val="150756231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E36FDD-FBFE-42EC-BE7B-446B87F44145}"/>
              </a:ext>
            </a:extLst>
          </p:cNvPr>
          <p:cNvPicPr>
            <a:picLocks noGrp="1" noChangeAspect="1"/>
          </p:cNvPicPr>
          <p:nvPr>
            <p:ph idx="1"/>
          </p:nvPr>
        </p:nvPicPr>
        <p:blipFill>
          <a:blip r:embed="rId2"/>
          <a:stretch>
            <a:fillRect/>
          </a:stretch>
        </p:blipFill>
        <p:spPr>
          <a:xfrm>
            <a:off x="2279873" y="914400"/>
            <a:ext cx="7632253" cy="5029200"/>
          </a:xfrm>
          <a:prstGeom prst="rect">
            <a:avLst/>
          </a:prstGeom>
          <a:ln w="12700">
            <a:solidFill>
              <a:srgbClr val="606060"/>
            </a:solidFill>
          </a:ln>
        </p:spPr>
      </p:pic>
      <p:sp>
        <p:nvSpPr>
          <p:cNvPr id="3" name="Date Placeholder 3">
            <a:extLst>
              <a:ext uri="{FF2B5EF4-FFF2-40B4-BE49-F238E27FC236}">
                <a16:creationId xmlns:a16="http://schemas.microsoft.com/office/drawing/2014/main" id="{DA9EAA71-B5B1-54A4-7B52-FF80BF889F12}"/>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2B8B0635-C2F9-9D85-E158-8ADB36408DA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276</a:t>
            </a:fld>
            <a:endParaRPr lang="en-US" b="1" dirty="0">
              <a:solidFill>
                <a:srgbClr val="606060"/>
              </a:solidFill>
            </a:endParaRPr>
          </a:p>
        </p:txBody>
      </p:sp>
    </p:spTree>
    <p:extLst>
      <p:ext uri="{BB962C8B-B14F-4D97-AF65-F5344CB8AC3E}">
        <p14:creationId xmlns:p14="http://schemas.microsoft.com/office/powerpoint/2010/main" val="355248325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297D069-DBF8-785C-6DE1-FF5AAF66FC77}"/>
              </a:ext>
            </a:extLst>
          </p:cNvPr>
          <p:cNvSpPr>
            <a:spLocks noGrp="1"/>
          </p:cNvSpPr>
          <p:nvPr>
            <p:ph idx="1"/>
          </p:nvPr>
        </p:nvSpPr>
        <p:spPr>
          <a:xfrm>
            <a:off x="457200" y="914400"/>
            <a:ext cx="11277600" cy="1371600"/>
          </a:xfrm>
        </p:spPr>
        <p:txBody>
          <a:bodyPr numCol="1"/>
          <a:lstStyle/>
          <a:p>
            <a:r>
              <a:rPr lang="en-US" dirty="0"/>
              <a:t>Everything we do depends on this</a:t>
            </a:r>
          </a:p>
          <a:p>
            <a:r>
              <a:rPr lang="en-US" dirty="0"/>
              <a:t>Know and use strategies for all market types</a:t>
            </a:r>
          </a:p>
          <a:p>
            <a:endParaRPr lang="en-US" dirty="0"/>
          </a:p>
          <a:p>
            <a:endParaRPr lang="en-US" dirty="0"/>
          </a:p>
        </p:txBody>
      </p:sp>
      <p:sp>
        <p:nvSpPr>
          <p:cNvPr id="11" name="Date Placeholder 3">
            <a:extLst>
              <a:ext uri="{FF2B5EF4-FFF2-40B4-BE49-F238E27FC236}">
                <a16:creationId xmlns:a16="http://schemas.microsoft.com/office/drawing/2014/main" id="{DDCA9632-FAD6-A684-2E52-612336F1C90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2" name="Date Placeholder 3">
            <a:extLst>
              <a:ext uri="{FF2B5EF4-FFF2-40B4-BE49-F238E27FC236}">
                <a16:creationId xmlns:a16="http://schemas.microsoft.com/office/drawing/2014/main" id="{B62ECEE0-A1A7-4B83-8EB3-372C2CEF244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277</a:t>
            </a:fld>
            <a:endParaRPr lang="en-US" b="1" dirty="0">
              <a:solidFill>
                <a:srgbClr val="606060"/>
              </a:solidFill>
            </a:endParaRPr>
          </a:p>
        </p:txBody>
      </p:sp>
      <p:grpSp>
        <p:nvGrpSpPr>
          <p:cNvPr id="36" name="Group 35">
            <a:extLst>
              <a:ext uri="{FF2B5EF4-FFF2-40B4-BE49-F238E27FC236}">
                <a16:creationId xmlns:a16="http://schemas.microsoft.com/office/drawing/2014/main" id="{157069F5-8A26-F865-BCBC-FB0AFA8DFDA5}"/>
              </a:ext>
            </a:extLst>
          </p:cNvPr>
          <p:cNvGrpSpPr/>
          <p:nvPr/>
        </p:nvGrpSpPr>
        <p:grpSpPr>
          <a:xfrm>
            <a:off x="2608729" y="2242491"/>
            <a:ext cx="7459433" cy="3701109"/>
            <a:chOff x="2608729" y="2242491"/>
            <a:chExt cx="7459433" cy="3701109"/>
          </a:xfrm>
        </p:grpSpPr>
        <p:sp>
          <p:nvSpPr>
            <p:cNvPr id="3" name="TextBox 2">
              <a:extLst>
                <a:ext uri="{FF2B5EF4-FFF2-40B4-BE49-F238E27FC236}">
                  <a16:creationId xmlns:a16="http://schemas.microsoft.com/office/drawing/2014/main" id="{254E8B85-540D-1882-4A70-D2A2A0369A4C}"/>
                </a:ext>
              </a:extLst>
            </p:cNvPr>
            <p:cNvSpPr txBox="1"/>
            <p:nvPr/>
          </p:nvSpPr>
          <p:spPr>
            <a:xfrm>
              <a:off x="2608729" y="2514600"/>
              <a:ext cx="2497800" cy="461665"/>
            </a:xfrm>
            <a:prstGeom prst="rect">
              <a:avLst/>
            </a:prstGeom>
            <a:noFill/>
          </p:spPr>
          <p:txBody>
            <a:bodyPr wrap="none" lIns="0" tIns="0" rIns="0" bIns="0" rtlCol="0">
              <a:noAutofit/>
            </a:bodyPr>
            <a:lstStyle/>
            <a:p>
              <a:pPr algn="ctr"/>
              <a:r>
                <a:rPr lang="en-US" sz="2400" b="1" dirty="0">
                  <a:solidFill>
                    <a:schemeClr val="accent1"/>
                  </a:solidFill>
                  <a:latin typeface="Montserrat SemiBold" pitchFamily="2" charset="77"/>
                </a:rPr>
                <a:t>Buyers Market</a:t>
              </a:r>
            </a:p>
          </p:txBody>
        </p:sp>
        <p:sp>
          <p:nvSpPr>
            <p:cNvPr id="4" name="TextBox 3">
              <a:extLst>
                <a:ext uri="{FF2B5EF4-FFF2-40B4-BE49-F238E27FC236}">
                  <a16:creationId xmlns:a16="http://schemas.microsoft.com/office/drawing/2014/main" id="{99067075-D82D-ED64-D5EA-85C694BCE660}"/>
                </a:ext>
              </a:extLst>
            </p:cNvPr>
            <p:cNvSpPr txBox="1"/>
            <p:nvPr/>
          </p:nvSpPr>
          <p:spPr>
            <a:xfrm>
              <a:off x="7094654" y="2514600"/>
              <a:ext cx="2436886" cy="461665"/>
            </a:xfrm>
            <a:prstGeom prst="rect">
              <a:avLst/>
            </a:prstGeom>
            <a:noFill/>
          </p:spPr>
          <p:txBody>
            <a:bodyPr wrap="none" lIns="0" tIns="0" rIns="0" bIns="0" rtlCol="0">
              <a:noAutofit/>
            </a:bodyPr>
            <a:lstStyle/>
            <a:p>
              <a:pPr algn="ctr"/>
              <a:r>
                <a:rPr lang="en-US" sz="2400" b="1" dirty="0">
                  <a:solidFill>
                    <a:schemeClr val="accent1"/>
                  </a:solidFill>
                  <a:latin typeface="Montserrat SemiBold" pitchFamily="2" charset="77"/>
                </a:rPr>
                <a:t>Sellers Market</a:t>
              </a:r>
            </a:p>
          </p:txBody>
        </p:sp>
        <p:cxnSp>
          <p:nvCxnSpPr>
            <p:cNvPr id="6" name="Straight Connector 5">
              <a:extLst>
                <a:ext uri="{FF2B5EF4-FFF2-40B4-BE49-F238E27FC236}">
                  <a16:creationId xmlns:a16="http://schemas.microsoft.com/office/drawing/2014/main" id="{4041A2C3-7412-BD9D-7D77-4D4F92F9F48B}"/>
                </a:ext>
              </a:extLst>
            </p:cNvPr>
            <p:cNvCxnSpPr/>
            <p:nvPr/>
          </p:nvCxnSpPr>
          <p:spPr>
            <a:xfrm>
              <a:off x="6096000" y="2242491"/>
              <a:ext cx="0" cy="3701109"/>
            </a:xfrm>
            <a:prstGeom prst="line">
              <a:avLst/>
            </a:prstGeom>
            <a:ln>
              <a:solidFill>
                <a:schemeClr val="bg1">
                  <a:lumMod val="85000"/>
                </a:schemeClr>
              </a:solidFill>
              <a:prstDash val="lgDash"/>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6E8C0AB-7748-CCD4-CDD2-BD867691AF73}"/>
                </a:ext>
              </a:extLst>
            </p:cNvPr>
            <p:cNvSpPr txBox="1"/>
            <p:nvPr/>
          </p:nvSpPr>
          <p:spPr>
            <a:xfrm>
              <a:off x="2608729" y="5478115"/>
              <a:ext cx="2497800" cy="461665"/>
            </a:xfrm>
            <a:prstGeom prst="rect">
              <a:avLst/>
            </a:prstGeom>
            <a:noFill/>
          </p:spPr>
          <p:txBody>
            <a:bodyPr wrap="none" lIns="0" tIns="0" rIns="0" bIns="0" rtlCol="0">
              <a:noAutofit/>
            </a:bodyPr>
            <a:lstStyle/>
            <a:p>
              <a:pPr algn="ctr"/>
              <a:r>
                <a:rPr lang="en-US" b="1" dirty="0">
                  <a:latin typeface="Montserrat SemiBold" pitchFamily="2" charset="77"/>
                </a:rPr>
                <a:t>New Home Price $</a:t>
              </a:r>
            </a:p>
          </p:txBody>
        </p:sp>
        <p:sp>
          <p:nvSpPr>
            <p:cNvPr id="13" name="TextBox 12">
              <a:extLst>
                <a:ext uri="{FF2B5EF4-FFF2-40B4-BE49-F238E27FC236}">
                  <a16:creationId xmlns:a16="http://schemas.microsoft.com/office/drawing/2014/main" id="{7C6FAF25-A610-4E0E-DFF2-BB9CCCC2B7D7}"/>
                </a:ext>
              </a:extLst>
            </p:cNvPr>
            <p:cNvSpPr txBox="1"/>
            <p:nvPr/>
          </p:nvSpPr>
          <p:spPr>
            <a:xfrm>
              <a:off x="7094654" y="5478115"/>
              <a:ext cx="2436886" cy="461665"/>
            </a:xfrm>
            <a:prstGeom prst="rect">
              <a:avLst/>
            </a:prstGeom>
            <a:noFill/>
          </p:spPr>
          <p:txBody>
            <a:bodyPr wrap="none" lIns="0" tIns="0" rIns="0" bIns="0" rtlCol="0">
              <a:noAutofit/>
            </a:bodyPr>
            <a:lstStyle/>
            <a:p>
              <a:pPr algn="ctr"/>
              <a:r>
                <a:rPr lang="en-US" b="1" dirty="0">
                  <a:latin typeface="Montserrat SemiBold" pitchFamily="2" charset="77"/>
                </a:rPr>
                <a:t>New Home Price $$$</a:t>
              </a:r>
            </a:p>
          </p:txBody>
        </p:sp>
        <p:pic>
          <p:nvPicPr>
            <p:cNvPr id="15" name="Graphic 14">
              <a:extLst>
                <a:ext uri="{FF2B5EF4-FFF2-40B4-BE49-F238E27FC236}">
                  <a16:creationId xmlns:a16="http://schemas.microsoft.com/office/drawing/2014/main" id="{30CCC4D2-0E7F-D515-8134-0599DDDD61F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39789" y="3502152"/>
              <a:ext cx="1257300" cy="1231900"/>
            </a:xfrm>
            <a:prstGeom prst="rect">
              <a:avLst/>
            </a:prstGeom>
          </p:spPr>
        </p:pic>
        <p:pic>
          <p:nvPicPr>
            <p:cNvPr id="16" name="Graphic 15">
              <a:extLst>
                <a:ext uri="{FF2B5EF4-FFF2-40B4-BE49-F238E27FC236}">
                  <a16:creationId xmlns:a16="http://schemas.microsoft.com/office/drawing/2014/main" id="{AFC73665-3C02-4C3E-418E-00A31080A1D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12072" y="3503084"/>
              <a:ext cx="1257300" cy="1231900"/>
            </a:xfrm>
            <a:prstGeom prst="rect">
              <a:avLst/>
            </a:prstGeom>
          </p:spPr>
        </p:pic>
        <p:pic>
          <p:nvPicPr>
            <p:cNvPr id="18" name="Graphic 17">
              <a:extLst>
                <a:ext uri="{FF2B5EF4-FFF2-40B4-BE49-F238E27FC236}">
                  <a16:creationId xmlns:a16="http://schemas.microsoft.com/office/drawing/2014/main" id="{4C25AC38-A843-F874-533D-D145C9E894E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048376" y="3655895"/>
              <a:ext cx="1219200" cy="1295400"/>
            </a:xfrm>
            <a:prstGeom prst="rect">
              <a:avLst/>
            </a:prstGeom>
          </p:spPr>
        </p:pic>
        <p:grpSp>
          <p:nvGrpSpPr>
            <p:cNvPr id="35" name="Group 34">
              <a:extLst>
                <a:ext uri="{FF2B5EF4-FFF2-40B4-BE49-F238E27FC236}">
                  <a16:creationId xmlns:a16="http://schemas.microsoft.com/office/drawing/2014/main" id="{108A1C40-03FC-90F2-57E7-7CDD3A1A04A3}"/>
                </a:ext>
              </a:extLst>
            </p:cNvPr>
            <p:cNvGrpSpPr>
              <a:grpSpLocks noChangeAspect="1"/>
            </p:cNvGrpSpPr>
            <p:nvPr/>
          </p:nvGrpSpPr>
          <p:grpSpPr>
            <a:xfrm>
              <a:off x="8577072" y="3200400"/>
              <a:ext cx="1491090" cy="1828800"/>
              <a:chOff x="8503920" y="3044952"/>
              <a:chExt cx="1796527" cy="2198134"/>
            </a:xfrm>
          </p:grpSpPr>
          <p:pic>
            <p:nvPicPr>
              <p:cNvPr id="19" name="Graphic 18">
                <a:extLst>
                  <a:ext uri="{FF2B5EF4-FFF2-40B4-BE49-F238E27FC236}">
                    <a16:creationId xmlns:a16="http://schemas.microsoft.com/office/drawing/2014/main" id="{34C51D80-E092-D202-13DB-5A1AFC6E785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503920" y="3044952"/>
                <a:ext cx="516367" cy="548640"/>
              </a:xfrm>
              <a:prstGeom prst="rect">
                <a:avLst/>
              </a:prstGeom>
            </p:spPr>
          </p:pic>
          <p:pic>
            <p:nvPicPr>
              <p:cNvPr id="20" name="Graphic 19">
                <a:extLst>
                  <a:ext uri="{FF2B5EF4-FFF2-40B4-BE49-F238E27FC236}">
                    <a16:creationId xmlns:a16="http://schemas.microsoft.com/office/drawing/2014/main" id="{0807400C-8282-D997-BDA8-E6EAE6E192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144000" y="3044952"/>
                <a:ext cx="516367" cy="548640"/>
              </a:xfrm>
              <a:prstGeom prst="rect">
                <a:avLst/>
              </a:prstGeom>
            </p:spPr>
          </p:pic>
          <p:pic>
            <p:nvPicPr>
              <p:cNvPr id="25" name="Graphic 24">
                <a:extLst>
                  <a:ext uri="{FF2B5EF4-FFF2-40B4-BE49-F238E27FC236}">
                    <a16:creationId xmlns:a16="http://schemas.microsoft.com/office/drawing/2014/main" id="{77111EC3-9AAB-7D82-F092-2AEF355AA2B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503920" y="3591887"/>
                <a:ext cx="516367" cy="548640"/>
              </a:xfrm>
              <a:prstGeom prst="rect">
                <a:avLst/>
              </a:prstGeom>
            </p:spPr>
          </p:pic>
          <p:pic>
            <p:nvPicPr>
              <p:cNvPr id="26" name="Graphic 25">
                <a:extLst>
                  <a:ext uri="{FF2B5EF4-FFF2-40B4-BE49-F238E27FC236}">
                    <a16:creationId xmlns:a16="http://schemas.microsoft.com/office/drawing/2014/main" id="{ED000805-1B90-0B7D-033C-FA9E9148111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144000" y="3591887"/>
                <a:ext cx="516367" cy="548640"/>
              </a:xfrm>
              <a:prstGeom prst="rect">
                <a:avLst/>
              </a:prstGeom>
            </p:spPr>
          </p:pic>
          <p:pic>
            <p:nvPicPr>
              <p:cNvPr id="27" name="Graphic 26">
                <a:extLst>
                  <a:ext uri="{FF2B5EF4-FFF2-40B4-BE49-F238E27FC236}">
                    <a16:creationId xmlns:a16="http://schemas.microsoft.com/office/drawing/2014/main" id="{3B87192B-CA5F-AE87-7A1E-E656D953739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503920" y="4147511"/>
                <a:ext cx="516367" cy="548640"/>
              </a:xfrm>
              <a:prstGeom prst="rect">
                <a:avLst/>
              </a:prstGeom>
            </p:spPr>
          </p:pic>
          <p:pic>
            <p:nvPicPr>
              <p:cNvPr id="28" name="Graphic 27">
                <a:extLst>
                  <a:ext uri="{FF2B5EF4-FFF2-40B4-BE49-F238E27FC236}">
                    <a16:creationId xmlns:a16="http://schemas.microsoft.com/office/drawing/2014/main" id="{E34F47A1-5880-E99B-615F-555878D6B72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144000" y="4147511"/>
                <a:ext cx="516367" cy="548640"/>
              </a:xfrm>
              <a:prstGeom prst="rect">
                <a:avLst/>
              </a:prstGeom>
            </p:spPr>
          </p:pic>
          <p:pic>
            <p:nvPicPr>
              <p:cNvPr id="29" name="Graphic 28">
                <a:extLst>
                  <a:ext uri="{FF2B5EF4-FFF2-40B4-BE49-F238E27FC236}">
                    <a16:creationId xmlns:a16="http://schemas.microsoft.com/office/drawing/2014/main" id="{13179003-7394-EFD5-67F5-C97E1C25DE0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503920" y="4694446"/>
                <a:ext cx="516367" cy="548640"/>
              </a:xfrm>
              <a:prstGeom prst="rect">
                <a:avLst/>
              </a:prstGeom>
            </p:spPr>
          </p:pic>
          <p:pic>
            <p:nvPicPr>
              <p:cNvPr id="30" name="Graphic 29">
                <a:extLst>
                  <a:ext uri="{FF2B5EF4-FFF2-40B4-BE49-F238E27FC236}">
                    <a16:creationId xmlns:a16="http://schemas.microsoft.com/office/drawing/2014/main" id="{E5D159FD-71B9-0162-2FE0-1F3EAD7AFFE9}"/>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144000" y="4694446"/>
                <a:ext cx="516367" cy="548640"/>
              </a:xfrm>
              <a:prstGeom prst="rect">
                <a:avLst/>
              </a:prstGeom>
            </p:spPr>
          </p:pic>
          <p:pic>
            <p:nvPicPr>
              <p:cNvPr id="31" name="Graphic 30">
                <a:extLst>
                  <a:ext uri="{FF2B5EF4-FFF2-40B4-BE49-F238E27FC236}">
                    <a16:creationId xmlns:a16="http://schemas.microsoft.com/office/drawing/2014/main" id="{5F614264-A633-666C-0B85-FAA7BF92AA0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784080" y="3044952"/>
                <a:ext cx="516367" cy="548640"/>
              </a:xfrm>
              <a:prstGeom prst="rect">
                <a:avLst/>
              </a:prstGeom>
            </p:spPr>
          </p:pic>
          <p:pic>
            <p:nvPicPr>
              <p:cNvPr id="32" name="Graphic 31">
                <a:extLst>
                  <a:ext uri="{FF2B5EF4-FFF2-40B4-BE49-F238E27FC236}">
                    <a16:creationId xmlns:a16="http://schemas.microsoft.com/office/drawing/2014/main" id="{7361894C-FA49-C32C-31C5-468B86F8C9D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784080" y="3591887"/>
                <a:ext cx="516367" cy="548640"/>
              </a:xfrm>
              <a:prstGeom prst="rect">
                <a:avLst/>
              </a:prstGeom>
            </p:spPr>
          </p:pic>
          <p:pic>
            <p:nvPicPr>
              <p:cNvPr id="33" name="Graphic 32">
                <a:extLst>
                  <a:ext uri="{FF2B5EF4-FFF2-40B4-BE49-F238E27FC236}">
                    <a16:creationId xmlns:a16="http://schemas.microsoft.com/office/drawing/2014/main" id="{38026EF2-BCE2-C91A-ED26-6E18B3559EA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784080" y="4147511"/>
                <a:ext cx="516367" cy="548640"/>
              </a:xfrm>
              <a:prstGeom prst="rect">
                <a:avLst/>
              </a:prstGeom>
            </p:spPr>
          </p:pic>
          <p:pic>
            <p:nvPicPr>
              <p:cNvPr id="34" name="Graphic 33">
                <a:extLst>
                  <a:ext uri="{FF2B5EF4-FFF2-40B4-BE49-F238E27FC236}">
                    <a16:creationId xmlns:a16="http://schemas.microsoft.com/office/drawing/2014/main" id="{2EA9DBB8-7EA9-0DF3-F25A-6284ACD8C10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784080" y="4694446"/>
                <a:ext cx="516367" cy="548640"/>
              </a:xfrm>
              <a:prstGeom prst="rect">
                <a:avLst/>
              </a:prstGeom>
            </p:spPr>
          </p:pic>
        </p:grpSp>
      </p:grpSp>
    </p:spTree>
    <p:extLst>
      <p:ext uri="{BB962C8B-B14F-4D97-AF65-F5344CB8AC3E}">
        <p14:creationId xmlns:p14="http://schemas.microsoft.com/office/powerpoint/2010/main" val="78723001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83CF-EE80-4A69-BE44-8C43FC27901A}"/>
              </a:ext>
            </a:extLst>
          </p:cNvPr>
          <p:cNvSpPr>
            <a:spLocks noGrp="1"/>
          </p:cNvSpPr>
          <p:nvPr>
            <p:ph type="title"/>
          </p:nvPr>
        </p:nvSpPr>
        <p:spPr>
          <a:xfrm>
            <a:off x="457200" y="914400"/>
            <a:ext cx="11277600" cy="914400"/>
          </a:xfrm>
        </p:spPr>
        <p:txBody>
          <a:bodyPr anchor="t" anchorCtr="0">
            <a:noAutofit/>
          </a:bodyPr>
          <a:lstStyle/>
          <a:p>
            <a:r>
              <a:rPr lang="en-US" noProof="0" dirty="0"/>
              <a:t>Strategies for a Buyers’ Market</a:t>
            </a:r>
            <a:endParaRPr lang="en-US" dirty="0"/>
          </a:p>
        </p:txBody>
      </p:sp>
      <p:sp>
        <p:nvSpPr>
          <p:cNvPr id="6" name="Content Placeholder 5">
            <a:extLst>
              <a:ext uri="{FF2B5EF4-FFF2-40B4-BE49-F238E27FC236}">
                <a16:creationId xmlns:a16="http://schemas.microsoft.com/office/drawing/2014/main" id="{7FAD1A42-58ED-B176-792B-5CE9D303E117}"/>
              </a:ext>
            </a:extLst>
          </p:cNvPr>
          <p:cNvSpPr>
            <a:spLocks noGrp="1"/>
          </p:cNvSpPr>
          <p:nvPr>
            <p:ph idx="1"/>
          </p:nvPr>
        </p:nvSpPr>
        <p:spPr/>
        <p:txBody>
          <a:bodyPr numCol="1"/>
          <a:lstStyle/>
          <a:p>
            <a:r>
              <a:rPr lang="en-US" sz="2200" dirty="0"/>
              <a:t>Keep up-to-date on price adjustments</a:t>
            </a:r>
          </a:p>
          <a:p>
            <a:r>
              <a:rPr lang="en-US" sz="2200" dirty="0"/>
              <a:t>Request contingencies, allowances, or extras, </a:t>
            </a:r>
            <a:br>
              <a:rPr lang="en-US" sz="2200" dirty="0"/>
            </a:br>
            <a:r>
              <a:rPr lang="en-US" sz="2200" dirty="0"/>
              <a:t>such as a home warranty</a:t>
            </a:r>
          </a:p>
          <a:p>
            <a:r>
              <a:rPr lang="en-US" sz="2200" dirty="0"/>
              <a:t>Ask seller to help with closing costs</a:t>
            </a:r>
          </a:p>
          <a:p>
            <a:r>
              <a:rPr lang="en-US" sz="2200" dirty="0"/>
              <a:t>Shorten time for seller’s acceptance</a:t>
            </a:r>
          </a:p>
          <a:p>
            <a:r>
              <a:rPr lang="en-US" sz="2200" dirty="0"/>
              <a:t>Request a credit if inspection reveals needed repairs.</a:t>
            </a:r>
          </a:p>
          <a:p>
            <a:r>
              <a:rPr lang="en-US" sz="2200" dirty="0"/>
              <a:t>All cash or underwritten mortgage – </a:t>
            </a:r>
            <a:br>
              <a:rPr lang="en-US" sz="2200" dirty="0"/>
            </a:br>
            <a:r>
              <a:rPr lang="en-US" sz="2200" dirty="0"/>
              <a:t>benefit in all markets</a:t>
            </a:r>
          </a:p>
        </p:txBody>
      </p:sp>
      <p:sp>
        <p:nvSpPr>
          <p:cNvPr id="8" name="Date Placeholder 3">
            <a:extLst>
              <a:ext uri="{FF2B5EF4-FFF2-40B4-BE49-F238E27FC236}">
                <a16:creationId xmlns:a16="http://schemas.microsoft.com/office/drawing/2014/main" id="{6EBE70DB-9C24-3F53-8F10-24DB25FAE3F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9" name="Date Placeholder 3">
            <a:extLst>
              <a:ext uri="{FF2B5EF4-FFF2-40B4-BE49-F238E27FC236}">
                <a16:creationId xmlns:a16="http://schemas.microsoft.com/office/drawing/2014/main" id="{3780D3A0-8D86-BE94-20C5-30411E9F2FE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278</a:t>
            </a:fld>
            <a:endParaRPr lang="en-US" b="1" dirty="0">
              <a:solidFill>
                <a:srgbClr val="606060"/>
              </a:solidFill>
            </a:endParaRPr>
          </a:p>
        </p:txBody>
      </p:sp>
      <p:pic>
        <p:nvPicPr>
          <p:cNvPr id="3" name="Graphic 2">
            <a:extLst>
              <a:ext uri="{FF2B5EF4-FFF2-40B4-BE49-F238E27FC236}">
                <a16:creationId xmlns:a16="http://schemas.microsoft.com/office/drawing/2014/main" id="{260829CC-E399-DC7E-61AB-4D19528CCE6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189277874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83CF-EE80-4A69-BE44-8C43FC27901A}"/>
              </a:ext>
            </a:extLst>
          </p:cNvPr>
          <p:cNvSpPr>
            <a:spLocks noGrp="1"/>
          </p:cNvSpPr>
          <p:nvPr>
            <p:ph type="title"/>
          </p:nvPr>
        </p:nvSpPr>
        <p:spPr>
          <a:xfrm>
            <a:off x="457200" y="914400"/>
            <a:ext cx="11277600" cy="914400"/>
          </a:xfrm>
        </p:spPr>
        <p:txBody>
          <a:bodyPr anchor="t" anchorCtr="0">
            <a:noAutofit/>
          </a:bodyPr>
          <a:lstStyle/>
          <a:p>
            <a:r>
              <a:rPr lang="en-US" noProof="0" dirty="0"/>
              <a:t>Seller Concessions Could Include </a:t>
            </a:r>
            <a:endParaRPr lang="en-US" dirty="0"/>
          </a:p>
        </p:txBody>
      </p:sp>
      <p:sp>
        <p:nvSpPr>
          <p:cNvPr id="9" name="Content Placeholder 8">
            <a:extLst>
              <a:ext uri="{FF2B5EF4-FFF2-40B4-BE49-F238E27FC236}">
                <a16:creationId xmlns:a16="http://schemas.microsoft.com/office/drawing/2014/main" id="{4E44D30F-477F-AA7A-21E3-9E68E31C02D3}"/>
              </a:ext>
            </a:extLst>
          </p:cNvPr>
          <p:cNvSpPr>
            <a:spLocks noGrp="1"/>
          </p:cNvSpPr>
          <p:nvPr>
            <p:ph idx="1"/>
          </p:nvPr>
        </p:nvSpPr>
        <p:spPr/>
        <p:txBody>
          <a:bodyPr numCol="1"/>
          <a:lstStyle/>
          <a:p>
            <a:r>
              <a:rPr lang="en-US" sz="2200" dirty="0"/>
              <a:t>Permitting buyer to move in quickly</a:t>
            </a:r>
          </a:p>
          <a:p>
            <a:r>
              <a:rPr lang="en-US" sz="2200" dirty="0"/>
              <a:t>Help with financing</a:t>
            </a:r>
          </a:p>
          <a:p>
            <a:r>
              <a:rPr lang="en-US" sz="2200" dirty="0"/>
              <a:t>Rent with option to buyer</a:t>
            </a:r>
          </a:p>
          <a:p>
            <a:r>
              <a:rPr lang="en-US" sz="2200" dirty="0"/>
              <a:t>Paying buyer closing costs and other fees</a:t>
            </a:r>
          </a:p>
          <a:p>
            <a:r>
              <a:rPr lang="en-US" sz="2200" dirty="0"/>
              <a:t>Paying for improvements</a:t>
            </a:r>
          </a:p>
        </p:txBody>
      </p:sp>
      <p:sp>
        <p:nvSpPr>
          <p:cNvPr id="11" name="Date Placeholder 3">
            <a:extLst>
              <a:ext uri="{FF2B5EF4-FFF2-40B4-BE49-F238E27FC236}">
                <a16:creationId xmlns:a16="http://schemas.microsoft.com/office/drawing/2014/main" id="{56C002D4-8C5A-FB0D-0399-A233964301F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3" name="Date Placeholder 3">
            <a:extLst>
              <a:ext uri="{FF2B5EF4-FFF2-40B4-BE49-F238E27FC236}">
                <a16:creationId xmlns:a16="http://schemas.microsoft.com/office/drawing/2014/main" id="{ECFCE740-C04C-5ABA-1C46-041A25E2D9E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279</a:t>
            </a:fld>
            <a:endParaRPr lang="en-US" b="1" dirty="0">
              <a:solidFill>
                <a:srgbClr val="606060"/>
              </a:solidFill>
            </a:endParaRPr>
          </a:p>
        </p:txBody>
      </p:sp>
      <p:pic>
        <p:nvPicPr>
          <p:cNvPr id="3" name="Graphic 2">
            <a:extLst>
              <a:ext uri="{FF2B5EF4-FFF2-40B4-BE49-F238E27FC236}">
                <a16:creationId xmlns:a16="http://schemas.microsoft.com/office/drawing/2014/main" id="{C96B03F7-B7F2-027D-4CCB-4F9E39CA57A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144128275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46FF-1CA2-4670-B1C9-ED6FE88F8482}"/>
              </a:ext>
            </a:extLst>
          </p:cNvPr>
          <p:cNvSpPr>
            <a:spLocks noGrp="1"/>
          </p:cNvSpPr>
          <p:nvPr>
            <p:ph type="title"/>
          </p:nvPr>
        </p:nvSpPr>
        <p:spPr>
          <a:noFill/>
        </p:spPr>
        <p:txBody>
          <a:bodyPr anchor="t" anchorCtr="0">
            <a:noAutofit/>
          </a:bodyPr>
          <a:lstStyle/>
          <a:p>
            <a:r>
              <a:rPr lang="en-US" dirty="0"/>
              <a:t>Strategies for a Sellers’ Market</a:t>
            </a:r>
          </a:p>
        </p:txBody>
      </p:sp>
      <p:sp>
        <p:nvSpPr>
          <p:cNvPr id="3" name="Content Placeholder 2">
            <a:extLst>
              <a:ext uri="{FF2B5EF4-FFF2-40B4-BE49-F238E27FC236}">
                <a16:creationId xmlns:a16="http://schemas.microsoft.com/office/drawing/2014/main" id="{A03D0B89-8050-4775-84BB-630FF87D244B}"/>
              </a:ext>
            </a:extLst>
          </p:cNvPr>
          <p:cNvSpPr>
            <a:spLocks noGrp="1"/>
          </p:cNvSpPr>
          <p:nvPr>
            <p:ph idx="1"/>
          </p:nvPr>
        </p:nvSpPr>
        <p:spPr/>
        <p:txBody>
          <a:bodyPr numCol="1">
            <a:noAutofit/>
          </a:bodyPr>
          <a:lstStyle/>
          <a:p>
            <a:r>
              <a:rPr lang="en-US" sz="2400" dirty="0"/>
              <a:t>Not all suggestions will work </a:t>
            </a:r>
            <a:br>
              <a:rPr lang="en-US" sz="2400" dirty="0"/>
            </a:br>
            <a:r>
              <a:rPr lang="en-US" sz="2400" dirty="0"/>
              <a:t>for every buyer or seller</a:t>
            </a:r>
          </a:p>
          <a:p>
            <a:r>
              <a:rPr lang="en-US" sz="2400" dirty="0"/>
              <a:t>Our job is to have enough ‘arrows </a:t>
            </a:r>
            <a:br>
              <a:rPr lang="en-US" sz="2400" dirty="0"/>
            </a:br>
            <a:r>
              <a:rPr lang="en-US" sz="2400" dirty="0"/>
              <a:t>in our quiver’ and  know which </a:t>
            </a:r>
            <a:br>
              <a:rPr lang="en-US" sz="2400" dirty="0"/>
            </a:br>
            <a:r>
              <a:rPr lang="en-US" sz="2400" dirty="0"/>
              <a:t>one to use and when to use them</a:t>
            </a:r>
            <a:r>
              <a:rPr lang="en-US" dirty="0"/>
              <a:t>!</a:t>
            </a:r>
          </a:p>
        </p:txBody>
      </p:sp>
      <p:sp>
        <p:nvSpPr>
          <p:cNvPr id="5" name="Date Placeholder 3">
            <a:extLst>
              <a:ext uri="{FF2B5EF4-FFF2-40B4-BE49-F238E27FC236}">
                <a16:creationId xmlns:a16="http://schemas.microsoft.com/office/drawing/2014/main" id="{F855B04C-5D0F-EFED-BB0A-7DBC345A1FB6}"/>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B312124B-A860-6C71-3073-ABF9B557734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280</a:t>
            </a:fld>
            <a:endParaRPr lang="en-US" b="1" dirty="0">
              <a:solidFill>
                <a:srgbClr val="606060"/>
              </a:solidFill>
            </a:endParaRPr>
          </a:p>
        </p:txBody>
      </p:sp>
      <p:pic>
        <p:nvPicPr>
          <p:cNvPr id="4" name="Graphic 3">
            <a:extLst>
              <a:ext uri="{FF2B5EF4-FFF2-40B4-BE49-F238E27FC236}">
                <a16:creationId xmlns:a16="http://schemas.microsoft.com/office/drawing/2014/main" id="{B72ED54C-050F-6089-029C-76A13EC160E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705365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63BC15-EFAA-4D9B-9230-7F8141E872D7}"/>
              </a:ext>
            </a:extLst>
          </p:cNvPr>
          <p:cNvSpPr>
            <a:spLocks noGrp="1"/>
          </p:cNvSpPr>
          <p:nvPr>
            <p:ph type="title"/>
          </p:nvPr>
        </p:nvSpPr>
        <p:spPr>
          <a:xfrm>
            <a:off x="457200" y="914400"/>
            <a:ext cx="11277600" cy="914400"/>
          </a:xfrm>
        </p:spPr>
        <p:txBody>
          <a:bodyPr>
            <a:noAutofit/>
          </a:bodyPr>
          <a:lstStyle/>
          <a:p>
            <a:r>
              <a:rPr lang="en-US"/>
              <a:t>Types of Representation Agreements</a:t>
            </a:r>
          </a:p>
        </p:txBody>
      </p:sp>
      <p:sp>
        <p:nvSpPr>
          <p:cNvPr id="6" name="Content Placeholder 5">
            <a:extLst>
              <a:ext uri="{FF2B5EF4-FFF2-40B4-BE49-F238E27FC236}">
                <a16:creationId xmlns:a16="http://schemas.microsoft.com/office/drawing/2014/main" id="{EC08A082-15A4-4A55-AD62-C2E14C6A147C}"/>
              </a:ext>
            </a:extLst>
          </p:cNvPr>
          <p:cNvSpPr>
            <a:spLocks noGrp="1"/>
          </p:cNvSpPr>
          <p:nvPr>
            <p:ph idx="1"/>
          </p:nvPr>
        </p:nvSpPr>
        <p:spPr>
          <a:xfrm>
            <a:off x="457200" y="1825625"/>
            <a:ext cx="11277600" cy="4270375"/>
          </a:xfrm>
          <a:noFill/>
        </p:spPr>
        <p:txBody>
          <a:bodyPr numCol="2">
            <a:noAutofit/>
          </a:bodyPr>
          <a:lstStyle/>
          <a:p>
            <a:pPr marL="0" indent="0">
              <a:spcBef>
                <a:spcPts val="0"/>
              </a:spcBef>
              <a:spcAft>
                <a:spcPts val="1200"/>
              </a:spcAft>
              <a:buNone/>
            </a:pPr>
            <a:r>
              <a:rPr lang="en-US" sz="2400" b="1" dirty="0">
                <a:latin typeface="Montserrat SemiBold" pitchFamily="2" charset="77"/>
              </a:rPr>
              <a:t>Express Agreements </a:t>
            </a:r>
            <a:br>
              <a:rPr lang="en-US" sz="2400" b="1" dirty="0">
                <a:latin typeface="Montserrat SemiBold" pitchFamily="2" charset="77"/>
              </a:rPr>
            </a:br>
            <a:r>
              <a:rPr lang="en-US" sz="2400" b="1" dirty="0">
                <a:latin typeface="Montserrat SemiBold" pitchFamily="2" charset="77"/>
              </a:rPr>
              <a:t>can be…	</a:t>
            </a:r>
          </a:p>
          <a:p>
            <a:pPr>
              <a:spcBef>
                <a:spcPts val="0"/>
              </a:spcBef>
              <a:spcAft>
                <a:spcPts val="1200"/>
              </a:spcAft>
            </a:pPr>
            <a:r>
              <a:rPr lang="en-US" sz="2400" dirty="0"/>
              <a:t>Written Agreements</a:t>
            </a:r>
          </a:p>
          <a:p>
            <a:pPr marL="594360" lvl="1" indent="-320040">
              <a:spcBef>
                <a:spcPts val="0"/>
              </a:spcBef>
              <a:spcAft>
                <a:spcPts val="1200"/>
              </a:spcAft>
              <a:buFont typeface="System Font Regular"/>
              <a:buChar char="—"/>
            </a:pPr>
            <a:r>
              <a:rPr lang="en-US" sz="2000" dirty="0"/>
              <a:t>Buyer Rep </a:t>
            </a:r>
          </a:p>
          <a:p>
            <a:pPr marL="594360" lvl="1" indent="-320040">
              <a:spcBef>
                <a:spcPts val="0"/>
              </a:spcBef>
              <a:spcAft>
                <a:spcPts val="1200"/>
              </a:spcAft>
              <a:buFont typeface="System Font Regular"/>
              <a:buChar char="—"/>
            </a:pPr>
            <a:r>
              <a:rPr lang="en-US" sz="2000" dirty="0"/>
              <a:t>Listing Agreement</a:t>
            </a:r>
          </a:p>
          <a:p>
            <a:pPr marL="594360" lvl="1" indent="-320040">
              <a:spcBef>
                <a:spcPts val="0"/>
              </a:spcBef>
              <a:spcAft>
                <a:spcPts val="1200"/>
              </a:spcAft>
              <a:buFont typeface="System Font Regular"/>
              <a:buChar char="—"/>
            </a:pPr>
            <a:r>
              <a:rPr lang="en-US" sz="2000" dirty="0"/>
              <a:t>Right to Lease </a:t>
            </a:r>
          </a:p>
          <a:p>
            <a:pPr marL="594360" lvl="1" indent="-320040">
              <a:spcBef>
                <a:spcPts val="0"/>
              </a:spcBef>
              <a:spcAft>
                <a:spcPts val="1200"/>
              </a:spcAft>
              <a:buFont typeface="System Font Regular"/>
              <a:buChar char="—"/>
            </a:pPr>
            <a:r>
              <a:rPr lang="en-US" sz="2000" dirty="0"/>
              <a:t>Property Management</a:t>
            </a:r>
          </a:p>
          <a:p>
            <a:pPr>
              <a:spcBef>
                <a:spcPts val="0"/>
              </a:spcBef>
              <a:spcAft>
                <a:spcPts val="1200"/>
              </a:spcAft>
            </a:pPr>
            <a:r>
              <a:rPr lang="en-US" sz="2400" dirty="0"/>
              <a:t>Oral </a:t>
            </a:r>
          </a:p>
          <a:p>
            <a:pPr>
              <a:spcBef>
                <a:spcPts val="0"/>
              </a:spcBef>
              <a:spcAft>
                <a:spcPts val="1200"/>
              </a:spcAft>
            </a:pPr>
            <a:r>
              <a:rPr lang="en-US" sz="2400" dirty="0"/>
              <a:t>Action</a:t>
            </a:r>
          </a:p>
          <a:p>
            <a:pPr marL="0" indent="0">
              <a:lnSpc>
                <a:spcPct val="110000"/>
              </a:lnSpc>
              <a:spcBef>
                <a:spcPts val="0"/>
              </a:spcBef>
              <a:spcAft>
                <a:spcPts val="1200"/>
              </a:spcAft>
              <a:buNone/>
            </a:pPr>
            <a:r>
              <a:rPr lang="en-US" sz="2400" b="1" dirty="0">
                <a:latin typeface="Montserrat SemiBold" pitchFamily="2" charset="77"/>
              </a:rPr>
              <a:t>Implied Agreements </a:t>
            </a:r>
            <a:br>
              <a:rPr lang="en-US" sz="2400" b="1" dirty="0">
                <a:latin typeface="Montserrat SemiBold" pitchFamily="2" charset="77"/>
              </a:rPr>
            </a:br>
            <a:r>
              <a:rPr lang="en-US" sz="2400" b="1" dirty="0">
                <a:latin typeface="Montserrat SemiBold" pitchFamily="2" charset="77"/>
              </a:rPr>
              <a:t>can be created by…</a:t>
            </a:r>
          </a:p>
          <a:p>
            <a:pPr>
              <a:lnSpc>
                <a:spcPct val="110000"/>
              </a:lnSpc>
              <a:spcBef>
                <a:spcPts val="0"/>
              </a:spcBef>
              <a:spcAft>
                <a:spcPts val="1200"/>
              </a:spcAft>
            </a:pPr>
            <a:r>
              <a:rPr lang="en-US" sz="2400" dirty="0"/>
              <a:t>Actions</a:t>
            </a:r>
          </a:p>
          <a:p>
            <a:pPr>
              <a:lnSpc>
                <a:spcPct val="110000"/>
              </a:lnSpc>
              <a:spcBef>
                <a:spcPts val="0"/>
              </a:spcBef>
              <a:spcAft>
                <a:spcPts val="1200"/>
              </a:spcAft>
            </a:pPr>
            <a:r>
              <a:rPr lang="en-US" sz="2400" dirty="0"/>
              <a:t>Statements</a:t>
            </a:r>
          </a:p>
          <a:p>
            <a:pPr>
              <a:lnSpc>
                <a:spcPct val="110000"/>
              </a:lnSpc>
              <a:spcBef>
                <a:spcPts val="0"/>
              </a:spcBef>
              <a:spcAft>
                <a:spcPts val="1200"/>
              </a:spcAft>
            </a:pPr>
            <a:r>
              <a:rPr lang="en-US" sz="2400" dirty="0"/>
              <a:t>Conduct</a:t>
            </a:r>
            <a:endParaRPr lang="en-US" dirty="0"/>
          </a:p>
        </p:txBody>
      </p:sp>
      <p:sp>
        <p:nvSpPr>
          <p:cNvPr id="2" name="Date Placeholder 3">
            <a:extLst>
              <a:ext uri="{FF2B5EF4-FFF2-40B4-BE49-F238E27FC236}">
                <a16:creationId xmlns:a16="http://schemas.microsoft.com/office/drawing/2014/main" id="{199DEC6F-5402-20A8-85EC-7614ADE8B8F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05FFA5FF-FC25-0DA9-9098-F5058CE5164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29</a:t>
            </a:fld>
            <a:endParaRPr lang="en-US" sz="1200" b="1" dirty="0">
              <a:solidFill>
                <a:srgbClr val="606060"/>
              </a:solidFill>
            </a:endParaRPr>
          </a:p>
        </p:txBody>
      </p:sp>
    </p:spTree>
    <p:extLst>
      <p:ext uri="{BB962C8B-B14F-4D97-AF65-F5344CB8AC3E}">
        <p14:creationId xmlns:p14="http://schemas.microsoft.com/office/powerpoint/2010/main" val="264499441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E4DD83-5608-86E4-89EB-9DE793A2B078}"/>
              </a:ext>
            </a:extLst>
          </p:cNvPr>
          <p:cNvSpPr>
            <a:spLocks noGrp="1"/>
          </p:cNvSpPr>
          <p:nvPr>
            <p:ph type="title"/>
          </p:nvPr>
        </p:nvSpPr>
        <p:spPr/>
        <p:txBody>
          <a:bodyPr/>
          <a:lstStyle/>
          <a:p>
            <a:r>
              <a:rPr lang="en-US" dirty="0"/>
              <a:t>What can buyers do?</a:t>
            </a:r>
          </a:p>
        </p:txBody>
      </p:sp>
      <p:grpSp>
        <p:nvGrpSpPr>
          <p:cNvPr id="44" name="Group 43">
            <a:extLst>
              <a:ext uri="{FF2B5EF4-FFF2-40B4-BE49-F238E27FC236}">
                <a16:creationId xmlns:a16="http://schemas.microsoft.com/office/drawing/2014/main" id="{EA673EFC-CF08-3360-DD39-828E9C8B9838}"/>
              </a:ext>
            </a:extLst>
          </p:cNvPr>
          <p:cNvGrpSpPr/>
          <p:nvPr/>
        </p:nvGrpSpPr>
        <p:grpSpPr>
          <a:xfrm>
            <a:off x="457200" y="2057400"/>
            <a:ext cx="11274552" cy="3093513"/>
            <a:chOff x="457200" y="1825959"/>
            <a:chExt cx="11274552" cy="3093513"/>
          </a:xfrm>
        </p:grpSpPr>
        <p:sp>
          <p:nvSpPr>
            <p:cNvPr id="33" name="Rectangle 32">
              <a:extLst>
                <a:ext uri="{FF2B5EF4-FFF2-40B4-BE49-F238E27FC236}">
                  <a16:creationId xmlns:a16="http://schemas.microsoft.com/office/drawing/2014/main" id="{F6E89D31-6AE3-CAC4-5DBE-52DC639907D0}"/>
                </a:ext>
              </a:extLst>
            </p:cNvPr>
            <p:cNvSpPr/>
            <p:nvPr/>
          </p:nvSpPr>
          <p:spPr>
            <a:xfrm>
              <a:off x="457200" y="1828800"/>
              <a:ext cx="3429000" cy="1371600"/>
            </a:xfrm>
            <a:prstGeom prst="rect">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ontserrat SemiBold" pitchFamily="2" charset="77"/>
                  <a:cs typeface="Arial" panose="020B0604020202020204" pitchFamily="34" charset="0"/>
                </a:rPr>
                <a:t>Underwritten approval</a:t>
              </a:r>
              <a:br>
                <a:rPr lang="en-US" sz="1900" b="1" kern="1200" dirty="0">
                  <a:latin typeface="Montserrat SemiBold" pitchFamily="2" charset="77"/>
                  <a:cs typeface="Arial" panose="020B0604020202020204" pitchFamily="34" charset="0"/>
                </a:rPr>
              </a:br>
              <a:r>
                <a:rPr lang="en-US" sz="1900" b="1" kern="1200" dirty="0">
                  <a:latin typeface="Montserrat SemiBold" pitchFamily="2" charset="77"/>
                  <a:cs typeface="Arial" panose="020B0604020202020204" pitchFamily="34" charset="0"/>
                </a:rPr>
                <a:t>or waive mortgage contingency</a:t>
              </a:r>
            </a:p>
          </p:txBody>
        </p:sp>
        <p:sp>
          <p:nvSpPr>
            <p:cNvPr id="35" name="Rectangle 34">
              <a:extLst>
                <a:ext uri="{FF2B5EF4-FFF2-40B4-BE49-F238E27FC236}">
                  <a16:creationId xmlns:a16="http://schemas.microsoft.com/office/drawing/2014/main" id="{270E8AE4-3125-1785-EA71-0EF768E4EB96}"/>
                </a:ext>
              </a:extLst>
            </p:cNvPr>
            <p:cNvSpPr/>
            <p:nvPr/>
          </p:nvSpPr>
          <p:spPr>
            <a:xfrm>
              <a:off x="4381499" y="1828800"/>
              <a:ext cx="3429000" cy="1371600"/>
            </a:xfrm>
            <a:prstGeom prst="rect">
              <a:avLst/>
            </a:prstGeom>
            <a:solidFill>
              <a:schemeClr val="accent3"/>
            </a:solidFill>
            <a:effectLst/>
            <a:scene3d>
              <a:camera prst="orthographicFront"/>
              <a:lightRig rig="threePt" dir="t"/>
            </a:scene3d>
            <a:sp3d>
              <a:bevelT/>
            </a:sp3d>
          </p:spPr>
          <p:style>
            <a:lnRef idx="0">
              <a:schemeClr val="lt1">
                <a:hueOff val="0"/>
                <a:satOff val="0"/>
                <a:lumOff val="0"/>
                <a:alphaOff val="0"/>
              </a:schemeClr>
            </a:lnRef>
            <a:fillRef idx="3">
              <a:schemeClr val="accent3">
                <a:hueOff val="51703"/>
                <a:satOff val="0"/>
                <a:lumOff val="-3578"/>
                <a:alphaOff val="0"/>
              </a:schemeClr>
            </a:fillRef>
            <a:effectRef idx="3">
              <a:schemeClr val="accent3">
                <a:hueOff val="51703"/>
                <a:satOff val="0"/>
                <a:lumOff val="-3578"/>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ontserrat SemiBold" pitchFamily="2" charset="77"/>
                  <a:cs typeface="Arial" panose="020B0604020202020204" pitchFamily="34" charset="0"/>
                </a:rPr>
                <a:t>Purchase ‘as-is’</a:t>
              </a:r>
            </a:p>
          </p:txBody>
        </p:sp>
        <p:sp>
          <p:nvSpPr>
            <p:cNvPr id="37" name="Rectangle 36">
              <a:extLst>
                <a:ext uri="{FF2B5EF4-FFF2-40B4-BE49-F238E27FC236}">
                  <a16:creationId xmlns:a16="http://schemas.microsoft.com/office/drawing/2014/main" id="{88FFF489-7597-87B8-548E-0CACEB8B6FB7}"/>
                </a:ext>
              </a:extLst>
            </p:cNvPr>
            <p:cNvSpPr/>
            <p:nvPr/>
          </p:nvSpPr>
          <p:spPr>
            <a:xfrm>
              <a:off x="8302752" y="1825959"/>
              <a:ext cx="3429000" cy="1371600"/>
            </a:xfrm>
            <a:prstGeom prst="rect">
              <a:avLst/>
            </a:prstGeom>
            <a:solidFill>
              <a:schemeClr val="accent4"/>
            </a:solidFill>
            <a:effectLst/>
            <a:scene3d>
              <a:camera prst="orthographicFront"/>
              <a:lightRig rig="threePt" dir="t"/>
            </a:scene3d>
            <a:sp3d>
              <a:bevelT/>
            </a:sp3d>
          </p:spPr>
          <p:style>
            <a:lnRef idx="0">
              <a:schemeClr val="lt1">
                <a:hueOff val="0"/>
                <a:satOff val="0"/>
                <a:lumOff val="0"/>
                <a:alphaOff val="0"/>
              </a:schemeClr>
            </a:lnRef>
            <a:fillRef idx="3">
              <a:schemeClr val="accent3">
                <a:hueOff val="103406"/>
                <a:satOff val="0"/>
                <a:lumOff val="-7156"/>
                <a:alphaOff val="0"/>
              </a:schemeClr>
            </a:fillRef>
            <a:effectRef idx="3">
              <a:schemeClr val="accent3">
                <a:hueOff val="103406"/>
                <a:satOff val="0"/>
                <a:lumOff val="-7156"/>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ontserrat SemiBold" pitchFamily="2" charset="77"/>
                  <a:cs typeface="Arial" panose="020B0604020202020204" pitchFamily="34" charset="0"/>
                </a:rPr>
                <a:t>Offer list price</a:t>
              </a:r>
              <a:br>
                <a:rPr lang="en-US" sz="1900" b="1" kern="1200" dirty="0">
                  <a:latin typeface="Montserrat SemiBold" pitchFamily="2" charset="77"/>
                  <a:cs typeface="Arial" panose="020B0604020202020204" pitchFamily="34" charset="0"/>
                </a:rPr>
              </a:br>
              <a:r>
                <a:rPr lang="en-US" sz="1900" b="1" kern="1200" dirty="0">
                  <a:latin typeface="Montserrat SemiBold" pitchFamily="2" charset="77"/>
                  <a:cs typeface="Arial" panose="020B0604020202020204" pitchFamily="34" charset="0"/>
                </a:rPr>
                <a:t>or more </a:t>
              </a:r>
            </a:p>
          </p:txBody>
        </p:sp>
        <p:sp>
          <p:nvSpPr>
            <p:cNvPr id="39" name="Rectangle 38">
              <a:extLst>
                <a:ext uri="{FF2B5EF4-FFF2-40B4-BE49-F238E27FC236}">
                  <a16:creationId xmlns:a16="http://schemas.microsoft.com/office/drawing/2014/main" id="{AC87A846-DC1B-B69F-6826-08FC6CD8B8CC}"/>
                </a:ext>
              </a:extLst>
            </p:cNvPr>
            <p:cNvSpPr/>
            <p:nvPr/>
          </p:nvSpPr>
          <p:spPr>
            <a:xfrm>
              <a:off x="2404872" y="3547872"/>
              <a:ext cx="3429000" cy="1371600"/>
            </a:xfrm>
            <a:prstGeom prst="rect">
              <a:avLst/>
            </a:prstGeom>
            <a:solidFill>
              <a:srgbClr val="606060"/>
            </a:solidFill>
            <a:effectLst/>
            <a:scene3d>
              <a:camera prst="orthographicFront"/>
              <a:lightRig rig="threePt" dir="t"/>
            </a:scene3d>
            <a:sp3d>
              <a:bevelT/>
            </a:sp3d>
          </p:spPr>
          <p:style>
            <a:lnRef idx="0">
              <a:schemeClr val="lt1">
                <a:hueOff val="0"/>
                <a:satOff val="0"/>
                <a:lumOff val="0"/>
                <a:alphaOff val="0"/>
              </a:schemeClr>
            </a:lnRef>
            <a:fillRef idx="3">
              <a:schemeClr val="accent3">
                <a:hueOff val="155108"/>
                <a:satOff val="0"/>
                <a:lumOff val="-10735"/>
                <a:alphaOff val="0"/>
              </a:schemeClr>
            </a:fillRef>
            <a:effectRef idx="3">
              <a:schemeClr val="accent3">
                <a:hueOff val="155108"/>
                <a:satOff val="0"/>
                <a:lumOff val="-10735"/>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ontserrat SemiBold" pitchFamily="2" charset="77"/>
                  <a:cs typeface="Arial" panose="020B0604020202020204" pitchFamily="34" charset="0"/>
                </a:rPr>
                <a:t>More earnest money</a:t>
              </a:r>
            </a:p>
          </p:txBody>
        </p:sp>
        <p:sp>
          <p:nvSpPr>
            <p:cNvPr id="41" name="Rectangle 40">
              <a:extLst>
                <a:ext uri="{FF2B5EF4-FFF2-40B4-BE49-F238E27FC236}">
                  <a16:creationId xmlns:a16="http://schemas.microsoft.com/office/drawing/2014/main" id="{F51A138B-CB82-5751-332A-E3D8805DC63D}"/>
                </a:ext>
              </a:extLst>
            </p:cNvPr>
            <p:cNvSpPr/>
            <p:nvPr/>
          </p:nvSpPr>
          <p:spPr>
            <a:xfrm>
              <a:off x="6345936" y="3547872"/>
              <a:ext cx="3429000" cy="1371600"/>
            </a:xfrm>
            <a:prstGeom prst="rect">
              <a:avLst/>
            </a:prstGeom>
            <a:solidFill>
              <a:schemeClr val="accent5"/>
            </a:solidFill>
            <a:effectLst/>
            <a:scene3d>
              <a:camera prst="orthographicFront"/>
              <a:lightRig rig="threePt" dir="t"/>
            </a:scene3d>
            <a:sp3d>
              <a:bevelT/>
            </a:sp3d>
          </p:spPr>
          <p:style>
            <a:lnRef idx="0">
              <a:schemeClr val="lt1">
                <a:hueOff val="0"/>
                <a:satOff val="0"/>
                <a:lumOff val="0"/>
                <a:alphaOff val="0"/>
              </a:schemeClr>
            </a:lnRef>
            <a:fillRef idx="3">
              <a:schemeClr val="accent3">
                <a:hueOff val="206811"/>
                <a:satOff val="0"/>
                <a:lumOff val="-14313"/>
                <a:alphaOff val="0"/>
              </a:schemeClr>
            </a:fillRef>
            <a:effectRef idx="3">
              <a:schemeClr val="accent3">
                <a:hueOff val="206811"/>
                <a:satOff val="0"/>
                <a:lumOff val="-14313"/>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Montserrat SemiBold" pitchFamily="2" charset="77"/>
                  <a:cs typeface="Arial" panose="020B0604020202020204" pitchFamily="34" charset="0"/>
                </a:rPr>
                <a:t>Make first offer best </a:t>
              </a:r>
            </a:p>
          </p:txBody>
        </p:sp>
      </p:grpSp>
      <p:sp>
        <p:nvSpPr>
          <p:cNvPr id="42" name="Date Placeholder 3">
            <a:extLst>
              <a:ext uri="{FF2B5EF4-FFF2-40B4-BE49-F238E27FC236}">
                <a16:creationId xmlns:a16="http://schemas.microsoft.com/office/drawing/2014/main" id="{DA4FC27C-90C9-6468-1E52-C67481785C9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3" name="Date Placeholder 3">
            <a:extLst>
              <a:ext uri="{FF2B5EF4-FFF2-40B4-BE49-F238E27FC236}">
                <a16:creationId xmlns:a16="http://schemas.microsoft.com/office/drawing/2014/main" id="{090022F7-DD9D-F858-C238-E7B32563B76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281</a:t>
            </a:fld>
            <a:endParaRPr lang="en-US" b="1" dirty="0">
              <a:solidFill>
                <a:srgbClr val="606060"/>
              </a:solidFill>
            </a:endParaRPr>
          </a:p>
        </p:txBody>
      </p:sp>
    </p:spTree>
    <p:extLst>
      <p:ext uri="{BB962C8B-B14F-4D97-AF65-F5344CB8AC3E}">
        <p14:creationId xmlns:p14="http://schemas.microsoft.com/office/powerpoint/2010/main" val="11999736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BA45-3749-4109-975A-7F3EBB0F9A44}"/>
              </a:ext>
            </a:extLst>
          </p:cNvPr>
          <p:cNvSpPr>
            <a:spLocks noGrp="1"/>
          </p:cNvSpPr>
          <p:nvPr>
            <p:ph type="title"/>
          </p:nvPr>
        </p:nvSpPr>
        <p:spPr>
          <a:xfrm>
            <a:off x="457200" y="914400"/>
            <a:ext cx="11277600" cy="914400"/>
          </a:xfrm>
        </p:spPr>
        <p:txBody>
          <a:bodyPr>
            <a:normAutofit fontScale="90000"/>
          </a:bodyPr>
          <a:lstStyle/>
          <a:p>
            <a:r>
              <a:rPr lang="en-US" dirty="0"/>
              <a:t>What can buyers or we do?</a:t>
            </a:r>
            <a:br>
              <a:rPr lang="en-US" dirty="0"/>
            </a:br>
            <a:r>
              <a:rPr lang="en-US" dirty="0"/>
              <a:t/>
            </a:r>
            <a:br>
              <a:rPr lang="en-US" dirty="0"/>
            </a:br>
            <a:r>
              <a:rPr lang="en-US" dirty="0"/>
              <a:t/>
            </a:r>
            <a:br>
              <a:rPr lang="en-US" dirty="0"/>
            </a:br>
            <a:r>
              <a:rPr lang="en-US" dirty="0"/>
              <a:t/>
            </a:r>
            <a:br>
              <a:rPr lang="en-US" dirty="0"/>
            </a:br>
            <a:endParaRPr lang="en-US" dirty="0"/>
          </a:p>
        </p:txBody>
      </p:sp>
      <p:sp>
        <p:nvSpPr>
          <p:cNvPr id="9" name="Content Placeholder 8">
            <a:extLst>
              <a:ext uri="{FF2B5EF4-FFF2-40B4-BE49-F238E27FC236}">
                <a16:creationId xmlns:a16="http://schemas.microsoft.com/office/drawing/2014/main" id="{96A36929-2F20-C734-3904-83EF3E36A55B}"/>
              </a:ext>
            </a:extLst>
          </p:cNvPr>
          <p:cNvSpPr>
            <a:spLocks noGrp="1"/>
          </p:cNvSpPr>
          <p:nvPr>
            <p:ph idx="1"/>
          </p:nvPr>
        </p:nvSpPr>
        <p:spPr>
          <a:xfrm>
            <a:off x="457200" y="1825625"/>
            <a:ext cx="11277600" cy="3708901"/>
          </a:xfrm>
        </p:spPr>
        <p:txBody>
          <a:bodyPr numCol="2"/>
          <a:lstStyle/>
          <a:p>
            <a:pPr marL="0" lvl="0" indent="0">
              <a:buNone/>
            </a:pPr>
            <a:r>
              <a:rPr lang="en-US" sz="2600" b="1" dirty="0">
                <a:latin typeface="Montserrat SemiBold" pitchFamily="2" charset="77"/>
                <a:cs typeface="Arial" panose="020B0604020202020204" pitchFamily="34" charset="0"/>
              </a:rPr>
              <a:t>Pay for some seller items</a:t>
            </a:r>
          </a:p>
          <a:p>
            <a:pPr marL="228600" lvl="1" indent="-228600">
              <a:buFont typeface="Arial" panose="020B0604020202020204" pitchFamily="34" charset="0"/>
              <a:buChar char="•"/>
            </a:pPr>
            <a:r>
              <a:rPr lang="en-US" dirty="0">
                <a:cs typeface="Arial" panose="020B0604020202020204" pitchFamily="34" charset="0"/>
              </a:rPr>
              <a:t>Survey</a:t>
            </a:r>
          </a:p>
          <a:p>
            <a:pPr marL="228600" lvl="1" indent="-228600">
              <a:buFont typeface="Arial" panose="020B0604020202020204" pitchFamily="34" charset="0"/>
              <a:buChar char="•"/>
            </a:pPr>
            <a:r>
              <a:rPr lang="en-US" dirty="0">
                <a:cs typeface="Arial" panose="020B0604020202020204" pitchFamily="34" charset="0"/>
              </a:rPr>
              <a:t>Transfer taxes</a:t>
            </a:r>
          </a:p>
          <a:p>
            <a:pPr marL="228600" lvl="1" indent="-228600">
              <a:buFont typeface="Arial" panose="020B0604020202020204" pitchFamily="34" charset="0"/>
              <a:buChar char="•"/>
            </a:pPr>
            <a:r>
              <a:rPr lang="en-US" dirty="0">
                <a:cs typeface="Arial" panose="020B0604020202020204" pitchFamily="34" charset="0"/>
              </a:rPr>
              <a:t>Prorate at 100% – or less</a:t>
            </a:r>
          </a:p>
          <a:p>
            <a:pPr marL="228600" lvl="1" indent="-228600">
              <a:buFont typeface="Arial" panose="020B0604020202020204" pitchFamily="34" charset="0"/>
              <a:buChar char="•"/>
            </a:pPr>
            <a:r>
              <a:rPr lang="en-US" dirty="0">
                <a:cs typeface="Arial" panose="020B0604020202020204" pitchFamily="34" charset="0"/>
              </a:rPr>
              <a:t>Title charges</a:t>
            </a:r>
          </a:p>
          <a:p>
            <a:pPr marL="0" lvl="0" indent="0">
              <a:buNone/>
            </a:pPr>
            <a:r>
              <a:rPr lang="en-US" sz="2600" b="1" dirty="0">
                <a:latin typeface="Montserrat SemiBold" pitchFamily="2" charset="77"/>
                <a:cs typeface="Arial" panose="020B0604020202020204" pitchFamily="34" charset="0"/>
              </a:rPr>
              <a:t>Remove contingencies</a:t>
            </a:r>
          </a:p>
          <a:p>
            <a:pPr marL="228600" lvl="1" indent="-228600">
              <a:buFont typeface="Arial" panose="020B0604020202020204" pitchFamily="34" charset="0"/>
              <a:buChar char="•"/>
            </a:pPr>
            <a:r>
              <a:rPr lang="en-US" dirty="0">
                <a:cs typeface="Arial" panose="020B0604020202020204" pitchFamily="34" charset="0"/>
              </a:rPr>
              <a:t>Inspection prior to contract</a:t>
            </a:r>
          </a:p>
          <a:p>
            <a:pPr marL="228600" lvl="1" indent="-228600">
              <a:buFont typeface="Arial" panose="020B0604020202020204" pitchFamily="34" charset="0"/>
              <a:buChar char="•"/>
            </a:pPr>
            <a:r>
              <a:rPr lang="en-US" dirty="0">
                <a:cs typeface="Arial" panose="020B0604020202020204" pitchFamily="34" charset="0"/>
              </a:rPr>
              <a:t>Do not require ‘broom clean’</a:t>
            </a:r>
          </a:p>
        </p:txBody>
      </p:sp>
      <p:sp>
        <p:nvSpPr>
          <p:cNvPr id="10" name="Date Placeholder 3">
            <a:extLst>
              <a:ext uri="{FF2B5EF4-FFF2-40B4-BE49-F238E27FC236}">
                <a16:creationId xmlns:a16="http://schemas.microsoft.com/office/drawing/2014/main" id="{2AC3BA4E-9AA5-F647-BAE8-D46B5030D5D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A88FB251-3AFC-A790-652C-7EAA9CE351F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282</a:t>
            </a:fld>
            <a:endParaRPr lang="en-US" b="1" dirty="0">
              <a:solidFill>
                <a:srgbClr val="606060"/>
              </a:solidFill>
            </a:endParaRPr>
          </a:p>
        </p:txBody>
      </p:sp>
    </p:spTree>
    <p:extLst>
      <p:ext uri="{BB962C8B-B14F-4D97-AF65-F5344CB8AC3E}">
        <p14:creationId xmlns:p14="http://schemas.microsoft.com/office/powerpoint/2010/main" val="359849121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BA45-3749-4109-975A-7F3EBB0F9A44}"/>
              </a:ext>
            </a:extLst>
          </p:cNvPr>
          <p:cNvSpPr>
            <a:spLocks noGrp="1"/>
          </p:cNvSpPr>
          <p:nvPr>
            <p:ph type="title"/>
          </p:nvPr>
        </p:nvSpPr>
        <p:spPr>
          <a:xfrm>
            <a:off x="457200" y="914400"/>
            <a:ext cx="11277600" cy="914400"/>
          </a:xfrm>
        </p:spPr>
        <p:txBody>
          <a:bodyPr>
            <a:normAutofit fontScale="90000"/>
          </a:bodyPr>
          <a:lstStyle/>
          <a:p>
            <a:r>
              <a:rPr lang="en-US"/>
              <a:t>What can buyers or we do?</a:t>
            </a:r>
            <a:br>
              <a:rPr lang="en-US"/>
            </a:br>
            <a:r>
              <a:rPr lang="en-US"/>
              <a:t/>
            </a:r>
            <a:br>
              <a:rPr lang="en-US"/>
            </a:br>
            <a:r>
              <a:rPr lang="en-US"/>
              <a:t/>
            </a:r>
            <a:br>
              <a:rPr lang="en-US"/>
            </a:br>
            <a:r>
              <a:rPr lang="en-US"/>
              <a:t/>
            </a:r>
            <a:br>
              <a:rPr lang="en-US"/>
            </a:br>
            <a:endParaRPr lang="en-US"/>
          </a:p>
        </p:txBody>
      </p:sp>
      <p:sp>
        <p:nvSpPr>
          <p:cNvPr id="10" name="Content Placeholder 9">
            <a:extLst>
              <a:ext uri="{FF2B5EF4-FFF2-40B4-BE49-F238E27FC236}">
                <a16:creationId xmlns:a16="http://schemas.microsoft.com/office/drawing/2014/main" id="{85BE1DC5-5926-3E14-0685-48FB3C79DA36}"/>
              </a:ext>
            </a:extLst>
          </p:cNvPr>
          <p:cNvSpPr>
            <a:spLocks noGrp="1"/>
          </p:cNvSpPr>
          <p:nvPr>
            <p:ph idx="1"/>
          </p:nvPr>
        </p:nvSpPr>
        <p:spPr>
          <a:xfrm>
            <a:off x="457200" y="1825625"/>
            <a:ext cx="11277600" cy="2810543"/>
          </a:xfrm>
        </p:spPr>
        <p:txBody>
          <a:bodyPr numCol="2"/>
          <a:lstStyle/>
          <a:p>
            <a:pPr lvl="0"/>
            <a:r>
              <a:rPr lang="en-US" dirty="0"/>
              <a:t>What does seller need?</a:t>
            </a:r>
          </a:p>
          <a:p>
            <a:pPr lvl="1"/>
            <a:r>
              <a:rPr lang="en-US" dirty="0"/>
              <a:t>Allow seller to set closing date</a:t>
            </a:r>
          </a:p>
          <a:p>
            <a:pPr lvl="1"/>
            <a:r>
              <a:rPr lang="en-US" dirty="0"/>
              <a:t>Let seller stay after closing </a:t>
            </a:r>
            <a:br>
              <a:rPr lang="en-US" dirty="0"/>
            </a:br>
            <a:r>
              <a:rPr lang="en-US" dirty="0"/>
              <a:t>if they need time </a:t>
            </a:r>
          </a:p>
          <a:p>
            <a:pPr lvl="0"/>
            <a:r>
              <a:rPr lang="en-US" dirty="0"/>
              <a:t>Buy with reverse contingency</a:t>
            </a:r>
          </a:p>
          <a:p>
            <a:pPr lvl="0"/>
            <a:r>
              <a:rPr lang="en-US" dirty="0"/>
              <a:t>Be careful of comments when viewing property</a:t>
            </a:r>
          </a:p>
        </p:txBody>
      </p:sp>
      <p:sp>
        <p:nvSpPr>
          <p:cNvPr id="13" name="Date Placeholder 3">
            <a:extLst>
              <a:ext uri="{FF2B5EF4-FFF2-40B4-BE49-F238E27FC236}">
                <a16:creationId xmlns:a16="http://schemas.microsoft.com/office/drawing/2014/main" id="{F6838E1F-47B3-9646-8EE3-2032C043044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4" name="Date Placeholder 3">
            <a:extLst>
              <a:ext uri="{FF2B5EF4-FFF2-40B4-BE49-F238E27FC236}">
                <a16:creationId xmlns:a16="http://schemas.microsoft.com/office/drawing/2014/main" id="{6EC4C4C4-67AC-4DC6-3322-ED9DE3896F2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283</a:t>
            </a:fld>
            <a:endParaRPr lang="en-US" b="1" dirty="0">
              <a:solidFill>
                <a:srgbClr val="606060"/>
              </a:solidFill>
            </a:endParaRPr>
          </a:p>
        </p:txBody>
      </p:sp>
    </p:spTree>
    <p:extLst>
      <p:ext uri="{BB962C8B-B14F-4D97-AF65-F5344CB8AC3E}">
        <p14:creationId xmlns:p14="http://schemas.microsoft.com/office/powerpoint/2010/main" val="52374475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15773E9-6F67-DE73-0572-173583CC53C2}"/>
              </a:ext>
            </a:extLst>
          </p:cNvPr>
          <p:cNvSpPr>
            <a:spLocks noGrp="1"/>
          </p:cNvSpPr>
          <p:nvPr>
            <p:ph idx="1"/>
          </p:nvPr>
        </p:nvSpPr>
        <p:spPr>
          <a:xfrm>
            <a:off x="457199" y="1825624"/>
            <a:ext cx="6400800" cy="4078224"/>
          </a:xfrm>
        </p:spPr>
        <p:txBody>
          <a:bodyPr wrap="square" numCol="2">
            <a:noAutofit/>
          </a:bodyPr>
          <a:lstStyle/>
          <a:p>
            <a:pPr>
              <a:spcAft>
                <a:spcPts val="1800"/>
              </a:spcAft>
            </a:pPr>
            <a:r>
              <a:rPr lang="en-US" sz="1800" dirty="0"/>
              <a:t>Attorney review</a:t>
            </a:r>
          </a:p>
          <a:p>
            <a:pPr>
              <a:spcAft>
                <a:spcPts val="1800"/>
              </a:spcAft>
            </a:pPr>
            <a:r>
              <a:rPr lang="en-US" sz="1800" dirty="0"/>
              <a:t>Inspections</a:t>
            </a:r>
          </a:p>
          <a:p>
            <a:pPr>
              <a:spcAft>
                <a:spcPts val="1800"/>
              </a:spcAft>
            </a:pPr>
            <a:r>
              <a:rPr lang="en-US" sz="1800" dirty="0"/>
              <a:t>Approval of financing</a:t>
            </a:r>
          </a:p>
          <a:p>
            <a:pPr>
              <a:spcAft>
                <a:spcPts val="1800"/>
              </a:spcAft>
            </a:pPr>
            <a:r>
              <a:rPr lang="en-US" sz="1800" dirty="0"/>
              <a:t>Sale of a current home</a:t>
            </a:r>
          </a:p>
          <a:p>
            <a:pPr>
              <a:spcAft>
                <a:spcPts val="1800"/>
              </a:spcAft>
            </a:pPr>
            <a:r>
              <a:rPr lang="en-US" sz="1800" dirty="0"/>
              <a:t>Receipt of HOA docs</a:t>
            </a:r>
          </a:p>
          <a:p>
            <a:pPr>
              <a:spcAft>
                <a:spcPts val="1800"/>
              </a:spcAft>
            </a:pPr>
            <a:r>
              <a:rPr lang="en-US" sz="1800" dirty="0"/>
              <a:t>Early occupancy</a:t>
            </a:r>
          </a:p>
          <a:p>
            <a:pPr>
              <a:spcAft>
                <a:spcPts val="1800"/>
              </a:spcAft>
            </a:pPr>
            <a:r>
              <a:rPr lang="en-US" sz="1800" dirty="0"/>
              <a:t>Must appraise</a:t>
            </a:r>
          </a:p>
          <a:p>
            <a:pPr>
              <a:spcAft>
                <a:spcPts val="1800"/>
              </a:spcAft>
            </a:pPr>
            <a:endParaRPr lang="en-US" sz="1800" dirty="0"/>
          </a:p>
          <a:p>
            <a:pPr>
              <a:spcAft>
                <a:spcPts val="1800"/>
              </a:spcAft>
            </a:pPr>
            <a:r>
              <a:rPr lang="en-US" sz="1800" dirty="0"/>
              <a:t>Home warranty</a:t>
            </a:r>
          </a:p>
          <a:p>
            <a:pPr>
              <a:spcAft>
                <a:spcPts val="1800"/>
              </a:spcAft>
            </a:pPr>
            <a:r>
              <a:rPr lang="en-US" sz="1800" dirty="0"/>
              <a:t>Personal property</a:t>
            </a:r>
          </a:p>
          <a:p>
            <a:pPr>
              <a:spcAft>
                <a:spcPts val="1800"/>
              </a:spcAft>
            </a:pPr>
            <a:r>
              <a:rPr lang="en-US" sz="1800" dirty="0"/>
              <a:t>Verification of affordable homeowner’s insurance</a:t>
            </a:r>
          </a:p>
          <a:p>
            <a:pPr>
              <a:spcAft>
                <a:spcPts val="1800"/>
              </a:spcAft>
            </a:pPr>
            <a:r>
              <a:rPr lang="en-US" sz="1800" dirty="0"/>
              <a:t>Verification of flood plain</a:t>
            </a:r>
          </a:p>
          <a:p>
            <a:pPr>
              <a:spcAft>
                <a:spcPts val="1800"/>
              </a:spcAft>
            </a:pPr>
            <a:r>
              <a:rPr lang="en-US" sz="1800" dirty="0"/>
              <a:t>Verification of permits and certificates </a:t>
            </a:r>
            <a:br>
              <a:rPr lang="en-US" sz="1800" dirty="0"/>
            </a:br>
            <a:r>
              <a:rPr lang="en-US" sz="1800" dirty="0"/>
              <a:t>of occupancy for improvements</a:t>
            </a:r>
          </a:p>
        </p:txBody>
      </p:sp>
      <p:sp>
        <p:nvSpPr>
          <p:cNvPr id="5" name="Title 4">
            <a:extLst>
              <a:ext uri="{FF2B5EF4-FFF2-40B4-BE49-F238E27FC236}">
                <a16:creationId xmlns:a16="http://schemas.microsoft.com/office/drawing/2014/main" id="{AB4E5A5E-4BB7-8880-671A-AD72FEE3DEBF}"/>
              </a:ext>
            </a:extLst>
          </p:cNvPr>
          <p:cNvSpPr>
            <a:spLocks noGrp="1"/>
          </p:cNvSpPr>
          <p:nvPr>
            <p:ph type="title"/>
          </p:nvPr>
        </p:nvSpPr>
        <p:spPr/>
        <p:txBody>
          <a:bodyPr/>
          <a:lstStyle/>
          <a:p>
            <a:r>
              <a:rPr lang="en-US" dirty="0"/>
              <a:t>Contingencies</a:t>
            </a:r>
            <a:br>
              <a:rPr lang="en-US" dirty="0"/>
            </a:br>
            <a:endParaRPr lang="en-US" dirty="0"/>
          </a:p>
        </p:txBody>
      </p:sp>
      <p:sp>
        <p:nvSpPr>
          <p:cNvPr id="7" name="TextBox 6">
            <a:extLst>
              <a:ext uri="{FF2B5EF4-FFF2-40B4-BE49-F238E27FC236}">
                <a16:creationId xmlns:a16="http://schemas.microsoft.com/office/drawing/2014/main" id="{C70E1392-1519-4024-FE2A-960C262128AC}"/>
              </a:ext>
            </a:extLst>
          </p:cNvPr>
          <p:cNvSpPr txBox="1"/>
          <p:nvPr/>
        </p:nvSpPr>
        <p:spPr>
          <a:xfrm>
            <a:off x="7278035" y="961707"/>
            <a:ext cx="4268874" cy="4934585"/>
          </a:xfrm>
          <a:prstGeom prst="rect">
            <a:avLst/>
          </a:prstGeom>
          <a:solidFill>
            <a:schemeClr val="bg2">
              <a:lumMod val="90000"/>
            </a:schemeClr>
          </a:solidFill>
          <a:ln>
            <a:solidFill>
              <a:schemeClr val="bg2">
                <a:lumMod val="90000"/>
              </a:schemeClr>
            </a:solidFill>
          </a:ln>
        </p:spPr>
        <p:txBody>
          <a:bodyPr wrap="square" lIns="0" tIns="0" rIns="0" bIns="0" rtlCol="0">
            <a:noAutofit/>
          </a:bodyPr>
          <a:lstStyle/>
          <a:p>
            <a:pPr marL="0" indent="0" algn="ctr">
              <a:lnSpc>
                <a:spcPts val="2600"/>
              </a:lnSpc>
              <a:spcAft>
                <a:spcPts val="1800"/>
              </a:spcAft>
              <a:buNone/>
            </a:pPr>
            <a:r>
              <a:rPr lang="en-US" sz="2000" dirty="0">
                <a:latin typeface="Montserrat" pitchFamily="2" charset="0"/>
              </a:rPr>
              <a:t>The key is to be aware </a:t>
            </a:r>
            <a:br>
              <a:rPr lang="en-US" sz="2000" dirty="0">
                <a:latin typeface="Montserrat" pitchFamily="2" charset="0"/>
              </a:rPr>
            </a:br>
            <a:r>
              <a:rPr lang="en-US" sz="2000" dirty="0">
                <a:latin typeface="Montserrat" pitchFamily="2" charset="0"/>
              </a:rPr>
              <a:t>of the contingencies that </a:t>
            </a:r>
            <a:br>
              <a:rPr lang="en-US" sz="2000" dirty="0">
                <a:latin typeface="Montserrat" pitchFamily="2" charset="0"/>
              </a:rPr>
            </a:br>
            <a:r>
              <a:rPr lang="en-US" sz="2000" dirty="0">
                <a:latin typeface="Montserrat" pitchFamily="2" charset="0"/>
              </a:rPr>
              <a:t>are common in the area </a:t>
            </a:r>
            <a:br>
              <a:rPr lang="en-US" sz="2000" dirty="0">
                <a:latin typeface="Montserrat" pitchFamily="2" charset="0"/>
              </a:rPr>
            </a:br>
            <a:r>
              <a:rPr lang="en-US" sz="2000" dirty="0">
                <a:latin typeface="Montserrat" pitchFamily="2" charset="0"/>
              </a:rPr>
              <a:t>where the property is located</a:t>
            </a:r>
          </a:p>
          <a:p>
            <a:pPr marL="0" indent="0">
              <a:lnSpc>
                <a:spcPts val="2600"/>
              </a:lnSpc>
              <a:spcAft>
                <a:spcPts val="1800"/>
              </a:spcAft>
              <a:buNone/>
            </a:pPr>
            <a:r>
              <a:rPr lang="en-US" sz="2000" dirty="0">
                <a:latin typeface="Montserrat" pitchFamily="2" charset="0"/>
              </a:rPr>
              <a:t>       Examples:</a:t>
            </a:r>
          </a:p>
          <a:p>
            <a:pPr marL="742950" lvl="1" indent="-285750">
              <a:lnSpc>
                <a:spcPts val="2600"/>
              </a:lnSpc>
              <a:spcAft>
                <a:spcPts val="1800"/>
              </a:spcAft>
              <a:buFont typeface="Arial" panose="020B0604020202020204" pitchFamily="34" charset="0"/>
              <a:buChar char="•"/>
            </a:pPr>
            <a:r>
              <a:rPr lang="en-US" sz="2000" dirty="0">
                <a:latin typeface="Montserrat" pitchFamily="2" charset="0"/>
              </a:rPr>
              <a:t>Sellers’ paying buyer </a:t>
            </a:r>
            <a:br>
              <a:rPr lang="en-US" sz="2000" dirty="0">
                <a:latin typeface="Montserrat" pitchFamily="2" charset="0"/>
              </a:rPr>
            </a:br>
            <a:r>
              <a:rPr lang="en-US" sz="2000" dirty="0">
                <a:latin typeface="Montserrat" pitchFamily="2" charset="0"/>
              </a:rPr>
              <a:t>closing costs is NOT </a:t>
            </a:r>
            <a:br>
              <a:rPr lang="en-US" sz="2000" dirty="0">
                <a:latin typeface="Montserrat" pitchFamily="2" charset="0"/>
              </a:rPr>
            </a:br>
            <a:r>
              <a:rPr lang="en-US" sz="2000" dirty="0">
                <a:latin typeface="Montserrat" pitchFamily="2" charset="0"/>
              </a:rPr>
              <a:t>common everywhere</a:t>
            </a:r>
          </a:p>
          <a:p>
            <a:pPr marL="742950" lvl="1" indent="-285750">
              <a:lnSpc>
                <a:spcPts val="2600"/>
              </a:lnSpc>
              <a:spcAft>
                <a:spcPts val="1800"/>
              </a:spcAft>
              <a:buFont typeface="Arial" panose="020B0604020202020204" pitchFamily="34" charset="0"/>
              <a:buChar char="•"/>
            </a:pPr>
            <a:r>
              <a:rPr lang="en-US" sz="2000" dirty="0">
                <a:latin typeface="Montserrat" pitchFamily="2" charset="0"/>
              </a:rPr>
              <a:t>Earnest money – </a:t>
            </a:r>
            <a:br>
              <a:rPr lang="en-US" sz="2000" dirty="0">
                <a:latin typeface="Montserrat" pitchFamily="2" charset="0"/>
              </a:rPr>
            </a:br>
            <a:r>
              <a:rPr lang="en-US" sz="2000" dirty="0">
                <a:latin typeface="Montserrat" pitchFamily="2" charset="0"/>
              </a:rPr>
              <a:t>sometimes 5-10%+ </a:t>
            </a:r>
            <a:br>
              <a:rPr lang="en-US" sz="2000" dirty="0">
                <a:latin typeface="Montserrat" pitchFamily="2" charset="0"/>
              </a:rPr>
            </a:br>
            <a:r>
              <a:rPr lang="en-US" sz="2000" dirty="0">
                <a:latin typeface="Montserrat" pitchFamily="2" charset="0"/>
              </a:rPr>
              <a:t>of purchase price –</a:t>
            </a:r>
            <a:br>
              <a:rPr lang="en-US" sz="2000" dirty="0">
                <a:latin typeface="Montserrat" pitchFamily="2" charset="0"/>
              </a:rPr>
            </a:br>
            <a:r>
              <a:rPr lang="en-US" sz="2000" dirty="0">
                <a:latin typeface="Montserrat" pitchFamily="2" charset="0"/>
              </a:rPr>
              <a:t>submitted in 2 days</a:t>
            </a:r>
          </a:p>
        </p:txBody>
      </p:sp>
      <p:sp>
        <p:nvSpPr>
          <p:cNvPr id="8" name="Date Placeholder 3">
            <a:extLst>
              <a:ext uri="{FF2B5EF4-FFF2-40B4-BE49-F238E27FC236}">
                <a16:creationId xmlns:a16="http://schemas.microsoft.com/office/drawing/2014/main" id="{ADB1501F-F653-A0E4-6CD3-D8C845AC9E96}"/>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9" name="Date Placeholder 3">
            <a:extLst>
              <a:ext uri="{FF2B5EF4-FFF2-40B4-BE49-F238E27FC236}">
                <a16:creationId xmlns:a16="http://schemas.microsoft.com/office/drawing/2014/main" id="{9CE9E000-D339-5DAE-40C4-63E25C42394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284</a:t>
            </a:fld>
            <a:endParaRPr lang="en-US" b="1" dirty="0">
              <a:solidFill>
                <a:srgbClr val="606060"/>
              </a:solidFill>
            </a:endParaRPr>
          </a:p>
        </p:txBody>
      </p:sp>
    </p:spTree>
    <p:extLst>
      <p:ext uri="{BB962C8B-B14F-4D97-AF65-F5344CB8AC3E}">
        <p14:creationId xmlns:p14="http://schemas.microsoft.com/office/powerpoint/2010/main" val="42860923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51741-B608-6844-6500-FD7F2F78EE90}"/>
              </a:ext>
            </a:extLst>
          </p:cNvPr>
          <p:cNvSpPr>
            <a:spLocks noGrp="1"/>
          </p:cNvSpPr>
          <p:nvPr>
            <p:ph type="title"/>
          </p:nvPr>
        </p:nvSpPr>
        <p:spPr>
          <a:noFill/>
        </p:spPr>
        <p:txBody>
          <a:bodyPr anchor="t" anchorCtr="0">
            <a:noAutofit/>
          </a:bodyPr>
          <a:lstStyle/>
          <a:p>
            <a:r>
              <a:rPr lang="en-US" dirty="0"/>
              <a:t>Seller Concessions</a:t>
            </a:r>
          </a:p>
        </p:txBody>
      </p:sp>
      <p:sp>
        <p:nvSpPr>
          <p:cNvPr id="3" name="Content Placeholder 2">
            <a:extLst>
              <a:ext uri="{FF2B5EF4-FFF2-40B4-BE49-F238E27FC236}">
                <a16:creationId xmlns:a16="http://schemas.microsoft.com/office/drawing/2014/main" id="{42198781-FC5B-8537-7893-4285206A7F48}"/>
              </a:ext>
            </a:extLst>
          </p:cNvPr>
          <p:cNvSpPr>
            <a:spLocks noGrp="1"/>
          </p:cNvSpPr>
          <p:nvPr>
            <p:ph idx="1"/>
          </p:nvPr>
        </p:nvSpPr>
        <p:spPr/>
        <p:txBody>
          <a:bodyPr numCol="1" anchor="t" anchorCtr="0">
            <a:noAutofit/>
          </a:bodyPr>
          <a:lstStyle/>
          <a:p>
            <a:r>
              <a:rPr lang="en-US" sz="2400" dirty="0"/>
              <a:t>Early buyer move-in</a:t>
            </a:r>
          </a:p>
          <a:p>
            <a:r>
              <a:rPr lang="en-US" sz="2400" dirty="0"/>
              <a:t>Help with financing </a:t>
            </a:r>
          </a:p>
          <a:p>
            <a:r>
              <a:rPr lang="en-US" sz="2400" dirty="0"/>
              <a:t>Rent with option to buy</a:t>
            </a:r>
          </a:p>
          <a:p>
            <a:r>
              <a:rPr lang="en-US" sz="2400" dirty="0"/>
              <a:t>Paying buyer’s closing </a:t>
            </a:r>
            <a:br>
              <a:rPr lang="en-US" sz="2400" dirty="0"/>
            </a:br>
            <a:r>
              <a:rPr lang="en-US" sz="2400" dirty="0"/>
              <a:t>costs and other fees</a:t>
            </a:r>
          </a:p>
          <a:p>
            <a:r>
              <a:rPr lang="en-US" sz="2400" dirty="0"/>
              <a:t>Paying for improvements</a:t>
            </a:r>
          </a:p>
        </p:txBody>
      </p:sp>
      <p:sp>
        <p:nvSpPr>
          <p:cNvPr id="4" name="Date Placeholder 3">
            <a:extLst>
              <a:ext uri="{FF2B5EF4-FFF2-40B4-BE49-F238E27FC236}">
                <a16:creationId xmlns:a16="http://schemas.microsoft.com/office/drawing/2014/main" id="{3260AA8E-C649-FB18-77AB-F56B4CB9B70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D5DB9A73-A4F1-6965-3EDC-3A8A5EB5CE9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285</a:t>
            </a:fld>
            <a:endParaRPr lang="en-US" b="1" dirty="0">
              <a:solidFill>
                <a:srgbClr val="606060"/>
              </a:solidFill>
            </a:endParaRPr>
          </a:p>
        </p:txBody>
      </p:sp>
      <p:pic>
        <p:nvPicPr>
          <p:cNvPr id="7" name="Picture 6" descr="A group of people sitting at a table&#10;&#10;Description automatically generated">
            <a:extLst>
              <a:ext uri="{FF2B5EF4-FFF2-40B4-BE49-F238E27FC236}">
                <a16:creationId xmlns:a16="http://schemas.microsoft.com/office/drawing/2014/main" id="{5BFBA48B-AE26-B3B8-AA8C-6D36F78AE1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8400" y="1600200"/>
            <a:ext cx="5486400" cy="3657600"/>
          </a:xfrm>
          <a:prstGeom prst="rect">
            <a:avLst/>
          </a:prstGeom>
        </p:spPr>
      </p:pic>
    </p:spTree>
    <p:extLst>
      <p:ext uri="{BB962C8B-B14F-4D97-AF65-F5344CB8AC3E}">
        <p14:creationId xmlns:p14="http://schemas.microsoft.com/office/powerpoint/2010/main" val="74716521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D1777E-1775-AFC4-CDD0-BAB8722806A4}"/>
              </a:ext>
            </a:extLst>
          </p:cNvPr>
          <p:cNvSpPr txBox="1"/>
          <p:nvPr/>
        </p:nvSpPr>
        <p:spPr>
          <a:xfrm>
            <a:off x="1139885" y="2154477"/>
            <a:ext cx="4513750" cy="369332"/>
          </a:xfrm>
          <a:prstGeom prst="rect">
            <a:avLst/>
          </a:prstGeom>
          <a:solidFill>
            <a:schemeClr val="bg1"/>
          </a:solidFill>
        </p:spPr>
        <p:txBody>
          <a:bodyPr wrap="square" rtlCol="0">
            <a:spAutoFit/>
          </a:bodyPr>
          <a:lstStyle/>
          <a:p>
            <a:endParaRPr lang="en-US"/>
          </a:p>
        </p:txBody>
      </p:sp>
      <p:sp>
        <p:nvSpPr>
          <p:cNvPr id="8" name="Content Placeholder 2">
            <a:extLst>
              <a:ext uri="{FF2B5EF4-FFF2-40B4-BE49-F238E27FC236}">
                <a16:creationId xmlns:a16="http://schemas.microsoft.com/office/drawing/2014/main" id="{F4F32597-0A54-756F-A01E-4AA758EE08AD}"/>
              </a:ext>
            </a:extLst>
          </p:cNvPr>
          <p:cNvSpPr>
            <a:spLocks noGrp="1"/>
          </p:cNvSpPr>
          <p:nvPr>
            <p:ph idx="1"/>
          </p:nvPr>
        </p:nvSpPr>
        <p:spPr>
          <a:xfrm>
            <a:off x="457200" y="914400"/>
            <a:ext cx="7852611" cy="4351338"/>
          </a:xfrm>
        </p:spPr>
        <p:txBody>
          <a:bodyPr numCol="1" anchor="t" anchorCtr="0">
            <a:noAutofit/>
          </a:bodyPr>
          <a:lstStyle/>
          <a:p>
            <a:r>
              <a:rPr lang="en-US" sz="2400" dirty="0"/>
              <a:t>Too many contingencies </a:t>
            </a:r>
            <a:br>
              <a:rPr lang="en-US" sz="2400" dirty="0"/>
            </a:br>
            <a:r>
              <a:rPr lang="en-US" sz="2400" dirty="0"/>
              <a:t>can weaken offer</a:t>
            </a:r>
          </a:p>
          <a:p>
            <a:r>
              <a:rPr lang="en-US" sz="2400" dirty="0"/>
              <a:t>Agent’s duty to make </a:t>
            </a:r>
            <a:br>
              <a:rPr lang="en-US" sz="2400" dirty="0"/>
            </a:br>
            <a:r>
              <a:rPr lang="en-US" sz="2400" dirty="0"/>
              <a:t>buyers aware of </a:t>
            </a:r>
            <a:br>
              <a:rPr lang="en-US" sz="2400" dirty="0"/>
            </a:br>
            <a:r>
              <a:rPr lang="en-US" sz="2400" dirty="0"/>
              <a:t>available contingencies</a:t>
            </a:r>
          </a:p>
          <a:p>
            <a:r>
              <a:rPr lang="en-US" sz="2400" dirty="0"/>
              <a:t>Agent’s duty to explain </a:t>
            </a:r>
            <a:br>
              <a:rPr lang="en-US" sz="2400" dirty="0"/>
            </a:br>
            <a:r>
              <a:rPr lang="en-US" sz="2400" dirty="0"/>
              <a:t>ramifications of contingencies</a:t>
            </a:r>
          </a:p>
          <a:p>
            <a:r>
              <a:rPr lang="en-US" sz="2400" dirty="0"/>
              <a:t>Agent’s duty to recommend </a:t>
            </a:r>
            <a:br>
              <a:rPr lang="en-US" sz="2400" dirty="0"/>
            </a:br>
            <a:r>
              <a:rPr lang="en-US" sz="2400" dirty="0"/>
              <a:t>legal counsel if transaction </a:t>
            </a:r>
            <a:br>
              <a:rPr lang="en-US" sz="2400" dirty="0"/>
            </a:br>
            <a:r>
              <a:rPr lang="en-US" sz="2400" dirty="0"/>
              <a:t>warrants it</a:t>
            </a:r>
          </a:p>
        </p:txBody>
      </p:sp>
      <p:sp>
        <p:nvSpPr>
          <p:cNvPr id="24" name="Date Placeholder 3">
            <a:extLst>
              <a:ext uri="{FF2B5EF4-FFF2-40B4-BE49-F238E27FC236}">
                <a16:creationId xmlns:a16="http://schemas.microsoft.com/office/drawing/2014/main" id="{92A54634-497B-11D7-57E0-9058BACF8FF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25" name="Date Placeholder 3">
            <a:extLst>
              <a:ext uri="{FF2B5EF4-FFF2-40B4-BE49-F238E27FC236}">
                <a16:creationId xmlns:a16="http://schemas.microsoft.com/office/drawing/2014/main" id="{11919819-3CFA-579E-AFFA-AB58E922486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286</a:t>
            </a:fld>
            <a:endParaRPr lang="en-US" b="1" dirty="0">
              <a:solidFill>
                <a:srgbClr val="606060"/>
              </a:solidFill>
            </a:endParaRPr>
          </a:p>
        </p:txBody>
      </p:sp>
      <p:pic>
        <p:nvPicPr>
          <p:cNvPr id="4" name="Picture 3" descr="A group of people sitting on a couch&#10;&#10;Description automatically generated">
            <a:extLst>
              <a:ext uri="{FF2B5EF4-FFF2-40B4-BE49-F238E27FC236}">
                <a16:creationId xmlns:a16="http://schemas.microsoft.com/office/drawing/2014/main" id="{7C48EA65-DA6E-C6DC-EA32-94A4215750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77000" y="1416580"/>
            <a:ext cx="5257800" cy="4024840"/>
          </a:xfrm>
          <a:prstGeom prst="rect">
            <a:avLst/>
          </a:prstGeom>
        </p:spPr>
      </p:pic>
    </p:spTree>
    <p:extLst>
      <p:ext uri="{BB962C8B-B14F-4D97-AF65-F5344CB8AC3E}">
        <p14:creationId xmlns:p14="http://schemas.microsoft.com/office/powerpoint/2010/main" val="195034313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B914B-D991-7EAB-7F67-7E01BE77F612}"/>
              </a:ext>
            </a:extLst>
          </p:cNvPr>
          <p:cNvSpPr txBox="1"/>
          <p:nvPr/>
        </p:nvSpPr>
        <p:spPr>
          <a:xfrm>
            <a:off x="0" y="0"/>
            <a:ext cx="12192000" cy="6858000"/>
          </a:xfrm>
          <a:prstGeom prst="rect">
            <a:avLst/>
          </a:prstGeom>
          <a:noFill/>
        </p:spPr>
        <p:txBody>
          <a:bodyPr wrap="square" lIns="576072" tIns="0" rIns="0" bIns="0" rtlCol="0" anchor="ctr" anchorCtr="0">
            <a:noAutofit/>
          </a:bodyPr>
          <a:lstStyle/>
          <a:p>
            <a:pPr marL="301625" indent="-301625">
              <a:lnSpc>
                <a:spcPts val="6000"/>
              </a:lnSpc>
            </a:pPr>
            <a:r>
              <a:rPr lang="en-US" sz="4800" b="1" dirty="0">
                <a:solidFill>
                  <a:schemeClr val="accent1"/>
                </a:solidFill>
                <a:latin typeface="Montserrat SemiBold" pitchFamily="2" charset="77"/>
              </a:rPr>
              <a:t>“You have to learn the rules of the game. And then you have to play better than anyone else.”</a:t>
            </a:r>
            <a:br>
              <a:rPr lang="en-US" sz="4800" b="1" dirty="0">
                <a:solidFill>
                  <a:schemeClr val="accent1"/>
                </a:solidFill>
                <a:latin typeface="Montserrat SemiBold" pitchFamily="2" charset="77"/>
              </a:rPr>
            </a:br>
            <a:r>
              <a:rPr lang="en-US" sz="2800" dirty="0">
                <a:solidFill>
                  <a:schemeClr val="accent1"/>
                </a:solidFill>
                <a:latin typeface="Montserrat" pitchFamily="2" charset="77"/>
              </a:rPr>
              <a:t>— Albert Einstein</a:t>
            </a:r>
          </a:p>
        </p:txBody>
      </p:sp>
      <p:sp>
        <p:nvSpPr>
          <p:cNvPr id="7" name="Date Placeholder 3">
            <a:extLst>
              <a:ext uri="{FF2B5EF4-FFF2-40B4-BE49-F238E27FC236}">
                <a16:creationId xmlns:a16="http://schemas.microsoft.com/office/drawing/2014/main" id="{FFC71AFD-2530-16E5-6529-42E14989F06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8" name="Date Placeholder 3">
            <a:extLst>
              <a:ext uri="{FF2B5EF4-FFF2-40B4-BE49-F238E27FC236}">
                <a16:creationId xmlns:a16="http://schemas.microsoft.com/office/drawing/2014/main" id="{24ED425E-55B1-1B6B-6A42-846E265F14F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287</a:t>
            </a:fld>
            <a:endParaRPr lang="en-US" b="1" dirty="0">
              <a:solidFill>
                <a:srgbClr val="606060"/>
              </a:solidFill>
            </a:endParaRPr>
          </a:p>
        </p:txBody>
      </p:sp>
    </p:spTree>
    <p:extLst>
      <p:ext uri="{BB962C8B-B14F-4D97-AF65-F5344CB8AC3E}">
        <p14:creationId xmlns:p14="http://schemas.microsoft.com/office/powerpoint/2010/main" val="209890523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5765E3-0101-4E21-A9DF-15255C148F8F}"/>
              </a:ext>
            </a:extLst>
          </p:cNvPr>
          <p:cNvSpPr>
            <a:spLocks noGrp="1"/>
          </p:cNvSpPr>
          <p:nvPr>
            <p:ph type="title"/>
          </p:nvPr>
        </p:nvSpPr>
        <p:spPr>
          <a:xfrm>
            <a:off x="457200" y="914400"/>
            <a:ext cx="11277600" cy="914400"/>
          </a:xfrm>
        </p:spPr>
        <p:txBody>
          <a:bodyPr>
            <a:normAutofit/>
          </a:bodyPr>
          <a:lstStyle/>
          <a:p>
            <a:r>
              <a:rPr lang="en-US" dirty="0"/>
              <a:t>MLS Policy 7.73 – Presenting in Person</a:t>
            </a:r>
          </a:p>
        </p:txBody>
      </p:sp>
      <p:sp>
        <p:nvSpPr>
          <p:cNvPr id="5" name="Content Placeholder 4">
            <a:extLst>
              <a:ext uri="{FF2B5EF4-FFF2-40B4-BE49-F238E27FC236}">
                <a16:creationId xmlns:a16="http://schemas.microsoft.com/office/drawing/2014/main" id="{D0CF476B-1333-402C-A7CF-B14C54F19924}"/>
              </a:ext>
            </a:extLst>
          </p:cNvPr>
          <p:cNvSpPr>
            <a:spLocks noGrp="1"/>
          </p:cNvSpPr>
          <p:nvPr>
            <p:ph idx="1"/>
          </p:nvPr>
        </p:nvSpPr>
        <p:spPr>
          <a:xfrm>
            <a:off x="457200" y="1825625"/>
            <a:ext cx="11277600" cy="4351338"/>
          </a:xfrm>
        </p:spPr>
        <p:txBody>
          <a:bodyPr numCol="2">
            <a:noAutofit/>
          </a:bodyPr>
          <a:lstStyle/>
          <a:p>
            <a:r>
              <a:rPr lang="en-US" sz="2600" dirty="0"/>
              <a:t>MLS rules allow buyer </a:t>
            </a:r>
            <a:br>
              <a:rPr lang="en-US" sz="2600" dirty="0"/>
            </a:br>
            <a:r>
              <a:rPr lang="en-US" sz="2600" dirty="0"/>
              <a:t>brokers to be present </a:t>
            </a:r>
            <a:br>
              <a:rPr lang="en-US" sz="2600" dirty="0"/>
            </a:br>
            <a:r>
              <a:rPr lang="en-US" sz="2600" dirty="0"/>
              <a:t>when offers are </a:t>
            </a:r>
            <a:br>
              <a:rPr lang="en-US" sz="2600" dirty="0"/>
            </a:br>
            <a:r>
              <a:rPr lang="en-US" sz="2600" dirty="0"/>
              <a:t>presented to seller</a:t>
            </a:r>
          </a:p>
          <a:p>
            <a:r>
              <a:rPr lang="en-US" sz="2600" dirty="0"/>
              <a:t>Seller can state in </a:t>
            </a:r>
            <a:br>
              <a:rPr lang="en-US" sz="2600" dirty="0"/>
            </a:br>
            <a:r>
              <a:rPr lang="en-US" sz="2600" dirty="0"/>
              <a:t>writing they do not </a:t>
            </a:r>
            <a:br>
              <a:rPr lang="en-US" sz="2600" dirty="0"/>
            </a:br>
            <a:r>
              <a:rPr lang="en-US" sz="2600" dirty="0"/>
              <a:t>want agents there</a:t>
            </a:r>
          </a:p>
          <a:p>
            <a:endParaRPr lang="en-US" dirty="0"/>
          </a:p>
          <a:p>
            <a:endParaRPr lang="en-US" dirty="0"/>
          </a:p>
          <a:p>
            <a:pPr>
              <a:spcAft>
                <a:spcPts val="1200"/>
              </a:spcAft>
            </a:pPr>
            <a:r>
              <a:rPr lang="en-US" sz="2600" dirty="0"/>
              <a:t>If you present in person</a:t>
            </a:r>
          </a:p>
          <a:p>
            <a:pPr lvl="1"/>
            <a:r>
              <a:rPr lang="en-US" sz="2200" dirty="0"/>
              <a:t>Create friendly atmosphere</a:t>
            </a:r>
          </a:p>
          <a:p>
            <a:pPr lvl="1"/>
            <a:r>
              <a:rPr lang="en-US" sz="2200" dirty="0"/>
              <a:t>Be sensitive to emotions</a:t>
            </a:r>
          </a:p>
          <a:p>
            <a:pPr lvl="1"/>
            <a:r>
              <a:rPr lang="en-US" sz="2200" dirty="0"/>
              <a:t>Avoid negative comments</a:t>
            </a:r>
          </a:p>
          <a:p>
            <a:pPr lvl="1"/>
            <a:r>
              <a:rPr lang="en-US" sz="2200" dirty="0"/>
              <a:t>Explain offer to seller</a:t>
            </a:r>
          </a:p>
          <a:p>
            <a:pPr lvl="1"/>
            <a:r>
              <a:rPr lang="en-US" sz="2200" dirty="0"/>
              <a:t>Leave so seller can discuss </a:t>
            </a:r>
            <a:br>
              <a:rPr lang="en-US" sz="2200" dirty="0"/>
            </a:br>
            <a:r>
              <a:rPr lang="en-US" sz="2200" dirty="0"/>
              <a:t>with listing agent</a:t>
            </a:r>
          </a:p>
        </p:txBody>
      </p:sp>
      <p:sp>
        <p:nvSpPr>
          <p:cNvPr id="8" name="Date Placeholder 3">
            <a:extLst>
              <a:ext uri="{FF2B5EF4-FFF2-40B4-BE49-F238E27FC236}">
                <a16:creationId xmlns:a16="http://schemas.microsoft.com/office/drawing/2014/main" id="{B3CA4F65-1C81-1990-D715-6300B9F17215}"/>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9" name="Date Placeholder 3">
            <a:extLst>
              <a:ext uri="{FF2B5EF4-FFF2-40B4-BE49-F238E27FC236}">
                <a16:creationId xmlns:a16="http://schemas.microsoft.com/office/drawing/2014/main" id="{5A4D2491-A79A-9738-D581-F618FBF396B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288</a:t>
            </a:fld>
            <a:endParaRPr lang="en-US" b="1" dirty="0">
              <a:solidFill>
                <a:srgbClr val="606060"/>
              </a:solidFill>
            </a:endParaRPr>
          </a:p>
        </p:txBody>
      </p:sp>
    </p:spTree>
    <p:extLst>
      <p:ext uri="{BB962C8B-B14F-4D97-AF65-F5344CB8AC3E}">
        <p14:creationId xmlns:p14="http://schemas.microsoft.com/office/powerpoint/2010/main" val="162516056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39F8C-18E0-4C06-8928-5D63B5F9F700}"/>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Submitting Offers</a:t>
            </a:r>
          </a:p>
        </p:txBody>
      </p:sp>
      <p:sp>
        <p:nvSpPr>
          <p:cNvPr id="13" name="Content Placeholder 12">
            <a:extLst>
              <a:ext uri="{FF2B5EF4-FFF2-40B4-BE49-F238E27FC236}">
                <a16:creationId xmlns:a16="http://schemas.microsoft.com/office/drawing/2014/main" id="{7AE23C6A-857B-D5E9-251F-C271E6EA64DC}"/>
              </a:ext>
            </a:extLst>
          </p:cNvPr>
          <p:cNvSpPr>
            <a:spLocks noGrp="1"/>
          </p:cNvSpPr>
          <p:nvPr>
            <p:ph idx="1"/>
          </p:nvPr>
        </p:nvSpPr>
        <p:spPr/>
        <p:txBody>
          <a:bodyPr numCol="1"/>
          <a:lstStyle/>
          <a:p>
            <a:pPr marL="0" indent="0">
              <a:spcAft>
                <a:spcPts val="1200"/>
              </a:spcAft>
              <a:buNone/>
            </a:pPr>
            <a:r>
              <a:rPr lang="en-US" sz="2400" b="1" dirty="0">
                <a:latin typeface="Montserrat SemiBold" pitchFamily="2" charset="77"/>
              </a:rPr>
              <a:t>Standard of Practice 1-6</a:t>
            </a:r>
          </a:p>
          <a:p>
            <a:pPr marL="0" indent="0">
              <a:spcAft>
                <a:spcPts val="1200"/>
              </a:spcAft>
              <a:buNone/>
            </a:pPr>
            <a:r>
              <a:rPr lang="en-US" sz="2400" dirty="0"/>
              <a:t>REALTORS</a:t>
            </a:r>
            <a:r>
              <a:rPr lang="en-US" sz="2400" baseline="30000" dirty="0"/>
              <a:t>®</a:t>
            </a:r>
            <a:r>
              <a:rPr lang="en-US" sz="2400" dirty="0"/>
              <a:t> shall submit </a:t>
            </a:r>
            <a:br>
              <a:rPr lang="en-US" sz="2400" dirty="0"/>
            </a:br>
            <a:r>
              <a:rPr lang="en-US" sz="2400" dirty="0"/>
              <a:t>offers and counteroffers </a:t>
            </a:r>
            <a:br>
              <a:rPr lang="en-US" sz="2400" dirty="0"/>
            </a:br>
            <a:r>
              <a:rPr lang="en-US" sz="2400" dirty="0"/>
              <a:t>objectively and as quickly </a:t>
            </a:r>
            <a:br>
              <a:rPr lang="en-US" sz="2400" dirty="0"/>
            </a:br>
            <a:r>
              <a:rPr lang="en-US" sz="2400" dirty="0"/>
              <a:t>as possible.</a:t>
            </a:r>
            <a:br>
              <a:rPr lang="en-US" sz="2400" dirty="0"/>
            </a:br>
            <a:endParaRPr lang="en-US" sz="2400" dirty="0"/>
          </a:p>
        </p:txBody>
      </p:sp>
      <p:grpSp>
        <p:nvGrpSpPr>
          <p:cNvPr id="3" name="Group 2">
            <a:extLst>
              <a:ext uri="{FF2B5EF4-FFF2-40B4-BE49-F238E27FC236}">
                <a16:creationId xmlns:a16="http://schemas.microsoft.com/office/drawing/2014/main" id="{D9E491BC-C7F7-5F81-9947-A4C5F0627D56}"/>
              </a:ext>
            </a:extLst>
          </p:cNvPr>
          <p:cNvGrpSpPr>
            <a:grpSpLocks noChangeAspect="1"/>
          </p:cNvGrpSpPr>
          <p:nvPr/>
        </p:nvGrpSpPr>
        <p:grpSpPr>
          <a:xfrm>
            <a:off x="6747164" y="914400"/>
            <a:ext cx="4987636" cy="4572000"/>
            <a:chOff x="5093208" y="658335"/>
            <a:chExt cx="6263640" cy="5428801"/>
          </a:xfrm>
          <a:effectLst/>
        </p:grpSpPr>
        <p:sp>
          <p:nvSpPr>
            <p:cNvPr id="4" name="Freeform 3">
              <a:extLst>
                <a:ext uri="{FF2B5EF4-FFF2-40B4-BE49-F238E27FC236}">
                  <a16:creationId xmlns:a16="http://schemas.microsoft.com/office/drawing/2014/main" id="{594D863C-E6FF-F7FC-A161-D2211946A707}"/>
                </a:ext>
              </a:extLst>
            </p:cNvPr>
            <p:cNvSpPr/>
            <p:nvPr/>
          </p:nvSpPr>
          <p:spPr>
            <a:xfrm>
              <a:off x="5093208" y="658335"/>
              <a:ext cx="6263640" cy="1216800"/>
            </a:xfrm>
            <a:prstGeom prst="rect">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244600">
                <a:lnSpc>
                  <a:spcPct val="90000"/>
                </a:lnSpc>
                <a:spcBef>
                  <a:spcPct val="0"/>
                </a:spcBef>
                <a:spcAft>
                  <a:spcPct val="35000"/>
                </a:spcAft>
                <a:buNone/>
              </a:pPr>
              <a:r>
                <a:rPr lang="en-US" b="1" kern="1200" dirty="0">
                  <a:latin typeface="Montserrat SemiBold" pitchFamily="2" charset="77"/>
                  <a:cs typeface="Arial" panose="020B0604020202020204" pitchFamily="34" charset="0"/>
                </a:rPr>
                <a:t>Time limit in offer?</a:t>
              </a:r>
            </a:p>
          </p:txBody>
        </p:sp>
        <p:sp>
          <p:nvSpPr>
            <p:cNvPr id="6" name="Freeform 5">
              <a:extLst>
                <a:ext uri="{FF2B5EF4-FFF2-40B4-BE49-F238E27FC236}">
                  <a16:creationId xmlns:a16="http://schemas.microsoft.com/office/drawing/2014/main" id="{D91788CE-C50A-D117-E138-E503C3A8C734}"/>
                </a:ext>
              </a:extLst>
            </p:cNvPr>
            <p:cNvSpPr/>
            <p:nvPr/>
          </p:nvSpPr>
          <p:spPr>
            <a:xfrm>
              <a:off x="5093208" y="2062335"/>
              <a:ext cx="6263640" cy="1216800"/>
            </a:xfrm>
            <a:prstGeom prst="rect">
              <a:avLst/>
            </a:prstGeom>
            <a:solidFill>
              <a:schemeClr val="accent3"/>
            </a:solidFill>
            <a:effectLst/>
            <a:scene3d>
              <a:camera prst="orthographicFront"/>
              <a:lightRig rig="threePt" dir="t"/>
            </a:scene3d>
            <a:sp3d>
              <a:bevelT/>
            </a:sp3d>
          </p:spPr>
          <p:style>
            <a:lnRef idx="0">
              <a:schemeClr val="lt1">
                <a:hueOff val="0"/>
                <a:satOff val="0"/>
                <a:lumOff val="0"/>
                <a:alphaOff val="0"/>
              </a:schemeClr>
            </a:lnRef>
            <a:fillRef idx="3">
              <a:schemeClr val="accent3">
                <a:hueOff val="68937"/>
                <a:satOff val="0"/>
                <a:lumOff val="-4771"/>
                <a:alphaOff val="0"/>
              </a:schemeClr>
            </a:fillRef>
            <a:effectRef idx="3">
              <a:schemeClr val="accent3">
                <a:hueOff val="68937"/>
                <a:satOff val="0"/>
                <a:lumOff val="-4771"/>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244600">
                <a:lnSpc>
                  <a:spcPct val="90000"/>
                </a:lnSpc>
                <a:spcBef>
                  <a:spcPct val="0"/>
                </a:spcBef>
                <a:spcAft>
                  <a:spcPct val="35000"/>
                </a:spcAft>
                <a:buNone/>
              </a:pPr>
              <a:r>
                <a:rPr lang="en-US" b="1" kern="1200">
                  <a:latin typeface="Montserrat SemiBold" pitchFamily="2" charset="77"/>
                  <a:cs typeface="Arial" panose="020B0604020202020204" pitchFamily="34" charset="0"/>
                </a:rPr>
                <a:t>Notify listing agent you sent offer</a:t>
              </a:r>
            </a:p>
          </p:txBody>
        </p:sp>
        <p:sp>
          <p:nvSpPr>
            <p:cNvPr id="7" name="Freeform 6">
              <a:extLst>
                <a:ext uri="{FF2B5EF4-FFF2-40B4-BE49-F238E27FC236}">
                  <a16:creationId xmlns:a16="http://schemas.microsoft.com/office/drawing/2014/main" id="{5350B4BC-9566-ED07-C22F-783E723CEDF1}"/>
                </a:ext>
              </a:extLst>
            </p:cNvPr>
            <p:cNvSpPr/>
            <p:nvPr/>
          </p:nvSpPr>
          <p:spPr>
            <a:xfrm>
              <a:off x="5093208" y="3466336"/>
              <a:ext cx="6263640" cy="1216800"/>
            </a:xfrm>
            <a:prstGeom prst="rect">
              <a:avLst/>
            </a:prstGeom>
            <a:solidFill>
              <a:schemeClr val="accent4"/>
            </a:solidFill>
            <a:effectLst/>
            <a:scene3d>
              <a:camera prst="orthographicFront"/>
              <a:lightRig rig="threePt" dir="t"/>
            </a:scene3d>
            <a:sp3d>
              <a:bevelT/>
            </a:sp3d>
          </p:spPr>
          <p:style>
            <a:lnRef idx="0">
              <a:schemeClr val="lt1">
                <a:hueOff val="0"/>
                <a:satOff val="0"/>
                <a:lumOff val="0"/>
                <a:alphaOff val="0"/>
              </a:schemeClr>
            </a:lnRef>
            <a:fillRef idx="3">
              <a:schemeClr val="accent3">
                <a:hueOff val="137874"/>
                <a:satOff val="0"/>
                <a:lumOff val="-9542"/>
                <a:alphaOff val="0"/>
              </a:schemeClr>
            </a:fillRef>
            <a:effectRef idx="3">
              <a:schemeClr val="accent3">
                <a:hueOff val="137874"/>
                <a:satOff val="0"/>
                <a:lumOff val="-9542"/>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244600">
                <a:lnSpc>
                  <a:spcPct val="90000"/>
                </a:lnSpc>
                <a:spcBef>
                  <a:spcPct val="0"/>
                </a:spcBef>
                <a:spcAft>
                  <a:spcPct val="35000"/>
                </a:spcAft>
                <a:buNone/>
              </a:pPr>
              <a:r>
                <a:rPr lang="en-US" b="1" kern="1200" dirty="0">
                  <a:latin typeface="Montserrat SemiBold" pitchFamily="2" charset="77"/>
                  <a:cs typeface="Arial" panose="020B0604020202020204" pitchFamily="34" charset="0"/>
                </a:rPr>
                <a:t>What if you are getting no</a:t>
              </a:r>
              <a:br>
                <a:rPr lang="en-US" b="1" kern="1200" dirty="0">
                  <a:latin typeface="Montserrat SemiBold" pitchFamily="2" charset="77"/>
                  <a:cs typeface="Arial" panose="020B0604020202020204" pitchFamily="34" charset="0"/>
                </a:rPr>
              </a:br>
              <a:r>
                <a:rPr lang="en-US" b="1" kern="1200" dirty="0">
                  <a:latin typeface="Montserrat SemiBold" pitchFamily="2" charset="77"/>
                  <a:cs typeface="Arial" panose="020B0604020202020204" pitchFamily="34" charset="0"/>
                </a:rPr>
                <a:t>response from listing agent?</a:t>
              </a:r>
            </a:p>
          </p:txBody>
        </p:sp>
        <p:sp>
          <p:nvSpPr>
            <p:cNvPr id="8" name="Freeform 7">
              <a:extLst>
                <a:ext uri="{FF2B5EF4-FFF2-40B4-BE49-F238E27FC236}">
                  <a16:creationId xmlns:a16="http://schemas.microsoft.com/office/drawing/2014/main" id="{307A85EB-2470-9AF2-64A8-A342858AA1E3}"/>
                </a:ext>
              </a:extLst>
            </p:cNvPr>
            <p:cNvSpPr/>
            <p:nvPr/>
          </p:nvSpPr>
          <p:spPr>
            <a:xfrm>
              <a:off x="5093208" y="4870336"/>
              <a:ext cx="6263640" cy="1216800"/>
            </a:xfrm>
            <a:prstGeom prst="rect">
              <a:avLst/>
            </a:prstGeom>
            <a:solidFill>
              <a:schemeClr val="accent5"/>
            </a:solidFill>
            <a:effectLst/>
            <a:scene3d>
              <a:camera prst="orthographicFront"/>
              <a:lightRig rig="threePt" dir="t"/>
            </a:scene3d>
            <a:sp3d>
              <a:bevelT/>
            </a:sp3d>
          </p:spPr>
          <p:style>
            <a:lnRef idx="0">
              <a:schemeClr val="lt1">
                <a:hueOff val="0"/>
                <a:satOff val="0"/>
                <a:lumOff val="0"/>
                <a:alphaOff val="0"/>
              </a:schemeClr>
            </a:lnRef>
            <a:fillRef idx="3">
              <a:schemeClr val="accent3">
                <a:hueOff val="206811"/>
                <a:satOff val="0"/>
                <a:lumOff val="-14313"/>
                <a:alphaOff val="0"/>
              </a:schemeClr>
            </a:fillRef>
            <a:effectRef idx="3">
              <a:schemeClr val="accent3">
                <a:hueOff val="206811"/>
                <a:satOff val="0"/>
                <a:lumOff val="-14313"/>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244600">
                <a:lnSpc>
                  <a:spcPct val="90000"/>
                </a:lnSpc>
                <a:spcBef>
                  <a:spcPct val="0"/>
                </a:spcBef>
                <a:spcAft>
                  <a:spcPct val="35000"/>
                </a:spcAft>
                <a:buNone/>
              </a:pPr>
              <a:r>
                <a:rPr lang="en-US" b="1" kern="1200" dirty="0">
                  <a:latin typeface="Montserrat SemiBold" pitchFamily="2" charset="77"/>
                  <a:cs typeface="Arial" panose="020B0604020202020204" pitchFamily="34" charset="0"/>
                </a:rPr>
                <a:t>Listing agent cannot hold offers waiting for more – but seller can!</a:t>
              </a:r>
            </a:p>
          </p:txBody>
        </p:sp>
      </p:grpSp>
      <p:sp>
        <p:nvSpPr>
          <p:cNvPr id="14" name="Date Placeholder 3">
            <a:extLst>
              <a:ext uri="{FF2B5EF4-FFF2-40B4-BE49-F238E27FC236}">
                <a16:creationId xmlns:a16="http://schemas.microsoft.com/office/drawing/2014/main" id="{DD1A39D1-748F-F20C-1222-1D61787616E9}"/>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5" name="Date Placeholder 3">
            <a:extLst>
              <a:ext uri="{FF2B5EF4-FFF2-40B4-BE49-F238E27FC236}">
                <a16:creationId xmlns:a16="http://schemas.microsoft.com/office/drawing/2014/main" id="{6E3B5137-A094-4F2B-3FB8-B17B508A04F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289</a:t>
            </a:fld>
            <a:endParaRPr lang="en-US" b="1" dirty="0">
              <a:solidFill>
                <a:srgbClr val="606060"/>
              </a:solidFill>
            </a:endParaRPr>
          </a:p>
        </p:txBody>
      </p:sp>
    </p:spTree>
    <p:extLst>
      <p:ext uri="{BB962C8B-B14F-4D97-AF65-F5344CB8AC3E}">
        <p14:creationId xmlns:p14="http://schemas.microsoft.com/office/powerpoint/2010/main" val="21102294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BF17-CEA0-4BAC-8E94-587260D839C0}"/>
              </a:ext>
            </a:extLst>
          </p:cNvPr>
          <p:cNvSpPr>
            <a:spLocks noGrp="1"/>
          </p:cNvSpPr>
          <p:nvPr>
            <p:ph type="title"/>
          </p:nvPr>
        </p:nvSpPr>
        <p:spPr>
          <a:xfrm>
            <a:off x="457200" y="914400"/>
            <a:ext cx="11277600" cy="914400"/>
          </a:xfrm>
        </p:spPr>
        <p:txBody>
          <a:bodyPr anchor="t" anchorCtr="0">
            <a:noAutofit/>
          </a:bodyPr>
          <a:lstStyle/>
          <a:p>
            <a:r>
              <a:rPr lang="en-US" dirty="0"/>
              <a:t>Submitting Offers</a:t>
            </a:r>
            <a:br>
              <a:rPr lang="en-US" dirty="0"/>
            </a:br>
            <a:r>
              <a:rPr lang="en-US" dirty="0"/>
              <a:t>(Back-up Contracts)</a:t>
            </a:r>
          </a:p>
        </p:txBody>
      </p:sp>
      <p:sp>
        <p:nvSpPr>
          <p:cNvPr id="18" name="Content Placeholder 17">
            <a:extLst>
              <a:ext uri="{FF2B5EF4-FFF2-40B4-BE49-F238E27FC236}">
                <a16:creationId xmlns:a16="http://schemas.microsoft.com/office/drawing/2014/main" id="{D65827A3-5175-109E-FA98-1C42F8E81CCD}"/>
              </a:ext>
            </a:extLst>
          </p:cNvPr>
          <p:cNvSpPr>
            <a:spLocks noGrp="1"/>
          </p:cNvSpPr>
          <p:nvPr>
            <p:ph idx="1"/>
          </p:nvPr>
        </p:nvSpPr>
        <p:spPr>
          <a:xfrm>
            <a:off x="457200" y="2057400"/>
            <a:ext cx="11277600" cy="4351338"/>
          </a:xfrm>
        </p:spPr>
        <p:txBody>
          <a:bodyPr numCol="1"/>
          <a:lstStyle/>
          <a:p>
            <a:pPr marL="0" indent="0">
              <a:spcAft>
                <a:spcPts val="1200"/>
              </a:spcAft>
              <a:buNone/>
            </a:pPr>
            <a:r>
              <a:rPr lang="en-US" sz="2400" b="1" dirty="0">
                <a:latin typeface="Montserrat SemiBold" pitchFamily="2" charset="77"/>
              </a:rPr>
              <a:t>Standard of Practice 1-7</a:t>
            </a:r>
          </a:p>
          <a:p>
            <a:pPr marL="0" indent="0">
              <a:spcAft>
                <a:spcPts val="1200"/>
              </a:spcAft>
              <a:buNone/>
            </a:pPr>
            <a:r>
              <a:rPr lang="en-US" altLang="en-US" sz="2400" dirty="0"/>
              <a:t>REALTORS</a:t>
            </a:r>
            <a:r>
              <a:rPr lang="en-US" altLang="en-US" sz="2400" baseline="30000" dirty="0"/>
              <a:t>®</a:t>
            </a:r>
            <a:r>
              <a:rPr lang="en-US" altLang="en-US" sz="2400" dirty="0"/>
              <a:t> shall continue </a:t>
            </a:r>
            <a:br>
              <a:rPr lang="en-US" altLang="en-US" sz="2400" dirty="0"/>
            </a:br>
            <a:r>
              <a:rPr lang="en-US" altLang="en-US" sz="2400" dirty="0"/>
              <a:t>to submit all offers and </a:t>
            </a:r>
            <a:br>
              <a:rPr lang="en-US" altLang="en-US" sz="2400" dirty="0"/>
            </a:br>
            <a:r>
              <a:rPr lang="en-US" altLang="en-US" sz="2400" dirty="0"/>
              <a:t>counter-offers until closing </a:t>
            </a:r>
            <a:br>
              <a:rPr lang="en-US" altLang="en-US" sz="2400" dirty="0"/>
            </a:br>
            <a:r>
              <a:rPr lang="en-US" altLang="en-US" sz="2400" dirty="0"/>
              <a:t>unless seller has waived </a:t>
            </a:r>
            <a:br>
              <a:rPr lang="en-US" altLang="en-US" sz="2400" dirty="0"/>
            </a:br>
            <a:r>
              <a:rPr lang="en-US" altLang="en-US" sz="2400" dirty="0"/>
              <a:t>this obligation in writing.</a:t>
            </a:r>
            <a:endParaRPr lang="en-US" sz="2400" dirty="0"/>
          </a:p>
        </p:txBody>
      </p:sp>
      <p:sp>
        <p:nvSpPr>
          <p:cNvPr id="3" name="Date Placeholder 3">
            <a:extLst>
              <a:ext uri="{FF2B5EF4-FFF2-40B4-BE49-F238E27FC236}">
                <a16:creationId xmlns:a16="http://schemas.microsoft.com/office/drawing/2014/main" id="{EED6FAB7-585E-8306-4B90-8B0C2139A55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1EFA2E2A-8164-1307-E350-023A69CE8B1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290</a:t>
            </a:fld>
            <a:endParaRPr lang="en-US" b="1" dirty="0">
              <a:solidFill>
                <a:srgbClr val="606060"/>
              </a:solidFill>
            </a:endParaRPr>
          </a:p>
        </p:txBody>
      </p:sp>
      <p:grpSp>
        <p:nvGrpSpPr>
          <p:cNvPr id="6" name="Group 5">
            <a:extLst>
              <a:ext uri="{FF2B5EF4-FFF2-40B4-BE49-F238E27FC236}">
                <a16:creationId xmlns:a16="http://schemas.microsoft.com/office/drawing/2014/main" id="{FC55884A-8296-6CEA-1FF7-F0044F04E323}"/>
              </a:ext>
            </a:extLst>
          </p:cNvPr>
          <p:cNvGrpSpPr>
            <a:grpSpLocks noChangeAspect="1"/>
          </p:cNvGrpSpPr>
          <p:nvPr/>
        </p:nvGrpSpPr>
        <p:grpSpPr>
          <a:xfrm>
            <a:off x="6747164" y="914400"/>
            <a:ext cx="4987636" cy="4572000"/>
            <a:chOff x="5093208" y="658335"/>
            <a:chExt cx="6263640" cy="5428801"/>
          </a:xfrm>
          <a:effectLst/>
        </p:grpSpPr>
        <p:sp>
          <p:nvSpPr>
            <p:cNvPr id="7" name="Freeform 3">
              <a:extLst>
                <a:ext uri="{FF2B5EF4-FFF2-40B4-BE49-F238E27FC236}">
                  <a16:creationId xmlns:a16="http://schemas.microsoft.com/office/drawing/2014/main" id="{DECAF2CB-B9AE-74D3-BF7F-EADE9408A5CF}"/>
                </a:ext>
              </a:extLst>
            </p:cNvPr>
            <p:cNvSpPr/>
            <p:nvPr/>
          </p:nvSpPr>
          <p:spPr>
            <a:xfrm>
              <a:off x="5093208" y="658335"/>
              <a:ext cx="6263640" cy="1216800"/>
            </a:xfrm>
            <a:prstGeom prst="rect">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90000"/>
                </a:lnSpc>
                <a:spcBef>
                  <a:spcPct val="0"/>
                </a:spcBef>
                <a:spcAft>
                  <a:spcPct val="35000"/>
                </a:spcAft>
                <a:buNone/>
              </a:pPr>
              <a:r>
                <a:rPr lang="en-US" sz="1600" b="1" kern="1200" dirty="0">
                  <a:latin typeface="Montserrat SemiBold" pitchFamily="2" charset="77"/>
                  <a:cs typeface="Arial" panose="020B0604020202020204" pitchFamily="34" charset="0"/>
                </a:rPr>
                <a:t>Back-up contract does not give seller</a:t>
              </a:r>
              <a:br>
                <a:rPr lang="en-US" sz="1600" b="1" kern="1200" dirty="0">
                  <a:latin typeface="Montserrat SemiBold" pitchFamily="2" charset="77"/>
                  <a:cs typeface="Arial" panose="020B0604020202020204" pitchFamily="34" charset="0"/>
                </a:rPr>
              </a:br>
              <a:r>
                <a:rPr lang="en-US" sz="1600" b="1" kern="1200" dirty="0">
                  <a:latin typeface="Montserrat SemiBold" pitchFamily="2" charset="77"/>
                  <a:cs typeface="Arial" panose="020B0604020202020204" pitchFamily="34" charset="0"/>
                </a:rPr>
                <a:t>right to ‘kill’ first contract unless there</a:t>
              </a:r>
              <a:br>
                <a:rPr lang="en-US" sz="1600" b="1" kern="1200" dirty="0">
                  <a:latin typeface="Montserrat SemiBold" pitchFamily="2" charset="77"/>
                  <a:cs typeface="Arial" panose="020B0604020202020204" pitchFamily="34" charset="0"/>
                </a:rPr>
              </a:br>
              <a:r>
                <a:rPr lang="en-US" sz="1600" b="1" kern="1200" dirty="0">
                  <a:latin typeface="Montserrat SemiBold" pitchFamily="2" charset="77"/>
                  <a:cs typeface="Arial" panose="020B0604020202020204" pitchFamily="34" charset="0"/>
                </a:rPr>
                <a:t>is a ‘kick out’ in first one</a:t>
              </a:r>
            </a:p>
          </p:txBody>
        </p:sp>
        <p:sp>
          <p:nvSpPr>
            <p:cNvPr id="8" name="Freeform 5">
              <a:extLst>
                <a:ext uri="{FF2B5EF4-FFF2-40B4-BE49-F238E27FC236}">
                  <a16:creationId xmlns:a16="http://schemas.microsoft.com/office/drawing/2014/main" id="{1C0B0F6C-0AE4-DF0D-5AD8-51AF893CEDFB}"/>
                </a:ext>
              </a:extLst>
            </p:cNvPr>
            <p:cNvSpPr/>
            <p:nvPr/>
          </p:nvSpPr>
          <p:spPr>
            <a:xfrm>
              <a:off x="5093208" y="2062335"/>
              <a:ext cx="6263640" cy="1216800"/>
            </a:xfrm>
            <a:prstGeom prst="rect">
              <a:avLst/>
            </a:prstGeom>
            <a:solidFill>
              <a:schemeClr val="accent3"/>
            </a:solidFill>
            <a:effectLst/>
            <a:scene3d>
              <a:camera prst="orthographicFront"/>
              <a:lightRig rig="threePt" dir="t"/>
            </a:scene3d>
            <a:sp3d>
              <a:bevelT/>
            </a:sp3d>
          </p:spPr>
          <p:style>
            <a:lnRef idx="0">
              <a:schemeClr val="lt1">
                <a:hueOff val="0"/>
                <a:satOff val="0"/>
                <a:lumOff val="0"/>
                <a:alphaOff val="0"/>
              </a:schemeClr>
            </a:lnRef>
            <a:fillRef idx="3">
              <a:schemeClr val="accent3">
                <a:hueOff val="68937"/>
                <a:satOff val="0"/>
                <a:lumOff val="-4771"/>
                <a:alphaOff val="0"/>
              </a:schemeClr>
            </a:fillRef>
            <a:effectRef idx="3">
              <a:schemeClr val="accent3">
                <a:hueOff val="68937"/>
                <a:satOff val="0"/>
                <a:lumOff val="-4771"/>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90000"/>
                </a:lnSpc>
                <a:spcBef>
                  <a:spcPct val="0"/>
                </a:spcBef>
                <a:spcAft>
                  <a:spcPct val="35000"/>
                </a:spcAft>
                <a:buNone/>
              </a:pPr>
              <a:r>
                <a:rPr lang="en-US" sz="1600" b="1" kern="1200" dirty="0">
                  <a:latin typeface="Montserrat SemiBold" pitchFamily="2" charset="77"/>
                  <a:cs typeface="Arial" panose="020B0604020202020204" pitchFamily="34" charset="0"/>
                </a:rPr>
                <a:t>Must be written ‘subject to release</a:t>
              </a:r>
              <a:br>
                <a:rPr lang="en-US" sz="1600" b="1" kern="1200" dirty="0">
                  <a:latin typeface="Montserrat SemiBold" pitchFamily="2" charset="77"/>
                  <a:cs typeface="Arial" panose="020B0604020202020204" pitchFamily="34" charset="0"/>
                </a:rPr>
              </a:br>
              <a:r>
                <a:rPr lang="en-US" sz="1600" b="1" kern="1200" dirty="0">
                  <a:latin typeface="Montserrat SemiBold" pitchFamily="2" charset="77"/>
                  <a:cs typeface="Arial" panose="020B0604020202020204" pitchFamily="34" charset="0"/>
                </a:rPr>
                <a:t>of prior contract’ or seller needs</a:t>
              </a:r>
              <a:br>
                <a:rPr lang="en-US" sz="1600" b="1" kern="1200" dirty="0">
                  <a:latin typeface="Montserrat SemiBold" pitchFamily="2" charset="77"/>
                  <a:cs typeface="Arial" panose="020B0604020202020204" pitchFamily="34" charset="0"/>
                </a:rPr>
              </a:br>
              <a:r>
                <a:rPr lang="en-US" sz="1600" b="1" kern="1200" dirty="0">
                  <a:latin typeface="Montserrat SemiBold" pitchFamily="2" charset="77"/>
                  <a:cs typeface="Arial" panose="020B0604020202020204" pitchFamily="34" charset="0"/>
                </a:rPr>
                <a:t>to consult attorney</a:t>
              </a:r>
            </a:p>
          </p:txBody>
        </p:sp>
        <p:sp>
          <p:nvSpPr>
            <p:cNvPr id="9" name="Freeform 6">
              <a:extLst>
                <a:ext uri="{FF2B5EF4-FFF2-40B4-BE49-F238E27FC236}">
                  <a16:creationId xmlns:a16="http://schemas.microsoft.com/office/drawing/2014/main" id="{8FBF3B45-9535-3B22-F416-7FE788EEAFCE}"/>
                </a:ext>
              </a:extLst>
            </p:cNvPr>
            <p:cNvSpPr/>
            <p:nvPr/>
          </p:nvSpPr>
          <p:spPr>
            <a:xfrm>
              <a:off x="5093208" y="3466336"/>
              <a:ext cx="6263640" cy="1216800"/>
            </a:xfrm>
            <a:prstGeom prst="rect">
              <a:avLst/>
            </a:prstGeom>
            <a:solidFill>
              <a:schemeClr val="accent4"/>
            </a:solidFill>
            <a:effectLst/>
            <a:scene3d>
              <a:camera prst="orthographicFront"/>
              <a:lightRig rig="threePt" dir="t"/>
            </a:scene3d>
            <a:sp3d>
              <a:bevelT/>
            </a:sp3d>
          </p:spPr>
          <p:style>
            <a:lnRef idx="0">
              <a:schemeClr val="lt1">
                <a:hueOff val="0"/>
                <a:satOff val="0"/>
                <a:lumOff val="0"/>
                <a:alphaOff val="0"/>
              </a:schemeClr>
            </a:lnRef>
            <a:fillRef idx="3">
              <a:schemeClr val="accent3">
                <a:hueOff val="137874"/>
                <a:satOff val="0"/>
                <a:lumOff val="-9542"/>
                <a:alphaOff val="0"/>
              </a:schemeClr>
            </a:fillRef>
            <a:effectRef idx="3">
              <a:schemeClr val="accent3">
                <a:hueOff val="137874"/>
                <a:satOff val="0"/>
                <a:lumOff val="-9542"/>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90000"/>
                </a:lnSpc>
                <a:spcBef>
                  <a:spcPct val="0"/>
                </a:spcBef>
                <a:spcAft>
                  <a:spcPct val="35000"/>
                </a:spcAft>
                <a:buNone/>
              </a:pPr>
              <a:r>
                <a:rPr lang="en-US" sz="1600" b="1" kern="1200" dirty="0">
                  <a:latin typeface="Montserrat SemiBold" pitchFamily="2" charset="77"/>
                  <a:cs typeface="Arial" panose="020B0604020202020204" pitchFamily="34" charset="0"/>
                </a:rPr>
                <a:t>Not a ‘back-up’ unless signed by all parties and delivered – can and probably should have earnest money</a:t>
              </a:r>
            </a:p>
          </p:txBody>
        </p:sp>
        <p:sp>
          <p:nvSpPr>
            <p:cNvPr id="10" name="Freeform 7">
              <a:extLst>
                <a:ext uri="{FF2B5EF4-FFF2-40B4-BE49-F238E27FC236}">
                  <a16:creationId xmlns:a16="http://schemas.microsoft.com/office/drawing/2014/main" id="{A2A2B154-01B7-5A93-93A8-CC53501A1786}"/>
                </a:ext>
              </a:extLst>
            </p:cNvPr>
            <p:cNvSpPr/>
            <p:nvPr/>
          </p:nvSpPr>
          <p:spPr>
            <a:xfrm>
              <a:off x="5093208" y="4870336"/>
              <a:ext cx="6263640" cy="1216800"/>
            </a:xfrm>
            <a:prstGeom prst="rect">
              <a:avLst/>
            </a:prstGeom>
            <a:solidFill>
              <a:schemeClr val="accent5"/>
            </a:solidFill>
            <a:effectLst/>
            <a:scene3d>
              <a:camera prst="orthographicFront"/>
              <a:lightRig rig="threePt" dir="t"/>
            </a:scene3d>
            <a:sp3d>
              <a:bevelT/>
            </a:sp3d>
          </p:spPr>
          <p:style>
            <a:lnRef idx="0">
              <a:schemeClr val="lt1">
                <a:hueOff val="0"/>
                <a:satOff val="0"/>
                <a:lumOff val="0"/>
                <a:alphaOff val="0"/>
              </a:schemeClr>
            </a:lnRef>
            <a:fillRef idx="3">
              <a:schemeClr val="accent3">
                <a:hueOff val="206811"/>
                <a:satOff val="0"/>
                <a:lumOff val="-14313"/>
                <a:alphaOff val="0"/>
              </a:schemeClr>
            </a:fillRef>
            <a:effectRef idx="3">
              <a:schemeClr val="accent3">
                <a:hueOff val="206811"/>
                <a:satOff val="0"/>
                <a:lumOff val="-14313"/>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90000"/>
                </a:lnSpc>
                <a:spcBef>
                  <a:spcPct val="0"/>
                </a:spcBef>
                <a:spcAft>
                  <a:spcPct val="35000"/>
                </a:spcAft>
                <a:buNone/>
              </a:pPr>
              <a:r>
                <a:rPr lang="en-US" sz="1600" b="1" kern="1200" dirty="0">
                  <a:latin typeface="Montserrat SemiBold" pitchFamily="2" charset="77"/>
                  <a:cs typeface="Arial" panose="020B0604020202020204" pitchFamily="34" charset="0"/>
                </a:rPr>
                <a:t>Buyer needs to ensure they</a:t>
              </a:r>
              <a:br>
                <a:rPr lang="en-US" sz="1600" b="1" kern="1200" dirty="0">
                  <a:latin typeface="Montserrat SemiBold" pitchFamily="2" charset="77"/>
                  <a:cs typeface="Arial" panose="020B0604020202020204" pitchFamily="34" charset="0"/>
                </a:rPr>
              </a:br>
              <a:r>
                <a:rPr lang="en-US" sz="1600" b="1" kern="1200" dirty="0">
                  <a:latin typeface="Montserrat SemiBold" pitchFamily="2" charset="77"/>
                  <a:cs typeface="Arial" panose="020B0604020202020204" pitchFamily="34" charset="0"/>
                </a:rPr>
                <a:t>meet contingencies or seller</a:t>
              </a:r>
              <a:br>
                <a:rPr lang="en-US" sz="1600" b="1" kern="1200" dirty="0">
                  <a:latin typeface="Montserrat SemiBold" pitchFamily="2" charset="77"/>
                  <a:cs typeface="Arial" panose="020B0604020202020204" pitchFamily="34" charset="0"/>
                </a:rPr>
              </a:br>
              <a:r>
                <a:rPr lang="en-US" sz="1600" b="1" kern="1200" dirty="0">
                  <a:latin typeface="Montserrat SemiBold" pitchFamily="2" charset="77"/>
                  <a:cs typeface="Arial" panose="020B0604020202020204" pitchFamily="34" charset="0"/>
                </a:rPr>
                <a:t>could terminate contract</a:t>
              </a:r>
            </a:p>
          </p:txBody>
        </p:sp>
      </p:grpSp>
    </p:spTree>
    <p:extLst>
      <p:ext uri="{BB962C8B-B14F-4D97-AF65-F5344CB8AC3E}">
        <p14:creationId xmlns:p14="http://schemas.microsoft.com/office/powerpoint/2010/main" val="905210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894F7F-D982-4572-97C4-939D320C3D76}"/>
              </a:ext>
            </a:extLst>
          </p:cNvPr>
          <p:cNvSpPr>
            <a:spLocks noGrp="1"/>
          </p:cNvSpPr>
          <p:nvPr>
            <p:ph type="title"/>
          </p:nvPr>
        </p:nvSpPr>
        <p:spPr>
          <a:xfrm>
            <a:off x="457200" y="914400"/>
            <a:ext cx="3931920" cy="1371600"/>
          </a:xfrm>
        </p:spPr>
        <p:txBody>
          <a:bodyPr anchor="ctr">
            <a:normAutofit/>
          </a:bodyPr>
          <a:lstStyle/>
          <a:p>
            <a:r>
              <a:rPr lang="en-US" dirty="0"/>
              <a:t>Implied Agreements</a:t>
            </a:r>
          </a:p>
        </p:txBody>
      </p:sp>
      <p:sp>
        <p:nvSpPr>
          <p:cNvPr id="10" name="Content Placeholder 9">
            <a:extLst>
              <a:ext uri="{FF2B5EF4-FFF2-40B4-BE49-F238E27FC236}">
                <a16:creationId xmlns:a16="http://schemas.microsoft.com/office/drawing/2014/main" id="{3268ABF6-C0CD-44A3-BEA1-6259CF6C142B}"/>
              </a:ext>
            </a:extLst>
          </p:cNvPr>
          <p:cNvSpPr>
            <a:spLocks noGrp="1"/>
          </p:cNvSpPr>
          <p:nvPr>
            <p:ph idx="1"/>
          </p:nvPr>
        </p:nvSpPr>
        <p:spPr>
          <a:xfrm>
            <a:off x="457200" y="2286000"/>
            <a:ext cx="5791200" cy="3895344"/>
          </a:xfrm>
        </p:spPr>
        <p:txBody>
          <a:bodyPr anchor="t" anchorCtr="0">
            <a:noAutofit/>
          </a:bodyPr>
          <a:lstStyle/>
          <a:p>
            <a:pPr>
              <a:spcBef>
                <a:spcPts val="0"/>
              </a:spcBef>
              <a:spcAft>
                <a:spcPts val="1200"/>
              </a:spcAft>
            </a:pPr>
            <a:r>
              <a:rPr lang="en-US" sz="2000" dirty="0"/>
              <a:t>It can happen without agent’s consent</a:t>
            </a:r>
          </a:p>
          <a:p>
            <a:pPr>
              <a:spcBef>
                <a:spcPts val="0"/>
              </a:spcBef>
              <a:spcAft>
                <a:spcPts val="1200"/>
              </a:spcAft>
            </a:pPr>
            <a:r>
              <a:rPr lang="en-US" sz="2000" dirty="0"/>
              <a:t>Conduct can create agency even </a:t>
            </a:r>
            <a:br>
              <a:rPr lang="en-US" sz="2000" dirty="0"/>
            </a:br>
            <a:r>
              <a:rPr lang="en-US" sz="2000" dirty="0"/>
              <a:t>if there is a signed acknowledgement saying you are NOT their agent</a:t>
            </a:r>
          </a:p>
          <a:p>
            <a:pPr>
              <a:spcBef>
                <a:spcPts val="0"/>
              </a:spcBef>
              <a:spcAft>
                <a:spcPts val="1200"/>
              </a:spcAft>
            </a:pPr>
            <a:r>
              <a:rPr lang="en-US" sz="2000" dirty="0"/>
              <a:t>Often state specific</a:t>
            </a:r>
          </a:p>
          <a:p>
            <a:pPr>
              <a:spcBef>
                <a:spcPts val="0"/>
              </a:spcBef>
              <a:spcAft>
                <a:spcPts val="1200"/>
              </a:spcAft>
            </a:pPr>
            <a:r>
              <a:rPr lang="en-US" sz="2000" dirty="0"/>
              <a:t>Often happens when seller’s agent </a:t>
            </a:r>
            <a:br>
              <a:rPr lang="en-US" sz="2000" dirty="0"/>
            </a:br>
            <a:r>
              <a:rPr lang="en-US" sz="2000" dirty="0"/>
              <a:t>works with buyer customer without </a:t>
            </a:r>
            <a:br>
              <a:rPr lang="en-US" sz="2000" dirty="0"/>
            </a:br>
            <a:r>
              <a:rPr lang="en-US" sz="2000" dirty="0"/>
              <a:t>proper disclosure</a:t>
            </a:r>
          </a:p>
        </p:txBody>
      </p:sp>
      <p:sp>
        <p:nvSpPr>
          <p:cNvPr id="2" name="Date Placeholder 3">
            <a:extLst>
              <a:ext uri="{FF2B5EF4-FFF2-40B4-BE49-F238E27FC236}">
                <a16:creationId xmlns:a16="http://schemas.microsoft.com/office/drawing/2014/main" id="{98BECD91-E0B6-C68D-1A42-75B0F2A8A72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pic>
        <p:nvPicPr>
          <p:cNvPr id="8" name="Graphic 7">
            <a:extLst>
              <a:ext uri="{FF2B5EF4-FFF2-40B4-BE49-F238E27FC236}">
                <a16:creationId xmlns:a16="http://schemas.microsoft.com/office/drawing/2014/main" id="{A52E509A-684F-D8C5-D2C7-A6FE59816E7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4057" cy="347472"/>
          </a:xfrm>
          <a:prstGeom prst="rect">
            <a:avLst/>
          </a:prstGeom>
        </p:spPr>
      </p:pic>
      <p:sp>
        <p:nvSpPr>
          <p:cNvPr id="3" name="Date Placeholder 3">
            <a:extLst>
              <a:ext uri="{FF2B5EF4-FFF2-40B4-BE49-F238E27FC236}">
                <a16:creationId xmlns:a16="http://schemas.microsoft.com/office/drawing/2014/main" id="{BCD72739-6CDE-9CA9-F50B-87A70C55AE5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30</a:t>
            </a:fld>
            <a:endParaRPr lang="en-US" sz="1200" b="1" dirty="0">
              <a:solidFill>
                <a:srgbClr val="606060"/>
              </a:solidFill>
            </a:endParaRPr>
          </a:p>
        </p:txBody>
      </p:sp>
      <p:pic>
        <p:nvPicPr>
          <p:cNvPr id="7" name="Picture 6" descr="A group of people looking at a tablet&#10;&#10;Description automatically generated">
            <a:extLst>
              <a:ext uri="{FF2B5EF4-FFF2-40B4-BE49-F238E27FC236}">
                <a16:creationId xmlns:a16="http://schemas.microsoft.com/office/drawing/2014/main" id="{64A35EE6-31FB-EE5C-ABD1-5765FE7A458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96000" y="1143000"/>
            <a:ext cx="5646328" cy="4572000"/>
          </a:xfrm>
          <a:prstGeom prst="rect">
            <a:avLst/>
          </a:prstGeom>
        </p:spPr>
      </p:pic>
    </p:spTree>
    <p:extLst>
      <p:ext uri="{BB962C8B-B14F-4D97-AF65-F5344CB8AC3E}">
        <p14:creationId xmlns:p14="http://schemas.microsoft.com/office/powerpoint/2010/main" val="166764264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A29F07B-A282-8751-8F7C-122DC29C5375}"/>
              </a:ext>
            </a:extLst>
          </p:cNvPr>
          <p:cNvSpPr>
            <a:spLocks noGrp="1"/>
          </p:cNvSpPr>
          <p:nvPr>
            <p:ph idx="1"/>
          </p:nvPr>
        </p:nvSpPr>
        <p:spPr>
          <a:xfrm>
            <a:off x="457200" y="914400"/>
            <a:ext cx="11277600" cy="4351338"/>
          </a:xfrm>
        </p:spPr>
        <p:txBody>
          <a:bodyPr numCol="1"/>
          <a:lstStyle/>
          <a:p>
            <a:pPr marL="0" indent="0">
              <a:spcAft>
                <a:spcPts val="1200"/>
              </a:spcAft>
              <a:buNone/>
            </a:pPr>
            <a:r>
              <a:rPr lang="en-US" sz="2400" b="1" dirty="0">
                <a:latin typeface="Montserrat SemiBold" pitchFamily="2" charset="77"/>
              </a:rPr>
              <a:t>Standard of Practice 1-8</a:t>
            </a:r>
          </a:p>
          <a:p>
            <a:pPr marL="0" indent="0">
              <a:spcAft>
                <a:spcPts val="1200"/>
              </a:spcAft>
              <a:buNone/>
            </a:pPr>
            <a:r>
              <a:rPr lang="en-US" altLang="en-US" sz="2400" dirty="0"/>
              <a:t>REALTORS</a:t>
            </a:r>
            <a:r>
              <a:rPr lang="en-US" altLang="en-US" sz="2400" baseline="30000" dirty="0"/>
              <a:t>®</a:t>
            </a:r>
            <a:r>
              <a:rPr lang="en-US" altLang="en-US" sz="2400" dirty="0"/>
              <a:t> shall submit to buyers all </a:t>
            </a:r>
            <a:br>
              <a:rPr lang="en-US" altLang="en-US" sz="2400" dirty="0"/>
            </a:br>
            <a:r>
              <a:rPr lang="en-US" altLang="en-US" sz="2400" dirty="0"/>
              <a:t>counteroffers until a contract is signed. </a:t>
            </a:r>
          </a:p>
          <a:p>
            <a:pPr marL="0" indent="0">
              <a:spcAft>
                <a:spcPts val="1200"/>
              </a:spcAft>
              <a:buNone/>
            </a:pPr>
            <a:r>
              <a:rPr lang="en-US" altLang="en-US" sz="2400" dirty="0"/>
              <a:t>Shall show property after contract is </a:t>
            </a:r>
            <a:br>
              <a:rPr lang="en-US" altLang="en-US" sz="2400" dirty="0"/>
            </a:br>
            <a:r>
              <a:rPr lang="en-US" altLang="en-US" sz="2400" dirty="0"/>
              <a:t>signed if buyer requests but must </a:t>
            </a:r>
            <a:br>
              <a:rPr lang="en-US" altLang="en-US" sz="2400" dirty="0"/>
            </a:br>
            <a:r>
              <a:rPr lang="en-US" altLang="en-US" sz="2400" dirty="0"/>
              <a:t>recommend attorney advice if there </a:t>
            </a:r>
            <a:br>
              <a:rPr lang="en-US" altLang="en-US" sz="2400" dirty="0"/>
            </a:br>
            <a:r>
              <a:rPr lang="en-US" altLang="en-US" sz="2400" dirty="0"/>
              <a:t>is a question on whether first </a:t>
            </a:r>
            <a:br>
              <a:rPr lang="en-US" altLang="en-US" sz="2400" dirty="0"/>
            </a:br>
            <a:r>
              <a:rPr lang="en-US" altLang="en-US" sz="2400" dirty="0"/>
              <a:t>contract has been terminated. </a:t>
            </a:r>
            <a:endParaRPr lang="en-US" sz="2400" dirty="0"/>
          </a:p>
        </p:txBody>
      </p:sp>
      <p:sp>
        <p:nvSpPr>
          <p:cNvPr id="3" name="Date Placeholder 3">
            <a:extLst>
              <a:ext uri="{FF2B5EF4-FFF2-40B4-BE49-F238E27FC236}">
                <a16:creationId xmlns:a16="http://schemas.microsoft.com/office/drawing/2014/main" id="{FE5BA891-98B7-37C6-0F2D-B025CB98192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24CA7126-1E6D-20D2-CAC2-1042D671B60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291</a:t>
            </a:fld>
            <a:endParaRPr lang="en-US" b="1" dirty="0">
              <a:solidFill>
                <a:srgbClr val="606060"/>
              </a:solidFill>
            </a:endParaRPr>
          </a:p>
        </p:txBody>
      </p:sp>
      <p:grpSp>
        <p:nvGrpSpPr>
          <p:cNvPr id="15" name="Group 14">
            <a:extLst>
              <a:ext uri="{FF2B5EF4-FFF2-40B4-BE49-F238E27FC236}">
                <a16:creationId xmlns:a16="http://schemas.microsoft.com/office/drawing/2014/main" id="{ACFAD4D7-BE54-F7FA-D63C-F76371BFB711}"/>
              </a:ext>
            </a:extLst>
          </p:cNvPr>
          <p:cNvGrpSpPr>
            <a:grpSpLocks noChangeAspect="1"/>
          </p:cNvGrpSpPr>
          <p:nvPr/>
        </p:nvGrpSpPr>
        <p:grpSpPr>
          <a:xfrm>
            <a:off x="6747164" y="914400"/>
            <a:ext cx="4987636" cy="3389586"/>
            <a:chOff x="5093208" y="658335"/>
            <a:chExt cx="6263640" cy="4024801"/>
          </a:xfrm>
          <a:effectLst/>
        </p:grpSpPr>
        <p:sp>
          <p:nvSpPr>
            <p:cNvPr id="16" name="Freeform 3">
              <a:extLst>
                <a:ext uri="{FF2B5EF4-FFF2-40B4-BE49-F238E27FC236}">
                  <a16:creationId xmlns:a16="http://schemas.microsoft.com/office/drawing/2014/main" id="{B1A5320F-412F-9F58-DBD6-4896FA6DD04B}"/>
                </a:ext>
              </a:extLst>
            </p:cNvPr>
            <p:cNvSpPr/>
            <p:nvPr/>
          </p:nvSpPr>
          <p:spPr>
            <a:xfrm>
              <a:off x="5093208" y="658335"/>
              <a:ext cx="6263640" cy="1216800"/>
            </a:xfrm>
            <a:prstGeom prst="rect">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90000"/>
                </a:lnSpc>
                <a:spcBef>
                  <a:spcPct val="0"/>
                </a:spcBef>
                <a:spcAft>
                  <a:spcPct val="35000"/>
                </a:spcAft>
                <a:buNone/>
              </a:pPr>
              <a:r>
                <a:rPr lang="en-US" sz="1600" b="1" kern="1200" dirty="0">
                  <a:latin typeface="Montserrat SemiBold" pitchFamily="2" charset="77"/>
                  <a:cs typeface="Arial" panose="020B0604020202020204" pitchFamily="34" charset="0"/>
                </a:rPr>
                <a:t>All counteroffers must be</a:t>
              </a:r>
              <a:br>
                <a:rPr lang="en-US" sz="1600" b="1" kern="1200" dirty="0">
                  <a:latin typeface="Montserrat SemiBold" pitchFamily="2" charset="77"/>
                  <a:cs typeface="Arial" panose="020B0604020202020204" pitchFamily="34" charset="0"/>
                </a:rPr>
              </a:br>
              <a:r>
                <a:rPr lang="en-US" sz="1600" b="1" kern="1200" dirty="0">
                  <a:latin typeface="Montserrat SemiBold" pitchFamily="2" charset="77"/>
                  <a:cs typeface="Arial" panose="020B0604020202020204" pitchFamily="34" charset="0"/>
                </a:rPr>
                <a:t>conveyed to the buyers</a:t>
              </a:r>
            </a:p>
          </p:txBody>
        </p:sp>
        <p:sp>
          <p:nvSpPr>
            <p:cNvPr id="17" name="Freeform 5">
              <a:extLst>
                <a:ext uri="{FF2B5EF4-FFF2-40B4-BE49-F238E27FC236}">
                  <a16:creationId xmlns:a16="http://schemas.microsoft.com/office/drawing/2014/main" id="{96C04B5C-51BF-3D3A-18FC-637E6A2FBB84}"/>
                </a:ext>
              </a:extLst>
            </p:cNvPr>
            <p:cNvSpPr/>
            <p:nvPr/>
          </p:nvSpPr>
          <p:spPr>
            <a:xfrm>
              <a:off x="5093208" y="2062335"/>
              <a:ext cx="6263640" cy="1216800"/>
            </a:xfrm>
            <a:prstGeom prst="rect">
              <a:avLst/>
            </a:prstGeom>
            <a:solidFill>
              <a:schemeClr val="accent3"/>
            </a:solidFill>
            <a:effectLst/>
            <a:scene3d>
              <a:camera prst="orthographicFront"/>
              <a:lightRig rig="threePt" dir="t"/>
            </a:scene3d>
            <a:sp3d>
              <a:bevelT/>
            </a:sp3d>
          </p:spPr>
          <p:style>
            <a:lnRef idx="0">
              <a:schemeClr val="lt1">
                <a:hueOff val="0"/>
                <a:satOff val="0"/>
                <a:lumOff val="0"/>
                <a:alphaOff val="0"/>
              </a:schemeClr>
            </a:lnRef>
            <a:fillRef idx="3">
              <a:schemeClr val="accent3">
                <a:hueOff val="68937"/>
                <a:satOff val="0"/>
                <a:lumOff val="-4771"/>
                <a:alphaOff val="0"/>
              </a:schemeClr>
            </a:fillRef>
            <a:effectRef idx="3">
              <a:schemeClr val="accent3">
                <a:hueOff val="68937"/>
                <a:satOff val="0"/>
                <a:lumOff val="-4771"/>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90000"/>
                </a:lnSpc>
                <a:spcBef>
                  <a:spcPct val="0"/>
                </a:spcBef>
                <a:spcAft>
                  <a:spcPct val="35000"/>
                </a:spcAft>
                <a:buClrTx/>
                <a:buSzPts val="2400"/>
                <a:buFont typeface="Arial" panose="020B0604020202020204" pitchFamily="34" charset="0"/>
                <a:buNone/>
              </a:pPr>
              <a:r>
                <a:rPr lang="en-US" sz="1600" b="1" kern="1200" dirty="0">
                  <a:latin typeface="Montserrat SemiBold" pitchFamily="2" charset="77"/>
                  <a:cs typeface="Arial" panose="020B0604020202020204" pitchFamily="34" charset="0"/>
                </a:rPr>
                <a:t>No violation if showing buyer property</a:t>
              </a:r>
              <a:br>
                <a:rPr lang="en-US" sz="1600" b="1" kern="1200" dirty="0">
                  <a:latin typeface="Montserrat SemiBold" pitchFamily="2" charset="77"/>
                  <a:cs typeface="Arial" panose="020B0604020202020204" pitchFamily="34" charset="0"/>
                </a:rPr>
              </a:br>
              <a:r>
                <a:rPr lang="en-US" sz="1600" b="1" kern="1200" dirty="0">
                  <a:latin typeface="Montserrat SemiBold" pitchFamily="2" charset="77"/>
                  <a:cs typeface="Arial" panose="020B0604020202020204" pitchFamily="34" charset="0"/>
                </a:rPr>
                <a:t>after they have entered into a contract</a:t>
              </a:r>
            </a:p>
          </p:txBody>
        </p:sp>
        <p:sp>
          <p:nvSpPr>
            <p:cNvPr id="18" name="Freeform 6">
              <a:extLst>
                <a:ext uri="{FF2B5EF4-FFF2-40B4-BE49-F238E27FC236}">
                  <a16:creationId xmlns:a16="http://schemas.microsoft.com/office/drawing/2014/main" id="{503B4F27-BA80-951C-76B8-F73BFD19E381}"/>
                </a:ext>
              </a:extLst>
            </p:cNvPr>
            <p:cNvSpPr/>
            <p:nvPr/>
          </p:nvSpPr>
          <p:spPr>
            <a:xfrm>
              <a:off x="5093208" y="3466336"/>
              <a:ext cx="6263640" cy="1216800"/>
            </a:xfrm>
            <a:prstGeom prst="rect">
              <a:avLst/>
            </a:prstGeom>
            <a:solidFill>
              <a:schemeClr val="accent4"/>
            </a:solidFill>
            <a:effectLst/>
            <a:scene3d>
              <a:camera prst="orthographicFront"/>
              <a:lightRig rig="threePt" dir="t"/>
            </a:scene3d>
            <a:sp3d>
              <a:bevelT/>
            </a:sp3d>
          </p:spPr>
          <p:style>
            <a:lnRef idx="0">
              <a:schemeClr val="lt1">
                <a:hueOff val="0"/>
                <a:satOff val="0"/>
                <a:lumOff val="0"/>
                <a:alphaOff val="0"/>
              </a:schemeClr>
            </a:lnRef>
            <a:fillRef idx="3">
              <a:schemeClr val="accent3">
                <a:hueOff val="137874"/>
                <a:satOff val="0"/>
                <a:lumOff val="-9542"/>
                <a:alphaOff val="0"/>
              </a:schemeClr>
            </a:fillRef>
            <a:effectRef idx="3">
              <a:schemeClr val="accent3">
                <a:hueOff val="137874"/>
                <a:satOff val="0"/>
                <a:lumOff val="-9542"/>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90000"/>
                </a:lnSpc>
                <a:spcBef>
                  <a:spcPct val="0"/>
                </a:spcBef>
                <a:spcAft>
                  <a:spcPct val="35000"/>
                </a:spcAft>
                <a:buClrTx/>
                <a:buSzPts val="2400"/>
                <a:buFont typeface="Arial" panose="020B0604020202020204" pitchFamily="34" charset="0"/>
                <a:buNone/>
              </a:pPr>
              <a:r>
                <a:rPr lang="en-US" sz="1600" b="1" kern="1200" dirty="0">
                  <a:latin typeface="Montserrat SemiBold" pitchFamily="2" charset="77"/>
                  <a:cs typeface="Arial" panose="020B0604020202020204" pitchFamily="34" charset="0"/>
                </a:rPr>
                <a:t>Buyers must be released of first</a:t>
              </a:r>
              <a:br>
                <a:rPr lang="en-US" sz="1600" b="1" kern="1200" dirty="0">
                  <a:latin typeface="Montserrat SemiBold" pitchFamily="2" charset="77"/>
                  <a:cs typeface="Arial" panose="020B0604020202020204" pitchFamily="34" charset="0"/>
                </a:rPr>
              </a:br>
              <a:r>
                <a:rPr lang="en-US" sz="1600" b="1" kern="1200" dirty="0">
                  <a:latin typeface="Montserrat SemiBold" pitchFamily="2" charset="77"/>
                  <a:cs typeface="Arial" panose="020B0604020202020204" pitchFamily="34" charset="0"/>
                </a:rPr>
                <a:t>contract prior to entering contract</a:t>
              </a:r>
              <a:br>
                <a:rPr lang="en-US" sz="1600" b="1" kern="1200" dirty="0">
                  <a:latin typeface="Montserrat SemiBold" pitchFamily="2" charset="77"/>
                  <a:cs typeface="Arial" panose="020B0604020202020204" pitchFamily="34" charset="0"/>
                </a:rPr>
              </a:br>
              <a:r>
                <a:rPr lang="en-US" sz="1600" b="1" kern="1200" dirty="0">
                  <a:latin typeface="Montserrat SemiBold" pitchFamily="2" charset="77"/>
                  <a:cs typeface="Arial" panose="020B0604020202020204" pitchFamily="34" charset="0"/>
                </a:rPr>
                <a:t>on second property</a:t>
              </a:r>
            </a:p>
          </p:txBody>
        </p:sp>
      </p:grpSp>
    </p:spTree>
    <p:extLst>
      <p:ext uri="{BB962C8B-B14F-4D97-AF65-F5344CB8AC3E}">
        <p14:creationId xmlns:p14="http://schemas.microsoft.com/office/powerpoint/2010/main" val="91893676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6642F-5F0B-9726-A29C-34E1C098203D}"/>
              </a:ext>
            </a:extLst>
          </p:cNvPr>
          <p:cNvSpPr>
            <a:spLocks noGrp="1"/>
          </p:cNvSpPr>
          <p:nvPr>
            <p:ph type="title"/>
          </p:nvPr>
        </p:nvSpPr>
        <p:spPr>
          <a:xfrm>
            <a:off x="457200" y="914400"/>
            <a:ext cx="11277600" cy="914400"/>
          </a:xfrm>
        </p:spPr>
        <p:txBody>
          <a:bodyPr/>
          <a:lstStyle/>
          <a:p>
            <a:r>
              <a:rPr lang="en-US" dirty="0"/>
              <a:t>Back-up Offers Become Contracts</a:t>
            </a:r>
          </a:p>
        </p:txBody>
      </p:sp>
      <p:sp>
        <p:nvSpPr>
          <p:cNvPr id="5" name="Content Placeholder 4">
            <a:extLst>
              <a:ext uri="{FF2B5EF4-FFF2-40B4-BE49-F238E27FC236}">
                <a16:creationId xmlns:a16="http://schemas.microsoft.com/office/drawing/2014/main" id="{3329401B-9042-4DBE-34C5-66E65B096490}"/>
              </a:ext>
            </a:extLst>
          </p:cNvPr>
          <p:cNvSpPr>
            <a:spLocks noGrp="1"/>
          </p:cNvSpPr>
          <p:nvPr>
            <p:ph idx="1"/>
          </p:nvPr>
        </p:nvSpPr>
        <p:spPr>
          <a:xfrm>
            <a:off x="457200" y="1825625"/>
            <a:ext cx="11277600" cy="4351338"/>
          </a:xfrm>
        </p:spPr>
        <p:txBody>
          <a:bodyPr numCol="1"/>
          <a:lstStyle/>
          <a:p>
            <a:r>
              <a:rPr lang="en-US" sz="2400" dirty="0"/>
              <a:t>Remember – buyer is in a contract</a:t>
            </a:r>
          </a:p>
          <a:p>
            <a:r>
              <a:rPr lang="en-US" sz="2400" dirty="0"/>
              <a:t>Cannot buy another property until </a:t>
            </a:r>
            <a:br>
              <a:rPr lang="en-US" sz="2400" dirty="0"/>
            </a:br>
            <a:r>
              <a:rPr lang="en-US" sz="2400" dirty="0"/>
              <a:t>the back-up time has expired without </a:t>
            </a:r>
            <a:br>
              <a:rPr lang="en-US" sz="2400" dirty="0"/>
            </a:br>
            <a:r>
              <a:rPr lang="en-US" sz="2400" dirty="0"/>
              <a:t>getting released </a:t>
            </a:r>
          </a:p>
          <a:p>
            <a:endParaRPr lang="en-US" dirty="0"/>
          </a:p>
        </p:txBody>
      </p:sp>
      <p:sp>
        <p:nvSpPr>
          <p:cNvPr id="2" name="Date Placeholder 3">
            <a:extLst>
              <a:ext uri="{FF2B5EF4-FFF2-40B4-BE49-F238E27FC236}">
                <a16:creationId xmlns:a16="http://schemas.microsoft.com/office/drawing/2014/main" id="{C23FD35D-818B-05BD-FBEF-618CEA1C0F9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E211EA81-1AA6-E306-1024-741E7002860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292</a:t>
            </a:fld>
            <a:endParaRPr lang="en-US" b="1" dirty="0">
              <a:solidFill>
                <a:srgbClr val="606060"/>
              </a:solidFill>
            </a:endParaRPr>
          </a:p>
        </p:txBody>
      </p:sp>
      <p:pic>
        <p:nvPicPr>
          <p:cNvPr id="8" name="Graphic 7">
            <a:extLst>
              <a:ext uri="{FF2B5EF4-FFF2-40B4-BE49-F238E27FC236}">
                <a16:creationId xmlns:a16="http://schemas.microsoft.com/office/drawing/2014/main" id="{780EEA80-7C61-BBB3-D21A-567DF6AE6F7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406489229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5DC4-1354-4E2F-9EEA-633DE666876F}"/>
              </a:ext>
            </a:extLst>
          </p:cNvPr>
          <p:cNvSpPr>
            <a:spLocks noGrp="1"/>
          </p:cNvSpPr>
          <p:nvPr>
            <p:ph type="title"/>
          </p:nvPr>
        </p:nvSpPr>
        <p:spPr/>
        <p:txBody>
          <a:bodyPr anchor="t" anchorCtr="0">
            <a:noAutofit/>
          </a:bodyPr>
          <a:lstStyle/>
          <a:p>
            <a:r>
              <a:rPr lang="en-US" dirty="0"/>
              <a:t>Perform Terms of Contract</a:t>
            </a:r>
          </a:p>
        </p:txBody>
      </p:sp>
      <p:sp>
        <p:nvSpPr>
          <p:cNvPr id="3" name="Content Placeholder 2">
            <a:extLst>
              <a:ext uri="{FF2B5EF4-FFF2-40B4-BE49-F238E27FC236}">
                <a16:creationId xmlns:a16="http://schemas.microsoft.com/office/drawing/2014/main" id="{0135017A-5C48-4C81-A2B7-741ED10EB604}"/>
              </a:ext>
            </a:extLst>
          </p:cNvPr>
          <p:cNvSpPr>
            <a:spLocks noGrp="1"/>
          </p:cNvSpPr>
          <p:nvPr>
            <p:ph idx="1"/>
          </p:nvPr>
        </p:nvSpPr>
        <p:spPr/>
        <p:txBody>
          <a:bodyPr numCol="1" anchor="t">
            <a:noAutofit/>
          </a:bodyPr>
          <a:lstStyle/>
          <a:p>
            <a:r>
              <a:rPr lang="en-US" sz="2400" dirty="0"/>
              <a:t>Depending on what the contract requires, </a:t>
            </a:r>
            <a:br>
              <a:rPr lang="en-US" sz="2400" dirty="0"/>
            </a:br>
            <a:r>
              <a:rPr lang="en-US" sz="2400" dirty="0"/>
              <a:t>buyers could lose a property or forfeit their </a:t>
            </a:r>
            <a:br>
              <a:rPr lang="en-US" sz="2400" dirty="0"/>
            </a:br>
            <a:r>
              <a:rPr lang="en-US" sz="2400" dirty="0"/>
              <a:t>earnest money if they miss a required date </a:t>
            </a:r>
            <a:br>
              <a:rPr lang="en-US" sz="2400" dirty="0"/>
            </a:br>
            <a:r>
              <a:rPr lang="en-US" sz="2400" dirty="0"/>
              <a:t>or other term of the contract</a:t>
            </a:r>
          </a:p>
          <a:p>
            <a:pPr>
              <a:spcAft>
                <a:spcPts val="1200"/>
              </a:spcAft>
            </a:pPr>
            <a:r>
              <a:rPr lang="en-US" sz="2400" dirty="0"/>
              <a:t>Examples </a:t>
            </a:r>
          </a:p>
          <a:p>
            <a:pPr lvl="1">
              <a:spcAft>
                <a:spcPts val="1200"/>
              </a:spcAft>
            </a:pPr>
            <a:r>
              <a:rPr lang="en-US" dirty="0"/>
              <a:t>Doesn’t tender earnest money on time</a:t>
            </a:r>
          </a:p>
          <a:p>
            <a:pPr lvl="1"/>
            <a:r>
              <a:rPr lang="en-US" dirty="0"/>
              <a:t>Doesn’t do mortgage application on time</a:t>
            </a:r>
          </a:p>
          <a:p>
            <a:r>
              <a:rPr lang="en-US" sz="2400" dirty="0"/>
              <a:t>Note: As with many other areas of the course – </a:t>
            </a:r>
            <a:br>
              <a:rPr lang="en-US" sz="2400" dirty="0"/>
            </a:br>
            <a:r>
              <a:rPr lang="en-US" sz="2400" dirty="0"/>
              <a:t>this can be state and contract specific </a:t>
            </a:r>
          </a:p>
        </p:txBody>
      </p:sp>
      <p:sp>
        <p:nvSpPr>
          <p:cNvPr id="4" name="Date Placeholder 3">
            <a:extLst>
              <a:ext uri="{FF2B5EF4-FFF2-40B4-BE49-F238E27FC236}">
                <a16:creationId xmlns:a16="http://schemas.microsoft.com/office/drawing/2014/main" id="{17C41190-69A7-300C-DDAA-B7858B17EED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9B242D99-0549-0226-2ABF-B32AEF887A5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293</a:t>
            </a:fld>
            <a:endParaRPr lang="en-US" b="1" dirty="0">
              <a:solidFill>
                <a:srgbClr val="606060"/>
              </a:solidFill>
            </a:endParaRPr>
          </a:p>
        </p:txBody>
      </p:sp>
      <p:pic>
        <p:nvPicPr>
          <p:cNvPr id="7" name="Graphic 6">
            <a:extLst>
              <a:ext uri="{FF2B5EF4-FFF2-40B4-BE49-F238E27FC236}">
                <a16:creationId xmlns:a16="http://schemas.microsoft.com/office/drawing/2014/main" id="{696C169A-BD9B-480C-983C-F11F7610D70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350793555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ECC9AB-FFE9-4C05-BE39-53F60C189DBB}"/>
              </a:ext>
            </a:extLst>
          </p:cNvPr>
          <p:cNvSpPr/>
          <p:nvPr/>
        </p:nvSpPr>
        <p:spPr>
          <a:xfrm>
            <a:off x="6477000" y="1371600"/>
            <a:ext cx="5257800" cy="4005072"/>
          </a:xfrm>
          <a:prstGeom prst="rect">
            <a:avLst/>
          </a:prstGeom>
          <a:noFill/>
          <a:ln w="38100">
            <a:solidFill>
              <a:schemeClr val="accent3"/>
            </a:solidFill>
          </a:ln>
          <a:effectLst/>
        </p:spPr>
        <p:style>
          <a:lnRef idx="0">
            <a:schemeClr val="accent1"/>
          </a:lnRef>
          <a:fillRef idx="3">
            <a:schemeClr val="accent1"/>
          </a:fillRef>
          <a:effectRef idx="3">
            <a:schemeClr val="accent1"/>
          </a:effectRef>
          <a:fontRef idx="minor">
            <a:schemeClr val="lt1"/>
          </a:fontRef>
        </p:style>
        <p:txBody>
          <a:bodyPr lIns="228600" tIns="228600" rIns="228600" bIns="228600" rtlCol="0" anchor="t" anchorCtr="0"/>
          <a:lstStyle/>
          <a:p>
            <a:pPr>
              <a:spcAft>
                <a:spcPts val="1200"/>
              </a:spcAft>
            </a:pPr>
            <a:r>
              <a:rPr lang="en-US" sz="2400" b="1" dirty="0">
                <a:solidFill>
                  <a:schemeClr val="accent3"/>
                </a:solidFill>
                <a:latin typeface="Montserrat SemiBold" pitchFamily="2" charset="77"/>
                <a:cs typeface="Arial" panose="020B0604020202020204" pitchFamily="34" charset="0"/>
              </a:rPr>
              <a:t>Change to 1-8</a:t>
            </a:r>
          </a:p>
          <a:p>
            <a:pPr marL="0" indent="0">
              <a:lnSpc>
                <a:spcPct val="100000"/>
              </a:lnSpc>
              <a:spcAft>
                <a:spcPts val="1200"/>
              </a:spcAft>
              <a:buNone/>
            </a:pPr>
            <a:r>
              <a:rPr lang="en-US" sz="2000" dirty="0">
                <a:solidFill>
                  <a:schemeClr val="tx1"/>
                </a:solidFill>
                <a:latin typeface="Montserrat" pitchFamily="2" charset="77"/>
                <a:cs typeface="Arial" panose="020B0604020202020204" pitchFamily="34" charset="0"/>
              </a:rPr>
              <a:t>Upon the written request of the listing broker, the buyer’s broker </a:t>
            </a:r>
            <a:br>
              <a:rPr lang="en-US" sz="2000" dirty="0">
                <a:solidFill>
                  <a:schemeClr val="tx1"/>
                </a:solidFill>
                <a:latin typeface="Montserrat" pitchFamily="2" charset="77"/>
                <a:cs typeface="Arial" panose="020B0604020202020204" pitchFamily="34" charset="0"/>
              </a:rPr>
            </a:br>
            <a:r>
              <a:rPr lang="en-US" sz="2000" dirty="0">
                <a:solidFill>
                  <a:schemeClr val="tx1"/>
                </a:solidFill>
                <a:latin typeface="Montserrat" pitchFamily="2" charset="77"/>
                <a:cs typeface="Arial" panose="020B0604020202020204" pitchFamily="34" charset="0"/>
              </a:rPr>
              <a:t>shall provide, as soon as practical, </a:t>
            </a:r>
            <a:br>
              <a:rPr lang="en-US" sz="2000" dirty="0">
                <a:solidFill>
                  <a:schemeClr val="tx1"/>
                </a:solidFill>
                <a:latin typeface="Montserrat" pitchFamily="2" charset="77"/>
                <a:cs typeface="Arial" panose="020B0604020202020204" pitchFamily="34" charset="0"/>
              </a:rPr>
            </a:br>
            <a:r>
              <a:rPr lang="en-US" sz="2000" dirty="0">
                <a:solidFill>
                  <a:schemeClr val="tx1"/>
                </a:solidFill>
                <a:latin typeface="Montserrat" pitchFamily="2" charset="77"/>
                <a:cs typeface="Arial" panose="020B0604020202020204" pitchFamily="34" charset="0"/>
              </a:rPr>
              <a:t>a written affirmation to the listing broker stating that the counter-</a:t>
            </a:r>
            <a:br>
              <a:rPr lang="en-US" sz="2000" dirty="0">
                <a:solidFill>
                  <a:schemeClr val="tx1"/>
                </a:solidFill>
                <a:latin typeface="Montserrat" pitchFamily="2" charset="77"/>
                <a:cs typeface="Arial" panose="020B0604020202020204" pitchFamily="34" charset="0"/>
              </a:rPr>
            </a:br>
            <a:r>
              <a:rPr lang="en-US" sz="2000" dirty="0">
                <a:solidFill>
                  <a:schemeClr val="tx1"/>
                </a:solidFill>
                <a:latin typeface="Montserrat" pitchFamily="2" charset="77"/>
                <a:cs typeface="Arial" panose="020B0604020202020204" pitchFamily="34" charset="0"/>
              </a:rPr>
              <a:t>offer has been submitted to the buyers/tenants, or a written notification that the buyers/tenants have waived the obligation to </a:t>
            </a:r>
            <a:br>
              <a:rPr lang="en-US" sz="2000" dirty="0">
                <a:solidFill>
                  <a:schemeClr val="tx1"/>
                </a:solidFill>
                <a:latin typeface="Montserrat" pitchFamily="2" charset="77"/>
                <a:cs typeface="Arial" panose="020B0604020202020204" pitchFamily="34" charset="0"/>
              </a:rPr>
            </a:br>
            <a:r>
              <a:rPr lang="en-US" sz="2000" dirty="0">
                <a:solidFill>
                  <a:schemeClr val="tx1"/>
                </a:solidFill>
                <a:latin typeface="Montserrat" pitchFamily="2" charset="77"/>
                <a:cs typeface="Arial" panose="020B0604020202020204" pitchFamily="34" charset="0"/>
              </a:rPr>
              <a:t>have the counter-offer presented.</a:t>
            </a:r>
          </a:p>
        </p:txBody>
      </p:sp>
      <p:sp>
        <p:nvSpPr>
          <p:cNvPr id="7" name="Rectangle 6">
            <a:extLst>
              <a:ext uri="{FF2B5EF4-FFF2-40B4-BE49-F238E27FC236}">
                <a16:creationId xmlns:a16="http://schemas.microsoft.com/office/drawing/2014/main" id="{D9F67022-FEAF-4913-A0A6-3AB539C7D48E}"/>
              </a:ext>
            </a:extLst>
          </p:cNvPr>
          <p:cNvSpPr/>
          <p:nvPr/>
        </p:nvSpPr>
        <p:spPr>
          <a:xfrm>
            <a:off x="457200" y="1371600"/>
            <a:ext cx="5257800" cy="4005072"/>
          </a:xfrm>
          <a:prstGeom prst="rect">
            <a:avLst/>
          </a:prstGeom>
          <a:noFill/>
          <a:ln w="38100">
            <a:solidFill>
              <a:schemeClr val="accent1"/>
            </a:solidFill>
          </a:ln>
          <a:effectLst/>
        </p:spPr>
        <p:style>
          <a:lnRef idx="0">
            <a:schemeClr val="accent5"/>
          </a:lnRef>
          <a:fillRef idx="3">
            <a:schemeClr val="accent5"/>
          </a:fillRef>
          <a:effectRef idx="3">
            <a:schemeClr val="accent5"/>
          </a:effectRef>
          <a:fontRef idx="minor">
            <a:schemeClr val="lt1"/>
          </a:fontRef>
        </p:style>
        <p:txBody>
          <a:bodyPr lIns="228600" tIns="228600" rIns="228600" bIns="228600" rtlCol="0" anchor="t" anchorCtr="0"/>
          <a:lstStyle/>
          <a:p>
            <a:pPr>
              <a:spcAft>
                <a:spcPts val="1200"/>
              </a:spcAft>
            </a:pPr>
            <a:r>
              <a:rPr lang="en-US" sz="2400" b="1" dirty="0">
                <a:solidFill>
                  <a:schemeClr val="accent1"/>
                </a:solidFill>
                <a:latin typeface="Montserrat SemiBold" pitchFamily="2" charset="77"/>
                <a:cs typeface="Arial" panose="020B0604020202020204" pitchFamily="34" charset="0"/>
              </a:rPr>
              <a:t>Change to 1-7</a:t>
            </a:r>
          </a:p>
          <a:p>
            <a:pPr marL="0" indent="0">
              <a:lnSpc>
                <a:spcPct val="100000"/>
              </a:lnSpc>
              <a:spcAft>
                <a:spcPts val="1200"/>
              </a:spcAft>
              <a:buFont typeface="Wingdings 3" charset="2"/>
              <a:buNone/>
            </a:pPr>
            <a:r>
              <a:rPr lang="en-US" sz="2000" dirty="0">
                <a:solidFill>
                  <a:schemeClr val="tx1"/>
                </a:solidFill>
                <a:latin typeface="Montserrat" pitchFamily="2" charset="77"/>
                <a:cs typeface="Arial" panose="020B0604020202020204" pitchFamily="34" charset="0"/>
              </a:rPr>
              <a:t>Upon written request of cooperating broker who submits an offer to the listing broker, the listing broker shall provide written affirmation </a:t>
            </a:r>
            <a:r>
              <a:rPr lang="en-US" sz="2000" b="1" dirty="0">
                <a:solidFill>
                  <a:schemeClr val="tx1"/>
                </a:solidFill>
                <a:latin typeface="Montserrat SemiBold" pitchFamily="2" charset="77"/>
                <a:cs typeface="Arial" panose="020B0604020202020204" pitchFamily="34" charset="0"/>
              </a:rPr>
              <a:t>as soon as practical</a:t>
            </a:r>
            <a:r>
              <a:rPr lang="en-US" sz="2000" dirty="0">
                <a:solidFill>
                  <a:schemeClr val="tx1"/>
                </a:solidFill>
                <a:latin typeface="Montserrat" pitchFamily="2" charset="77"/>
                <a:cs typeface="Arial" panose="020B0604020202020204" pitchFamily="34" charset="0"/>
              </a:rPr>
              <a:t> stating that the offer </a:t>
            </a:r>
            <a:br>
              <a:rPr lang="en-US" sz="2000" dirty="0">
                <a:solidFill>
                  <a:schemeClr val="tx1"/>
                </a:solidFill>
                <a:latin typeface="Montserrat" pitchFamily="2" charset="77"/>
                <a:cs typeface="Arial" panose="020B0604020202020204" pitchFamily="34" charset="0"/>
              </a:rPr>
            </a:br>
            <a:r>
              <a:rPr lang="en-US" sz="2000" dirty="0">
                <a:solidFill>
                  <a:schemeClr val="tx1"/>
                </a:solidFill>
                <a:latin typeface="Montserrat" pitchFamily="2" charset="77"/>
                <a:cs typeface="Arial" panose="020B0604020202020204" pitchFamily="34" charset="0"/>
              </a:rPr>
              <a:t>has been submitted to the seller </a:t>
            </a:r>
            <a:br>
              <a:rPr lang="en-US" sz="2000" dirty="0">
                <a:solidFill>
                  <a:schemeClr val="tx1"/>
                </a:solidFill>
                <a:latin typeface="Montserrat" pitchFamily="2" charset="77"/>
                <a:cs typeface="Arial" panose="020B0604020202020204" pitchFamily="34" charset="0"/>
              </a:rPr>
            </a:br>
            <a:r>
              <a:rPr lang="en-US" sz="2000" dirty="0">
                <a:solidFill>
                  <a:schemeClr val="tx1"/>
                </a:solidFill>
                <a:latin typeface="Montserrat" pitchFamily="2" charset="77"/>
                <a:cs typeface="Arial" panose="020B0604020202020204" pitchFamily="34" charset="0"/>
              </a:rPr>
              <a:t>or a written notification that seller </a:t>
            </a:r>
            <a:br>
              <a:rPr lang="en-US" sz="2000" dirty="0">
                <a:solidFill>
                  <a:schemeClr val="tx1"/>
                </a:solidFill>
                <a:latin typeface="Montserrat" pitchFamily="2" charset="77"/>
                <a:cs typeface="Arial" panose="020B0604020202020204" pitchFamily="34" charset="0"/>
              </a:rPr>
            </a:br>
            <a:r>
              <a:rPr lang="en-US" sz="2000" dirty="0">
                <a:solidFill>
                  <a:schemeClr val="tx1"/>
                </a:solidFill>
                <a:latin typeface="Montserrat" pitchFamily="2" charset="77"/>
                <a:cs typeface="Arial" panose="020B0604020202020204" pitchFamily="34" charset="0"/>
              </a:rPr>
              <a:t>has waived obligation to see offer.</a:t>
            </a:r>
          </a:p>
        </p:txBody>
      </p:sp>
      <p:sp>
        <p:nvSpPr>
          <p:cNvPr id="4" name="Date Placeholder 3">
            <a:extLst>
              <a:ext uri="{FF2B5EF4-FFF2-40B4-BE49-F238E27FC236}">
                <a16:creationId xmlns:a16="http://schemas.microsoft.com/office/drawing/2014/main" id="{15DEE7EE-46E0-A8DB-616B-3F00CB6E1E2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17782313-A0B6-4661-8544-6B1C078E5D9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294</a:t>
            </a:fld>
            <a:endParaRPr lang="en-US" b="1" dirty="0">
              <a:solidFill>
                <a:srgbClr val="606060"/>
              </a:solidFill>
            </a:endParaRPr>
          </a:p>
        </p:txBody>
      </p:sp>
    </p:spTree>
    <p:extLst>
      <p:ext uri="{BB962C8B-B14F-4D97-AF65-F5344CB8AC3E}">
        <p14:creationId xmlns:p14="http://schemas.microsoft.com/office/powerpoint/2010/main" val="155505716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AF62-EF20-4D50-A5F2-6AF946811842}"/>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Confidentiality Standard of Practice 1-13</a:t>
            </a:r>
            <a:br>
              <a:rPr lang="en-US" dirty="0"/>
            </a:br>
            <a:endParaRPr lang="en-US" dirty="0"/>
          </a:p>
        </p:txBody>
      </p:sp>
      <p:sp>
        <p:nvSpPr>
          <p:cNvPr id="4" name="Title 1">
            <a:extLst>
              <a:ext uri="{FF2B5EF4-FFF2-40B4-BE49-F238E27FC236}">
                <a16:creationId xmlns:a16="http://schemas.microsoft.com/office/drawing/2014/main" id="{94FBA33C-0030-47D2-93D7-AC4E01EA931C}"/>
              </a:ext>
            </a:extLst>
          </p:cNvPr>
          <p:cNvSpPr>
            <a:spLocks noGrp="1"/>
          </p:cNvSpPr>
          <p:nvPr>
            <p:ph idx="1"/>
          </p:nvPr>
        </p:nvSpPr>
        <p:spPr>
          <a:xfrm>
            <a:off x="457200" y="1825625"/>
            <a:ext cx="11277600" cy="4351338"/>
          </a:xfrm>
        </p:spPr>
        <p:txBody>
          <a:bodyPr vert="horz" lIns="0" tIns="0" rIns="0" bIns="0" numCol="1" rtlCol="0" anchor="t" anchorCtr="0">
            <a:noAutofit/>
          </a:bodyPr>
          <a:lstStyle/>
          <a:p>
            <a:pPr marL="0" indent="0">
              <a:buNone/>
            </a:pPr>
            <a:r>
              <a:rPr lang="en-US" altLang="en-US" b="1" dirty="0">
                <a:latin typeface="Montserrat SemiBold" pitchFamily="2" charset="77"/>
              </a:rPr>
              <a:t>Buyers must be told:</a:t>
            </a:r>
          </a:p>
          <a:p>
            <a:pPr marL="0" indent="0">
              <a:buNone/>
            </a:pPr>
            <a:r>
              <a:rPr lang="en-US" altLang="en-US" dirty="0"/>
              <a:t>. . . the possibility that sellers or sellers’ representatives </a:t>
            </a:r>
            <a:br>
              <a:rPr lang="en-US" altLang="en-US" dirty="0"/>
            </a:br>
            <a:r>
              <a:rPr lang="en-US" altLang="en-US" dirty="0"/>
              <a:t>may not treat the existence, terms, or conditions of offers </a:t>
            </a:r>
            <a:br>
              <a:rPr lang="en-US" altLang="en-US" dirty="0"/>
            </a:br>
            <a:r>
              <a:rPr lang="en-US" altLang="en-US" dirty="0"/>
              <a:t>as confidential unless confidentiality is required by law, regulation, or by any confidentiality agreement between </a:t>
            </a:r>
            <a:br>
              <a:rPr lang="en-US" altLang="en-US" dirty="0"/>
            </a:br>
            <a:r>
              <a:rPr lang="en-US" altLang="en-US" dirty="0"/>
              <a:t>the parties.</a:t>
            </a: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altLang="en-US" dirty="0"/>
              <a:t/>
            </a:r>
            <a:br>
              <a:rPr lang="en-US" altLang="en-US" dirty="0"/>
            </a:br>
            <a:r>
              <a:rPr lang="en-US" altLang="en-US" dirty="0"/>
              <a:t/>
            </a:r>
            <a:br>
              <a:rPr lang="en-US" altLang="en-US" dirty="0"/>
            </a:br>
            <a:r>
              <a:rPr lang="en-US" altLang="en-US" dirty="0"/>
              <a:t/>
            </a:r>
            <a:br>
              <a:rPr lang="en-US" altLang="en-US" dirty="0"/>
            </a:br>
            <a:r>
              <a:rPr lang="en-US" dirty="0"/>
              <a:t> </a:t>
            </a:r>
          </a:p>
        </p:txBody>
      </p:sp>
      <p:sp>
        <p:nvSpPr>
          <p:cNvPr id="19" name="Date Placeholder 3">
            <a:extLst>
              <a:ext uri="{FF2B5EF4-FFF2-40B4-BE49-F238E27FC236}">
                <a16:creationId xmlns:a16="http://schemas.microsoft.com/office/drawing/2014/main" id="{ABEF582E-E774-2651-F9C0-5470EADA0FF5}"/>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20" name="Date Placeholder 3">
            <a:extLst>
              <a:ext uri="{FF2B5EF4-FFF2-40B4-BE49-F238E27FC236}">
                <a16:creationId xmlns:a16="http://schemas.microsoft.com/office/drawing/2014/main" id="{FD58DAD9-E76B-8415-C937-153C2BD4F32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295</a:t>
            </a:fld>
            <a:endParaRPr lang="en-US" b="1" dirty="0">
              <a:solidFill>
                <a:srgbClr val="606060"/>
              </a:solidFill>
            </a:endParaRPr>
          </a:p>
        </p:txBody>
      </p:sp>
    </p:spTree>
    <p:extLst>
      <p:ext uri="{BB962C8B-B14F-4D97-AF65-F5344CB8AC3E}">
        <p14:creationId xmlns:p14="http://schemas.microsoft.com/office/powerpoint/2010/main" val="177161426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6942525-599F-6D3E-270C-E537CB875239}"/>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8BA1880D-8A08-5705-E9EF-85B48E2953E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296</a:t>
            </a:fld>
            <a:endParaRPr lang="en-US" b="1" dirty="0">
              <a:solidFill>
                <a:srgbClr val="606060"/>
              </a:solidFill>
            </a:endParaRPr>
          </a:p>
        </p:txBody>
      </p:sp>
      <p:sp>
        <p:nvSpPr>
          <p:cNvPr id="17" name="Title 16">
            <a:extLst>
              <a:ext uri="{FF2B5EF4-FFF2-40B4-BE49-F238E27FC236}">
                <a16:creationId xmlns:a16="http://schemas.microsoft.com/office/drawing/2014/main" id="{F88C13A5-FDC5-5391-AD1B-279B600145B0}"/>
              </a:ext>
            </a:extLst>
          </p:cNvPr>
          <p:cNvSpPr>
            <a:spLocks noGrp="1"/>
          </p:cNvSpPr>
          <p:nvPr>
            <p:ph type="title"/>
          </p:nvPr>
        </p:nvSpPr>
        <p:spPr/>
        <p:txBody>
          <a:bodyPr/>
          <a:lstStyle/>
          <a:p>
            <a:r>
              <a:rPr lang="en-US" dirty="0"/>
              <a:t>Note that state laws could overrule this article</a:t>
            </a:r>
          </a:p>
        </p:txBody>
      </p:sp>
      <p:graphicFrame>
        <p:nvGraphicFramePr>
          <p:cNvPr id="19" name="Text Placeholder 2">
            <a:extLst>
              <a:ext uri="{FF2B5EF4-FFF2-40B4-BE49-F238E27FC236}">
                <a16:creationId xmlns:a16="http://schemas.microsoft.com/office/drawing/2014/main" id="{76B81FC8-C44C-AF45-5F8F-EDB918F16621}"/>
              </a:ext>
            </a:extLst>
          </p:cNvPr>
          <p:cNvGraphicFramePr/>
          <p:nvPr>
            <p:extLst>
              <p:ext uri="{D42A27DB-BD31-4B8C-83A1-F6EECF244321}">
                <p14:modId xmlns:p14="http://schemas.microsoft.com/office/powerpoint/2010/main" val="3440778255"/>
              </p:ext>
            </p:extLst>
          </p:nvPr>
        </p:nvGraphicFramePr>
        <p:xfrm>
          <a:off x="429638" y="2514600"/>
          <a:ext cx="11274552"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038686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C1471F-7F12-9614-6DF3-604E171043B2}"/>
              </a:ext>
            </a:extLst>
          </p:cNvPr>
          <p:cNvSpPr>
            <a:spLocks noGrp="1"/>
          </p:cNvSpPr>
          <p:nvPr>
            <p:ph type="ctrTitle"/>
          </p:nvPr>
        </p:nvSpPr>
        <p:spPr/>
        <p:txBody>
          <a:bodyPr/>
          <a:lstStyle/>
          <a:p>
            <a:r>
              <a:rPr lang="en-US" dirty="0"/>
              <a:t>Multiple Offers</a:t>
            </a:r>
            <a:br>
              <a:rPr lang="en-US" dirty="0"/>
            </a:br>
            <a:r>
              <a:rPr lang="en-US" dirty="0"/>
              <a:t>Pick Me!</a:t>
            </a:r>
          </a:p>
        </p:txBody>
      </p:sp>
      <p:sp>
        <p:nvSpPr>
          <p:cNvPr id="2" name="Date Placeholder 3">
            <a:extLst>
              <a:ext uri="{FF2B5EF4-FFF2-40B4-BE49-F238E27FC236}">
                <a16:creationId xmlns:a16="http://schemas.microsoft.com/office/drawing/2014/main" id="{92507B89-D9C6-C969-6E59-1D131B59485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3" name="Graphic 2">
            <a:extLst>
              <a:ext uri="{FF2B5EF4-FFF2-40B4-BE49-F238E27FC236}">
                <a16:creationId xmlns:a16="http://schemas.microsoft.com/office/drawing/2014/main" id="{5D8D6655-F758-BFB3-2287-4384F44A5348}"/>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93151818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326BD-A7DE-4625-836A-C630CF6B5157}"/>
              </a:ext>
            </a:extLst>
          </p:cNvPr>
          <p:cNvSpPr>
            <a:spLocks noGrp="1"/>
          </p:cNvSpPr>
          <p:nvPr>
            <p:ph type="title"/>
          </p:nvPr>
        </p:nvSpPr>
        <p:spPr>
          <a:xfrm>
            <a:off x="457200" y="914400"/>
            <a:ext cx="11277600" cy="914400"/>
          </a:xfrm>
        </p:spPr>
        <p:txBody>
          <a:bodyPr>
            <a:noAutofit/>
          </a:bodyPr>
          <a:lstStyle/>
          <a:p>
            <a:r>
              <a:rPr lang="en-US"/>
              <a:t>Multiple Offers  SOP 1-15</a:t>
            </a:r>
          </a:p>
        </p:txBody>
      </p:sp>
      <p:sp>
        <p:nvSpPr>
          <p:cNvPr id="3" name="Date Placeholder 3">
            <a:extLst>
              <a:ext uri="{FF2B5EF4-FFF2-40B4-BE49-F238E27FC236}">
                <a16:creationId xmlns:a16="http://schemas.microsoft.com/office/drawing/2014/main" id="{51720528-D226-F431-E7A8-B87B4BD2BDC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0D84A329-086B-B6DD-F751-EDDC69C715D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298</a:t>
            </a:fld>
            <a:endParaRPr lang="en-US" b="1" dirty="0">
              <a:solidFill>
                <a:srgbClr val="606060"/>
              </a:solidFill>
            </a:endParaRPr>
          </a:p>
        </p:txBody>
      </p:sp>
      <p:graphicFrame>
        <p:nvGraphicFramePr>
          <p:cNvPr id="22" name="Text Placeholder 2">
            <a:extLst>
              <a:ext uri="{FF2B5EF4-FFF2-40B4-BE49-F238E27FC236}">
                <a16:creationId xmlns:a16="http://schemas.microsoft.com/office/drawing/2014/main" id="{99BA57DA-6053-33DB-46A9-861AEB4AB03E}"/>
              </a:ext>
            </a:extLst>
          </p:cNvPr>
          <p:cNvGraphicFramePr/>
          <p:nvPr>
            <p:extLst>
              <p:ext uri="{D42A27DB-BD31-4B8C-83A1-F6EECF244321}">
                <p14:modId xmlns:p14="http://schemas.microsoft.com/office/powerpoint/2010/main" val="2925179245"/>
              </p:ext>
            </p:extLst>
          </p:nvPr>
        </p:nvGraphicFramePr>
        <p:xfrm>
          <a:off x="457200" y="2514600"/>
          <a:ext cx="11573561"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167637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50DE5-6A89-4ACF-A521-11B708C836A8}"/>
              </a:ext>
            </a:extLst>
          </p:cNvPr>
          <p:cNvSpPr>
            <a:spLocks noGrp="1"/>
          </p:cNvSpPr>
          <p:nvPr>
            <p:ph type="title"/>
          </p:nvPr>
        </p:nvSpPr>
        <p:spPr>
          <a:xfrm>
            <a:off x="457200" y="914400"/>
            <a:ext cx="11277600" cy="914400"/>
          </a:xfrm>
        </p:spPr>
        <p:txBody>
          <a:bodyPr anchor="t" anchorCtr="0">
            <a:noAutofit/>
          </a:bodyPr>
          <a:lstStyle/>
          <a:p>
            <a:r>
              <a:rPr lang="en-US" dirty="0"/>
              <a:t>Sellers </a:t>
            </a:r>
            <a:br>
              <a:rPr lang="en-US" dirty="0"/>
            </a:br>
            <a:r>
              <a:rPr lang="en-US" dirty="0"/>
              <a:t>Options</a:t>
            </a:r>
          </a:p>
        </p:txBody>
      </p:sp>
      <p:sp>
        <p:nvSpPr>
          <p:cNvPr id="3" name="Date Placeholder 3">
            <a:extLst>
              <a:ext uri="{FF2B5EF4-FFF2-40B4-BE49-F238E27FC236}">
                <a16:creationId xmlns:a16="http://schemas.microsoft.com/office/drawing/2014/main" id="{E3E63C49-B925-5D18-6E56-702A268A8BC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F0131A56-C494-B8A5-8D8F-3CDAC263A2E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299</a:t>
            </a:fld>
            <a:endParaRPr lang="en-US" b="1" dirty="0">
              <a:solidFill>
                <a:srgbClr val="606060"/>
              </a:solidFill>
            </a:endParaRPr>
          </a:p>
        </p:txBody>
      </p:sp>
      <p:grpSp>
        <p:nvGrpSpPr>
          <p:cNvPr id="14" name="Group 13">
            <a:extLst>
              <a:ext uri="{FF2B5EF4-FFF2-40B4-BE49-F238E27FC236}">
                <a16:creationId xmlns:a16="http://schemas.microsoft.com/office/drawing/2014/main" id="{11AE22B0-8234-3118-B046-C13EA444C127}"/>
              </a:ext>
            </a:extLst>
          </p:cNvPr>
          <p:cNvGrpSpPr>
            <a:grpSpLocks noChangeAspect="1"/>
          </p:cNvGrpSpPr>
          <p:nvPr/>
        </p:nvGrpSpPr>
        <p:grpSpPr>
          <a:xfrm>
            <a:off x="3602182" y="914400"/>
            <a:ext cx="4987636" cy="4572000"/>
            <a:chOff x="5093208" y="658335"/>
            <a:chExt cx="6263640" cy="5428801"/>
          </a:xfrm>
          <a:effectLst/>
        </p:grpSpPr>
        <p:sp>
          <p:nvSpPr>
            <p:cNvPr id="15" name="Freeform 3">
              <a:extLst>
                <a:ext uri="{FF2B5EF4-FFF2-40B4-BE49-F238E27FC236}">
                  <a16:creationId xmlns:a16="http://schemas.microsoft.com/office/drawing/2014/main" id="{A150C6F0-A724-2AA2-03C6-8B1D5EE3B914}"/>
                </a:ext>
              </a:extLst>
            </p:cNvPr>
            <p:cNvSpPr/>
            <p:nvPr/>
          </p:nvSpPr>
          <p:spPr>
            <a:xfrm>
              <a:off x="5093208" y="658335"/>
              <a:ext cx="6263640" cy="1216800"/>
            </a:xfrm>
            <a:prstGeom prst="rect">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555750">
                <a:lnSpc>
                  <a:spcPct val="90000"/>
                </a:lnSpc>
                <a:spcBef>
                  <a:spcPct val="0"/>
                </a:spcBef>
                <a:spcAft>
                  <a:spcPct val="35000"/>
                </a:spcAft>
                <a:buNone/>
              </a:pPr>
              <a:r>
                <a:rPr lang="en-US" sz="2400" b="1" kern="1200" dirty="0">
                  <a:latin typeface="Montserrat SemiBold" pitchFamily="2" charset="77"/>
                  <a:cs typeface="Arial" panose="020B0604020202020204" pitchFamily="34" charset="0"/>
                </a:rPr>
                <a:t>Accept one </a:t>
              </a:r>
            </a:p>
          </p:txBody>
        </p:sp>
        <p:sp>
          <p:nvSpPr>
            <p:cNvPr id="16" name="Freeform 5">
              <a:extLst>
                <a:ext uri="{FF2B5EF4-FFF2-40B4-BE49-F238E27FC236}">
                  <a16:creationId xmlns:a16="http://schemas.microsoft.com/office/drawing/2014/main" id="{CDA5C5E8-DC13-3F26-BD7D-4CAE4DB9DC62}"/>
                </a:ext>
              </a:extLst>
            </p:cNvPr>
            <p:cNvSpPr/>
            <p:nvPr/>
          </p:nvSpPr>
          <p:spPr>
            <a:xfrm>
              <a:off x="5093208" y="2062335"/>
              <a:ext cx="6263640" cy="1216800"/>
            </a:xfrm>
            <a:prstGeom prst="rect">
              <a:avLst/>
            </a:prstGeom>
            <a:solidFill>
              <a:schemeClr val="accent3"/>
            </a:solidFill>
            <a:effectLst/>
            <a:scene3d>
              <a:camera prst="orthographicFront"/>
              <a:lightRig rig="threePt" dir="t"/>
            </a:scene3d>
            <a:sp3d>
              <a:bevelT/>
            </a:sp3d>
          </p:spPr>
          <p:style>
            <a:lnRef idx="0">
              <a:schemeClr val="lt1">
                <a:hueOff val="0"/>
                <a:satOff val="0"/>
                <a:lumOff val="0"/>
                <a:alphaOff val="0"/>
              </a:schemeClr>
            </a:lnRef>
            <a:fillRef idx="3">
              <a:schemeClr val="accent3">
                <a:hueOff val="68937"/>
                <a:satOff val="0"/>
                <a:lumOff val="-4771"/>
                <a:alphaOff val="0"/>
              </a:schemeClr>
            </a:fillRef>
            <a:effectRef idx="3">
              <a:schemeClr val="accent3">
                <a:hueOff val="68937"/>
                <a:satOff val="0"/>
                <a:lumOff val="-4771"/>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555750">
                <a:lnSpc>
                  <a:spcPct val="90000"/>
                </a:lnSpc>
                <a:spcBef>
                  <a:spcPct val="0"/>
                </a:spcBef>
                <a:spcAft>
                  <a:spcPct val="35000"/>
                </a:spcAft>
                <a:buNone/>
              </a:pPr>
              <a:r>
                <a:rPr lang="en-US" sz="2400" b="1" kern="1200" dirty="0">
                  <a:latin typeface="Montserrat SemiBold" pitchFamily="2" charset="77"/>
                  <a:cs typeface="Arial" panose="020B0604020202020204" pitchFamily="34" charset="0"/>
                </a:rPr>
                <a:t>Counter to one </a:t>
              </a:r>
            </a:p>
          </p:txBody>
        </p:sp>
        <p:sp>
          <p:nvSpPr>
            <p:cNvPr id="17" name="Freeform 6">
              <a:extLst>
                <a:ext uri="{FF2B5EF4-FFF2-40B4-BE49-F238E27FC236}">
                  <a16:creationId xmlns:a16="http://schemas.microsoft.com/office/drawing/2014/main" id="{2F3721A0-AF08-6019-0C15-F061D4B3ADB1}"/>
                </a:ext>
              </a:extLst>
            </p:cNvPr>
            <p:cNvSpPr/>
            <p:nvPr/>
          </p:nvSpPr>
          <p:spPr>
            <a:xfrm>
              <a:off x="5093208" y="3466336"/>
              <a:ext cx="6263640" cy="1216800"/>
            </a:xfrm>
            <a:prstGeom prst="rect">
              <a:avLst/>
            </a:prstGeom>
            <a:solidFill>
              <a:schemeClr val="accent4"/>
            </a:solidFill>
            <a:effectLst/>
            <a:scene3d>
              <a:camera prst="orthographicFront"/>
              <a:lightRig rig="threePt" dir="t"/>
            </a:scene3d>
            <a:sp3d>
              <a:bevelT/>
            </a:sp3d>
          </p:spPr>
          <p:style>
            <a:lnRef idx="0">
              <a:schemeClr val="lt1">
                <a:hueOff val="0"/>
                <a:satOff val="0"/>
                <a:lumOff val="0"/>
                <a:alphaOff val="0"/>
              </a:schemeClr>
            </a:lnRef>
            <a:fillRef idx="3">
              <a:schemeClr val="accent3">
                <a:hueOff val="137874"/>
                <a:satOff val="0"/>
                <a:lumOff val="-9542"/>
                <a:alphaOff val="0"/>
              </a:schemeClr>
            </a:fillRef>
            <a:effectRef idx="3">
              <a:schemeClr val="accent3">
                <a:hueOff val="137874"/>
                <a:satOff val="0"/>
                <a:lumOff val="-9542"/>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555750">
                <a:lnSpc>
                  <a:spcPct val="90000"/>
                </a:lnSpc>
                <a:spcBef>
                  <a:spcPct val="0"/>
                </a:spcBef>
                <a:spcAft>
                  <a:spcPct val="35000"/>
                </a:spcAft>
                <a:buNone/>
              </a:pPr>
              <a:r>
                <a:rPr lang="en-US" sz="2400" b="1" kern="1200" dirty="0">
                  <a:latin typeface="Montserrat SemiBold" pitchFamily="2" charset="77"/>
                  <a:cs typeface="Arial" panose="020B0604020202020204" pitchFamily="34" charset="0"/>
                </a:rPr>
                <a:t>Send back for ‘highest and best’/reconsideration </a:t>
              </a:r>
            </a:p>
          </p:txBody>
        </p:sp>
        <p:sp>
          <p:nvSpPr>
            <p:cNvPr id="18" name="Freeform 7">
              <a:extLst>
                <a:ext uri="{FF2B5EF4-FFF2-40B4-BE49-F238E27FC236}">
                  <a16:creationId xmlns:a16="http://schemas.microsoft.com/office/drawing/2014/main" id="{1E0674E4-1F29-C3EA-B1DD-E604ABB826A1}"/>
                </a:ext>
              </a:extLst>
            </p:cNvPr>
            <p:cNvSpPr/>
            <p:nvPr/>
          </p:nvSpPr>
          <p:spPr>
            <a:xfrm>
              <a:off x="5093208" y="4870336"/>
              <a:ext cx="6263640" cy="1216800"/>
            </a:xfrm>
            <a:prstGeom prst="rect">
              <a:avLst/>
            </a:prstGeom>
            <a:solidFill>
              <a:schemeClr val="accent5"/>
            </a:solidFill>
            <a:effectLst/>
            <a:scene3d>
              <a:camera prst="orthographicFront"/>
              <a:lightRig rig="threePt" dir="t"/>
            </a:scene3d>
            <a:sp3d>
              <a:bevelT/>
            </a:sp3d>
          </p:spPr>
          <p:style>
            <a:lnRef idx="0">
              <a:schemeClr val="lt1">
                <a:hueOff val="0"/>
                <a:satOff val="0"/>
                <a:lumOff val="0"/>
                <a:alphaOff val="0"/>
              </a:schemeClr>
            </a:lnRef>
            <a:fillRef idx="3">
              <a:schemeClr val="accent3">
                <a:hueOff val="206811"/>
                <a:satOff val="0"/>
                <a:lumOff val="-14313"/>
                <a:alphaOff val="0"/>
              </a:schemeClr>
            </a:fillRef>
            <a:effectRef idx="3">
              <a:schemeClr val="accent3">
                <a:hueOff val="206811"/>
                <a:satOff val="0"/>
                <a:lumOff val="-14313"/>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555750">
                <a:lnSpc>
                  <a:spcPct val="90000"/>
                </a:lnSpc>
                <a:spcBef>
                  <a:spcPct val="0"/>
                </a:spcBef>
                <a:spcAft>
                  <a:spcPct val="35000"/>
                </a:spcAft>
                <a:buNone/>
              </a:pPr>
              <a:r>
                <a:rPr lang="en-US" sz="2400" b="1" kern="1200" dirty="0">
                  <a:latin typeface="Montserrat SemiBold" pitchFamily="2" charset="77"/>
                  <a:cs typeface="Arial" panose="020B0604020202020204" pitchFamily="34" charset="0"/>
                </a:rPr>
                <a:t>Cannot counter to more</a:t>
              </a:r>
              <a:br>
                <a:rPr lang="en-US" sz="2400" b="1" kern="1200" dirty="0">
                  <a:latin typeface="Montserrat SemiBold" pitchFamily="2" charset="77"/>
                  <a:cs typeface="Arial" panose="020B0604020202020204" pitchFamily="34" charset="0"/>
                </a:rPr>
              </a:br>
              <a:r>
                <a:rPr lang="en-US" sz="2400" b="1" kern="1200" dirty="0">
                  <a:latin typeface="Montserrat SemiBold" pitchFamily="2" charset="77"/>
                  <a:cs typeface="Arial" panose="020B0604020202020204" pitchFamily="34" charset="0"/>
                </a:rPr>
                <a:t>than one – check state law </a:t>
              </a:r>
            </a:p>
          </p:txBody>
        </p:sp>
      </p:grpSp>
    </p:spTree>
    <p:extLst>
      <p:ext uri="{BB962C8B-B14F-4D97-AF65-F5344CB8AC3E}">
        <p14:creationId xmlns:p14="http://schemas.microsoft.com/office/powerpoint/2010/main" val="365018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E2068-8137-4E15-9099-A565725104CE}"/>
              </a:ext>
            </a:extLst>
          </p:cNvPr>
          <p:cNvSpPr>
            <a:spLocks noGrp="1"/>
          </p:cNvSpPr>
          <p:nvPr>
            <p:ph type="title"/>
          </p:nvPr>
        </p:nvSpPr>
        <p:spPr>
          <a:xfrm>
            <a:off x="457200" y="914400"/>
            <a:ext cx="11277600" cy="914400"/>
          </a:xfrm>
          <a:noFill/>
        </p:spPr>
        <p:txBody>
          <a:bodyPr vert="horz" lIns="0" tIns="0" rIns="0" bIns="0" rtlCol="0" anchor="t" anchorCtr="0">
            <a:noAutofit/>
          </a:bodyPr>
          <a:lstStyle/>
          <a:p>
            <a:r>
              <a:rPr lang="en-US" dirty="0"/>
              <a:t>Buyers Options?</a:t>
            </a:r>
          </a:p>
        </p:txBody>
      </p:sp>
      <p:sp>
        <p:nvSpPr>
          <p:cNvPr id="3" name="Content Placeholder 2">
            <a:extLst>
              <a:ext uri="{FF2B5EF4-FFF2-40B4-BE49-F238E27FC236}">
                <a16:creationId xmlns:a16="http://schemas.microsoft.com/office/drawing/2014/main" id="{33CD4E2F-B02C-4968-B5EA-BF5FF6247CFF}"/>
              </a:ext>
            </a:extLst>
          </p:cNvPr>
          <p:cNvSpPr>
            <a:spLocks noGrp="1"/>
          </p:cNvSpPr>
          <p:nvPr>
            <p:ph idx="1"/>
          </p:nvPr>
        </p:nvSpPr>
        <p:spPr>
          <a:xfrm>
            <a:off x="457200" y="1825625"/>
            <a:ext cx="11277600" cy="4351338"/>
          </a:xfrm>
        </p:spPr>
        <p:txBody>
          <a:bodyPr vert="horz" lIns="0" tIns="0" rIns="0" bIns="0" numCol="1" rtlCol="0" anchor="t" anchorCtr="0">
            <a:noAutofit/>
          </a:bodyPr>
          <a:lstStyle/>
          <a:p>
            <a:r>
              <a:rPr lang="en-US" dirty="0"/>
              <a:t>Discuss with them </a:t>
            </a:r>
          </a:p>
          <a:p>
            <a:r>
              <a:rPr lang="en-US" dirty="0"/>
              <a:t>Withdraw their offer</a:t>
            </a:r>
          </a:p>
          <a:p>
            <a:r>
              <a:rPr lang="en-US" dirty="0"/>
              <a:t>Stay in until price </a:t>
            </a:r>
            <a:br>
              <a:rPr lang="en-US" dirty="0"/>
            </a:br>
            <a:r>
              <a:rPr lang="en-US" dirty="0"/>
              <a:t>reaches their maximum</a:t>
            </a:r>
          </a:p>
        </p:txBody>
      </p:sp>
      <p:sp>
        <p:nvSpPr>
          <p:cNvPr id="4" name="Date Placeholder 3">
            <a:extLst>
              <a:ext uri="{FF2B5EF4-FFF2-40B4-BE49-F238E27FC236}">
                <a16:creationId xmlns:a16="http://schemas.microsoft.com/office/drawing/2014/main" id="{F828F603-3662-BBBA-9C80-D5F2C366FC7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90859C9F-DAF9-1477-69D5-33428E048DC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300</a:t>
            </a:fld>
            <a:endParaRPr lang="en-US" b="1" dirty="0">
              <a:solidFill>
                <a:srgbClr val="606060"/>
              </a:solidFill>
            </a:endParaRPr>
          </a:p>
        </p:txBody>
      </p:sp>
      <p:pic>
        <p:nvPicPr>
          <p:cNvPr id="7" name="Picture 6" descr="A group of people looking at a tablet&#10;&#10;Description automatically generated">
            <a:extLst>
              <a:ext uri="{FF2B5EF4-FFF2-40B4-BE49-F238E27FC236}">
                <a16:creationId xmlns:a16="http://schemas.microsoft.com/office/drawing/2014/main" id="{2E97B286-2764-86A3-1585-699D3E358F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4"/>
          <a:stretch/>
        </p:blipFill>
        <p:spPr>
          <a:xfrm>
            <a:off x="7219244" y="1143000"/>
            <a:ext cx="4515556" cy="4572000"/>
          </a:xfrm>
          <a:prstGeom prst="rect">
            <a:avLst/>
          </a:prstGeom>
        </p:spPr>
      </p:pic>
    </p:spTree>
    <p:extLst>
      <p:ext uri="{BB962C8B-B14F-4D97-AF65-F5344CB8AC3E}">
        <p14:creationId xmlns:p14="http://schemas.microsoft.com/office/powerpoint/2010/main" val="2074695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BDF0E7-FE94-CA2F-09CC-2F95851504E3}"/>
              </a:ext>
            </a:extLst>
          </p:cNvPr>
          <p:cNvSpPr/>
          <p:nvPr/>
        </p:nvSpPr>
        <p:spPr>
          <a:xfrm>
            <a:off x="8074152" y="0"/>
            <a:ext cx="4117848" cy="2057400"/>
          </a:xfrm>
          <a:prstGeom prst="rect">
            <a:avLst/>
          </a:prstGeom>
          <a:solidFill>
            <a:srgbClr val="6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E60951CD-1189-0552-1711-D17A06E98FC0}"/>
              </a:ext>
            </a:extLst>
          </p:cNvPr>
          <p:cNvSpPr>
            <a:spLocks noGrp="1"/>
          </p:cNvSpPr>
          <p:nvPr>
            <p:ph type="ctrTitle"/>
          </p:nvPr>
        </p:nvSpPr>
        <p:spPr/>
        <p:txBody>
          <a:bodyPr/>
          <a:lstStyle/>
          <a:p>
            <a:r>
              <a:rPr lang="en-US" dirty="0"/>
              <a:t>Introduction</a:t>
            </a:r>
          </a:p>
        </p:txBody>
      </p:sp>
      <p:sp>
        <p:nvSpPr>
          <p:cNvPr id="10" name="Date Placeholder 3">
            <a:extLst>
              <a:ext uri="{FF2B5EF4-FFF2-40B4-BE49-F238E27FC236}">
                <a16:creationId xmlns:a16="http://schemas.microsoft.com/office/drawing/2014/main" id="{5F2434B4-E801-CECB-CAFB-042AF922DB1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6" name="Picture 5" descr="A group of people looking at papers&#10;&#10;Description automatically generated">
            <a:extLst>
              <a:ext uri="{FF2B5EF4-FFF2-40B4-BE49-F238E27FC236}">
                <a16:creationId xmlns:a16="http://schemas.microsoft.com/office/drawing/2014/main" id="{8FF97EF8-CBC3-302B-FF55-1CADCB3C5D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8074152" y="2057400"/>
            <a:ext cx="4114800" cy="2743200"/>
          </a:xfrm>
          <a:prstGeom prst="rect">
            <a:avLst/>
          </a:prstGeom>
        </p:spPr>
      </p:pic>
      <p:sp>
        <p:nvSpPr>
          <p:cNvPr id="7" name="Rectangle 6">
            <a:extLst>
              <a:ext uri="{FF2B5EF4-FFF2-40B4-BE49-F238E27FC236}">
                <a16:creationId xmlns:a16="http://schemas.microsoft.com/office/drawing/2014/main" id="{323F393A-99E7-3770-322C-93A1D2B4B6A8}"/>
              </a:ext>
            </a:extLst>
          </p:cNvPr>
          <p:cNvSpPr/>
          <p:nvPr/>
        </p:nvSpPr>
        <p:spPr>
          <a:xfrm>
            <a:off x="8074152" y="4800600"/>
            <a:ext cx="4117848" cy="20574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5FDE592F-5F25-5EC7-3BD3-36E495ED512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3911048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in a room&#10;&#10;Description automatically generated">
            <a:extLst>
              <a:ext uri="{FF2B5EF4-FFF2-40B4-BE49-F238E27FC236}">
                <a16:creationId xmlns:a16="http://schemas.microsoft.com/office/drawing/2014/main" id="{26ADEF64-596F-DA32-A48E-FE898D8DD2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05600" y="1143000"/>
            <a:ext cx="5029200" cy="4572000"/>
          </a:xfrm>
          <a:prstGeom prst="rect">
            <a:avLst/>
          </a:prstGeom>
        </p:spPr>
      </p:pic>
      <p:sp>
        <p:nvSpPr>
          <p:cNvPr id="2" name="Title 1">
            <a:extLst>
              <a:ext uri="{FF2B5EF4-FFF2-40B4-BE49-F238E27FC236}">
                <a16:creationId xmlns:a16="http://schemas.microsoft.com/office/drawing/2014/main" id="{80427AE8-EB3B-4465-8C89-9C52AA0C2CDB}"/>
              </a:ext>
            </a:extLst>
          </p:cNvPr>
          <p:cNvSpPr>
            <a:spLocks noGrp="1"/>
          </p:cNvSpPr>
          <p:nvPr>
            <p:ph type="title"/>
          </p:nvPr>
        </p:nvSpPr>
        <p:spPr>
          <a:xfrm>
            <a:off x="457200" y="914400"/>
            <a:ext cx="3931920" cy="1371600"/>
          </a:xfrm>
        </p:spPr>
        <p:txBody>
          <a:bodyPr>
            <a:normAutofit/>
          </a:bodyPr>
          <a:lstStyle/>
          <a:p>
            <a:r>
              <a:rPr lang="en-US" dirty="0"/>
              <a:t>State of Agency Disclosure</a:t>
            </a:r>
          </a:p>
        </p:txBody>
      </p:sp>
      <p:sp>
        <p:nvSpPr>
          <p:cNvPr id="8" name="Content Placeholder 7">
            <a:extLst>
              <a:ext uri="{FF2B5EF4-FFF2-40B4-BE49-F238E27FC236}">
                <a16:creationId xmlns:a16="http://schemas.microsoft.com/office/drawing/2014/main" id="{6B017C27-AF08-DBE6-09AB-57F81B68EB7E}"/>
              </a:ext>
            </a:extLst>
          </p:cNvPr>
          <p:cNvSpPr>
            <a:spLocks noGrp="1"/>
          </p:cNvSpPr>
          <p:nvPr>
            <p:ph idx="1"/>
          </p:nvPr>
        </p:nvSpPr>
        <p:spPr>
          <a:xfrm>
            <a:off x="457200" y="2286000"/>
            <a:ext cx="3931920" cy="3895344"/>
          </a:xfrm>
        </p:spPr>
        <p:txBody>
          <a:bodyPr/>
          <a:lstStyle/>
          <a:p>
            <a:pPr lvl="0">
              <a:spcBef>
                <a:spcPts val="0"/>
              </a:spcBef>
              <a:spcAft>
                <a:spcPts val="1200"/>
              </a:spcAft>
            </a:pPr>
            <a:r>
              <a:rPr lang="en-US" dirty="0"/>
              <a:t>How is agency disclosure done </a:t>
            </a:r>
            <a:br>
              <a:rPr lang="en-US" dirty="0"/>
            </a:br>
            <a:r>
              <a:rPr lang="en-US" dirty="0"/>
              <a:t>in your state?</a:t>
            </a:r>
          </a:p>
          <a:p>
            <a:pPr lvl="0">
              <a:spcBef>
                <a:spcPts val="0"/>
              </a:spcBef>
              <a:spcAft>
                <a:spcPts val="1200"/>
              </a:spcAft>
            </a:pPr>
            <a:r>
              <a:rPr lang="en-US" dirty="0"/>
              <a:t>Is that enough?</a:t>
            </a:r>
          </a:p>
        </p:txBody>
      </p:sp>
      <p:sp>
        <p:nvSpPr>
          <p:cNvPr id="3" name="Date Placeholder 3">
            <a:extLst>
              <a:ext uri="{FF2B5EF4-FFF2-40B4-BE49-F238E27FC236}">
                <a16:creationId xmlns:a16="http://schemas.microsoft.com/office/drawing/2014/main" id="{967013B9-ED4C-C403-7A8F-6C7C267E165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82FCC33F-EAE1-F554-0014-FA08F5D6CA5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31</a:t>
            </a:fld>
            <a:endParaRPr lang="en-US" sz="1200" b="1" dirty="0">
              <a:solidFill>
                <a:srgbClr val="606060"/>
              </a:solidFill>
            </a:endParaRPr>
          </a:p>
        </p:txBody>
      </p:sp>
    </p:spTree>
    <p:extLst>
      <p:ext uri="{BB962C8B-B14F-4D97-AF65-F5344CB8AC3E}">
        <p14:creationId xmlns:p14="http://schemas.microsoft.com/office/powerpoint/2010/main" val="276892280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4F1255-3D5A-F8D7-1377-31A0BB9F63CA}"/>
              </a:ext>
            </a:extLst>
          </p:cNvPr>
          <p:cNvSpPr>
            <a:spLocks noGrp="1"/>
          </p:cNvSpPr>
          <p:nvPr>
            <p:ph type="title"/>
          </p:nvPr>
        </p:nvSpPr>
        <p:spPr>
          <a:xfrm>
            <a:off x="457200" y="914400"/>
            <a:ext cx="11277600" cy="914400"/>
          </a:xfrm>
        </p:spPr>
        <p:txBody>
          <a:bodyPr/>
          <a:lstStyle/>
          <a:p>
            <a:r>
              <a:rPr lang="en-US" dirty="0"/>
              <a:t>Go big or go home. Because it’s true. </a:t>
            </a:r>
            <a:br>
              <a:rPr lang="en-US" dirty="0"/>
            </a:br>
            <a:r>
              <a:rPr lang="en-US" dirty="0"/>
              <a:t>What do you have to lose?</a:t>
            </a:r>
          </a:p>
        </p:txBody>
      </p:sp>
      <p:sp>
        <p:nvSpPr>
          <p:cNvPr id="7" name="Content Placeholder 6">
            <a:extLst>
              <a:ext uri="{FF2B5EF4-FFF2-40B4-BE49-F238E27FC236}">
                <a16:creationId xmlns:a16="http://schemas.microsoft.com/office/drawing/2014/main" id="{80C02323-E679-418B-A738-5721483E4C71}"/>
              </a:ext>
            </a:extLst>
          </p:cNvPr>
          <p:cNvSpPr>
            <a:spLocks noGrp="1"/>
          </p:cNvSpPr>
          <p:nvPr>
            <p:ph idx="1"/>
          </p:nvPr>
        </p:nvSpPr>
        <p:spPr>
          <a:xfrm>
            <a:off x="457200" y="2286000"/>
            <a:ext cx="11277600" cy="3200400"/>
          </a:xfrm>
        </p:spPr>
        <p:txBody>
          <a:bodyPr numCol="1" anchor="t" anchorCtr="0">
            <a:noAutofit/>
          </a:bodyPr>
          <a:lstStyle/>
          <a:p>
            <a:r>
              <a:rPr lang="en-US" sz="2600" dirty="0"/>
              <a:t>The sellers are not required to </a:t>
            </a:r>
            <a:br>
              <a:rPr lang="en-US" sz="2600" dirty="0"/>
            </a:br>
            <a:r>
              <a:rPr lang="en-US" sz="2600" dirty="0"/>
              <a:t>ask buyers for highest and best</a:t>
            </a:r>
          </a:p>
          <a:p>
            <a:r>
              <a:rPr lang="en-US" sz="2600" dirty="0"/>
              <a:t>They can accept one – you may </a:t>
            </a:r>
            <a:br>
              <a:rPr lang="en-US" sz="2600" dirty="0"/>
            </a:br>
            <a:r>
              <a:rPr lang="en-US" sz="2600" dirty="0"/>
              <a:t>never get another shot at it</a:t>
            </a:r>
          </a:p>
          <a:p>
            <a:r>
              <a:rPr lang="en-US" sz="2600" dirty="0"/>
              <a:t>What’s the worst that’s going </a:t>
            </a:r>
            <a:br>
              <a:rPr lang="en-US" sz="2600" dirty="0"/>
            </a:br>
            <a:r>
              <a:rPr lang="en-US" sz="2600" dirty="0"/>
              <a:t>to happen? – Seller says no!</a:t>
            </a:r>
          </a:p>
        </p:txBody>
      </p:sp>
      <p:sp>
        <p:nvSpPr>
          <p:cNvPr id="2" name="Date Placeholder 3">
            <a:extLst>
              <a:ext uri="{FF2B5EF4-FFF2-40B4-BE49-F238E27FC236}">
                <a16:creationId xmlns:a16="http://schemas.microsoft.com/office/drawing/2014/main" id="{AAA225B4-DDE5-625B-7D18-5D9C5F86D488}"/>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95D06694-EB86-0062-CC82-45C0DD5A89B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301</a:t>
            </a:fld>
            <a:endParaRPr lang="en-US" b="1" dirty="0">
              <a:solidFill>
                <a:srgbClr val="606060"/>
              </a:solidFill>
            </a:endParaRPr>
          </a:p>
        </p:txBody>
      </p:sp>
      <p:pic>
        <p:nvPicPr>
          <p:cNvPr id="6" name="Picture 5" descr="A group of people standing in a room&#10;&#10;Description automatically generated">
            <a:extLst>
              <a:ext uri="{FF2B5EF4-FFF2-40B4-BE49-F238E27FC236}">
                <a16:creationId xmlns:a16="http://schemas.microsoft.com/office/drawing/2014/main" id="{8E2B61A5-AF7C-6DAE-8444-94615F5C5E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51843" y="1143000"/>
            <a:ext cx="2782957" cy="4572000"/>
          </a:xfrm>
          <a:prstGeom prst="rect">
            <a:avLst/>
          </a:prstGeom>
        </p:spPr>
      </p:pic>
    </p:spTree>
    <p:extLst>
      <p:ext uri="{BB962C8B-B14F-4D97-AF65-F5344CB8AC3E}">
        <p14:creationId xmlns:p14="http://schemas.microsoft.com/office/powerpoint/2010/main" val="298209302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DAFBE1-7BE0-E4C0-BB7C-74CA730DDE95}"/>
              </a:ext>
            </a:extLst>
          </p:cNvPr>
          <p:cNvSpPr>
            <a:spLocks noGrp="1"/>
          </p:cNvSpPr>
          <p:nvPr>
            <p:ph type="title"/>
          </p:nvPr>
        </p:nvSpPr>
        <p:spPr>
          <a:xfrm>
            <a:off x="457200" y="914400"/>
            <a:ext cx="11277600" cy="914400"/>
          </a:xfrm>
        </p:spPr>
        <p:txBody>
          <a:bodyPr/>
          <a:lstStyle/>
          <a:p>
            <a:r>
              <a:rPr lang="en-US" dirty="0"/>
              <a:t>We covered what buyers can do when we discussed sellers’ market – but … What can we do?</a:t>
            </a:r>
            <a:br>
              <a:rPr lang="en-US" dirty="0"/>
            </a:br>
            <a:endParaRPr lang="en-US" dirty="0"/>
          </a:p>
        </p:txBody>
      </p:sp>
      <p:sp>
        <p:nvSpPr>
          <p:cNvPr id="9" name="Content Placeholder 8">
            <a:extLst>
              <a:ext uri="{FF2B5EF4-FFF2-40B4-BE49-F238E27FC236}">
                <a16:creationId xmlns:a16="http://schemas.microsoft.com/office/drawing/2014/main" id="{025D67FA-CB8D-E09D-304A-1FFBC2026349}"/>
              </a:ext>
            </a:extLst>
          </p:cNvPr>
          <p:cNvSpPr>
            <a:spLocks noGrp="1"/>
          </p:cNvSpPr>
          <p:nvPr>
            <p:ph idx="1"/>
          </p:nvPr>
        </p:nvSpPr>
        <p:spPr>
          <a:xfrm>
            <a:off x="457200" y="2286000"/>
            <a:ext cx="11277600" cy="3886200"/>
          </a:xfrm>
        </p:spPr>
        <p:txBody>
          <a:bodyPr numCol="2"/>
          <a:lstStyle/>
          <a:p>
            <a:pPr lvl="0"/>
            <a:r>
              <a:rPr lang="en-US" sz="2400" dirty="0"/>
              <a:t>Caution on feedback </a:t>
            </a:r>
          </a:p>
          <a:p>
            <a:pPr lvl="0"/>
            <a:r>
              <a:rPr lang="en-US" sz="2400" dirty="0"/>
              <a:t>Build rapport with </a:t>
            </a:r>
            <a:br>
              <a:rPr lang="en-US" sz="2400" dirty="0"/>
            </a:br>
            <a:r>
              <a:rPr lang="en-US" sz="2400" dirty="0"/>
              <a:t>listing agent</a:t>
            </a:r>
          </a:p>
          <a:p>
            <a:pPr lvl="0"/>
            <a:r>
              <a:rPr lang="en-US" sz="2400" dirty="0"/>
              <a:t>Try to accommodate </a:t>
            </a:r>
            <a:br>
              <a:rPr lang="en-US" sz="2400" dirty="0"/>
            </a:br>
            <a:r>
              <a:rPr lang="en-US" sz="2400" dirty="0"/>
              <a:t>sellers needs</a:t>
            </a:r>
          </a:p>
          <a:p>
            <a:pPr lvl="0"/>
            <a:r>
              <a:rPr lang="en-US" sz="2400" dirty="0"/>
              <a:t>Turn in everything with offer – approval letter, etc.</a:t>
            </a:r>
          </a:p>
          <a:p>
            <a:pPr lvl="0"/>
            <a:r>
              <a:rPr lang="en-US" sz="2400" dirty="0"/>
              <a:t>Share authorized buyer info</a:t>
            </a:r>
          </a:p>
          <a:p>
            <a:pPr lvl="0"/>
            <a:r>
              <a:rPr lang="en-US" sz="2400" dirty="0"/>
              <a:t>Prepare lender</a:t>
            </a:r>
          </a:p>
          <a:p>
            <a:pPr lvl="1"/>
            <a:r>
              <a:rPr lang="en-US" sz="2000" dirty="0"/>
              <a:t>For listing agents call</a:t>
            </a:r>
          </a:p>
          <a:p>
            <a:pPr lvl="1"/>
            <a:r>
              <a:rPr lang="en-US" sz="2000" dirty="0"/>
              <a:t>Or have lender call listing agent</a:t>
            </a:r>
          </a:p>
        </p:txBody>
      </p:sp>
      <p:sp>
        <p:nvSpPr>
          <p:cNvPr id="2" name="Date Placeholder 3">
            <a:extLst>
              <a:ext uri="{FF2B5EF4-FFF2-40B4-BE49-F238E27FC236}">
                <a16:creationId xmlns:a16="http://schemas.microsoft.com/office/drawing/2014/main" id="{A4351E44-1EC1-DF8F-5B0B-2A06AAE2326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1AE18CEA-94FB-3EE1-B6CC-D6E15E13859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302</a:t>
            </a:fld>
            <a:endParaRPr lang="en-US" b="1" dirty="0">
              <a:solidFill>
                <a:srgbClr val="606060"/>
              </a:solidFill>
            </a:endParaRPr>
          </a:p>
        </p:txBody>
      </p:sp>
    </p:spTree>
    <p:extLst>
      <p:ext uri="{BB962C8B-B14F-4D97-AF65-F5344CB8AC3E}">
        <p14:creationId xmlns:p14="http://schemas.microsoft.com/office/powerpoint/2010/main" val="147952278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C5303B-DA65-324F-EBB0-17931FA17801}"/>
              </a:ext>
            </a:extLst>
          </p:cNvPr>
          <p:cNvSpPr>
            <a:spLocks noGrp="1"/>
          </p:cNvSpPr>
          <p:nvPr>
            <p:ph type="title"/>
          </p:nvPr>
        </p:nvSpPr>
        <p:spPr>
          <a:xfrm>
            <a:off x="457200" y="914400"/>
            <a:ext cx="11277600" cy="914400"/>
          </a:xfrm>
        </p:spPr>
        <p:txBody>
          <a:bodyPr/>
          <a:lstStyle/>
          <a:p>
            <a:r>
              <a:rPr lang="en-US" dirty="0"/>
              <a:t>Buyer Love Letter</a:t>
            </a:r>
          </a:p>
        </p:txBody>
      </p:sp>
      <p:sp>
        <p:nvSpPr>
          <p:cNvPr id="11" name="Content Placeholder 3">
            <a:extLst>
              <a:ext uri="{FF2B5EF4-FFF2-40B4-BE49-F238E27FC236}">
                <a16:creationId xmlns:a16="http://schemas.microsoft.com/office/drawing/2014/main" id="{A17F11EE-B926-43B1-8998-741805293DB3}"/>
              </a:ext>
            </a:extLst>
          </p:cNvPr>
          <p:cNvSpPr>
            <a:spLocks noGrp="1"/>
          </p:cNvSpPr>
          <p:nvPr>
            <p:ph idx="1"/>
          </p:nvPr>
        </p:nvSpPr>
        <p:spPr>
          <a:xfrm>
            <a:off x="457200" y="1825625"/>
            <a:ext cx="11277600" cy="4351338"/>
          </a:xfrm>
          <a:noFill/>
          <a:ln>
            <a:noFill/>
          </a:ln>
        </p:spPr>
        <p:txBody>
          <a:bodyPr numCol="1">
            <a:noAutofit/>
          </a:bodyPr>
          <a:lstStyle/>
          <a:p>
            <a:r>
              <a:rPr lang="en-US" dirty="0"/>
              <a:t>NAR advised of </a:t>
            </a:r>
            <a:br>
              <a:rPr lang="en-US" dirty="0"/>
            </a:br>
            <a:r>
              <a:rPr lang="en-US" dirty="0"/>
              <a:t>potential issues</a:t>
            </a:r>
          </a:p>
          <a:p>
            <a:r>
              <a:rPr lang="en-US" dirty="0"/>
              <a:t>Could have fair </a:t>
            </a:r>
            <a:br>
              <a:rPr lang="en-US" dirty="0"/>
            </a:br>
            <a:r>
              <a:rPr lang="en-US" dirty="0"/>
              <a:t>housing implications</a:t>
            </a:r>
          </a:p>
          <a:p>
            <a:r>
              <a:rPr lang="en-US" dirty="0"/>
              <a:t>Avoid disclosing </a:t>
            </a:r>
            <a:br>
              <a:rPr lang="en-US" dirty="0"/>
            </a:br>
            <a:r>
              <a:rPr lang="en-US" dirty="0"/>
              <a:t>personal information </a:t>
            </a:r>
            <a:br>
              <a:rPr lang="en-US" dirty="0"/>
            </a:br>
            <a:r>
              <a:rPr lang="en-US" dirty="0"/>
              <a:t>about buyer</a:t>
            </a:r>
          </a:p>
        </p:txBody>
      </p:sp>
      <p:sp>
        <p:nvSpPr>
          <p:cNvPr id="2" name="Date Placeholder 3">
            <a:extLst>
              <a:ext uri="{FF2B5EF4-FFF2-40B4-BE49-F238E27FC236}">
                <a16:creationId xmlns:a16="http://schemas.microsoft.com/office/drawing/2014/main" id="{2E66F3E4-C70C-2781-4358-AB99F7716D15}"/>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8DB74709-400A-67D2-6A86-A525CAEC5F8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303</a:t>
            </a:fld>
            <a:endParaRPr lang="en-US" b="1" dirty="0">
              <a:solidFill>
                <a:srgbClr val="606060"/>
              </a:solidFill>
            </a:endParaRPr>
          </a:p>
        </p:txBody>
      </p:sp>
      <p:pic>
        <p:nvPicPr>
          <p:cNvPr id="7" name="Picture 6" descr="A couple of women looking at a computer&#10;&#10;Description automatically generated">
            <a:extLst>
              <a:ext uri="{FF2B5EF4-FFF2-40B4-BE49-F238E27FC236}">
                <a16:creationId xmlns:a16="http://schemas.microsoft.com/office/drawing/2014/main" id="{F810EEA5-0C1A-EE76-4B47-422590EE38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23045" y="1143000"/>
            <a:ext cx="5411755" cy="4572000"/>
          </a:xfrm>
          <a:prstGeom prst="rect">
            <a:avLst/>
          </a:prstGeom>
        </p:spPr>
      </p:pic>
    </p:spTree>
    <p:extLst>
      <p:ext uri="{BB962C8B-B14F-4D97-AF65-F5344CB8AC3E}">
        <p14:creationId xmlns:p14="http://schemas.microsoft.com/office/powerpoint/2010/main" val="120498389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F62D6-C193-456C-821F-772B086B1FB9}"/>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altLang="en-US" dirty="0"/>
              <a:t>Variable Rate</a:t>
            </a:r>
            <a:br>
              <a:rPr lang="en-US" altLang="en-US" dirty="0"/>
            </a:br>
            <a:endParaRPr lang="en-US" dirty="0"/>
          </a:p>
        </p:txBody>
      </p:sp>
      <p:sp>
        <p:nvSpPr>
          <p:cNvPr id="16" name="Content Placeholder 15">
            <a:extLst>
              <a:ext uri="{FF2B5EF4-FFF2-40B4-BE49-F238E27FC236}">
                <a16:creationId xmlns:a16="http://schemas.microsoft.com/office/drawing/2014/main" id="{C821A783-0228-5ED1-A698-8DCE98D691C7}"/>
              </a:ext>
            </a:extLst>
          </p:cNvPr>
          <p:cNvSpPr>
            <a:spLocks noGrp="1"/>
          </p:cNvSpPr>
          <p:nvPr>
            <p:ph idx="1"/>
          </p:nvPr>
        </p:nvSpPr>
        <p:spPr>
          <a:xfrm>
            <a:off x="457200" y="1825625"/>
            <a:ext cx="11277600" cy="4351338"/>
          </a:xfrm>
        </p:spPr>
        <p:txBody>
          <a:bodyPr numCol="1"/>
          <a:lstStyle/>
          <a:p>
            <a:pPr marL="0" indent="0">
              <a:spcAft>
                <a:spcPts val="1200"/>
              </a:spcAft>
              <a:buNone/>
            </a:pPr>
            <a:r>
              <a:rPr lang="en-US" altLang="en-US" sz="2400" b="1" dirty="0">
                <a:latin typeface="Montserrat SemiBold" pitchFamily="2" charset="77"/>
              </a:rPr>
              <a:t>SOP 3-4</a:t>
            </a:r>
          </a:p>
          <a:p>
            <a:pPr marL="0" indent="0">
              <a:buNone/>
            </a:pPr>
            <a:r>
              <a:rPr lang="en-US" altLang="en-US" sz="2400" dirty="0"/>
              <a:t>REALTORS</a:t>
            </a:r>
            <a:r>
              <a:rPr lang="en-US" altLang="en-US" sz="2400" baseline="30000" dirty="0"/>
              <a:t>®</a:t>
            </a:r>
            <a:r>
              <a:rPr lang="en-US" altLang="en-US" sz="2400" dirty="0"/>
              <a:t> acting as listing brokers, have </a:t>
            </a:r>
            <a:br>
              <a:rPr lang="en-US" altLang="en-US" sz="2400" dirty="0"/>
            </a:br>
            <a:r>
              <a:rPr lang="en-US" altLang="en-US" sz="2400" dirty="0"/>
              <a:t>an affirmative obligation to disclose the existence </a:t>
            </a:r>
            <a:br>
              <a:rPr lang="en-US" altLang="en-US" sz="2400" dirty="0"/>
            </a:br>
            <a:r>
              <a:rPr lang="en-US" altLang="en-US" sz="2400" dirty="0"/>
              <a:t>of dual or variable rate commission arrangements.</a:t>
            </a:r>
            <a:endParaRPr lang="en-US" sz="2400" dirty="0"/>
          </a:p>
          <a:p>
            <a:pPr marL="0" indent="0">
              <a:buNone/>
            </a:pPr>
            <a:endParaRPr lang="en-US" sz="2400" dirty="0"/>
          </a:p>
        </p:txBody>
      </p:sp>
      <p:sp>
        <p:nvSpPr>
          <p:cNvPr id="3" name="Date Placeholder 3">
            <a:extLst>
              <a:ext uri="{FF2B5EF4-FFF2-40B4-BE49-F238E27FC236}">
                <a16:creationId xmlns:a16="http://schemas.microsoft.com/office/drawing/2014/main" id="{E0093E0B-6FF9-BDA9-B9F1-BCCBF02AB74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704C4229-92D0-5F26-EA61-CF01CE7AC74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304</a:t>
            </a:fld>
            <a:endParaRPr lang="en-US" b="1" dirty="0">
              <a:solidFill>
                <a:srgbClr val="606060"/>
              </a:solidFill>
            </a:endParaRPr>
          </a:p>
        </p:txBody>
      </p:sp>
      <p:graphicFrame>
        <p:nvGraphicFramePr>
          <p:cNvPr id="19" name="Text Placeholder 2">
            <a:extLst>
              <a:ext uri="{FF2B5EF4-FFF2-40B4-BE49-F238E27FC236}">
                <a16:creationId xmlns:a16="http://schemas.microsoft.com/office/drawing/2014/main" id="{773CF0B4-2251-F67C-E8CF-BD5269A9E950}"/>
              </a:ext>
            </a:extLst>
          </p:cNvPr>
          <p:cNvGraphicFramePr/>
          <p:nvPr>
            <p:extLst>
              <p:ext uri="{D42A27DB-BD31-4B8C-83A1-F6EECF244321}">
                <p14:modId xmlns:p14="http://schemas.microsoft.com/office/powerpoint/2010/main" val="3619096170"/>
              </p:ext>
            </p:extLst>
          </p:nvPr>
        </p:nvGraphicFramePr>
        <p:xfrm>
          <a:off x="429638" y="3657600"/>
          <a:ext cx="11274552"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19022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E120687-6E76-358F-9945-AA227E1E6CE5}"/>
              </a:ext>
            </a:extLst>
          </p:cNvPr>
          <p:cNvSpPr>
            <a:spLocks noGrp="1"/>
          </p:cNvSpPr>
          <p:nvPr>
            <p:ph idx="1"/>
          </p:nvPr>
        </p:nvSpPr>
        <p:spPr>
          <a:xfrm>
            <a:off x="457200" y="914400"/>
            <a:ext cx="11277600" cy="5943600"/>
          </a:xfrm>
        </p:spPr>
        <p:txBody>
          <a:bodyPr numCol="1"/>
          <a:lstStyle/>
          <a:p>
            <a:pPr marL="0" indent="0">
              <a:buNone/>
            </a:pPr>
            <a:r>
              <a:rPr lang="en-US" sz="2600" dirty="0"/>
              <a:t>You are cautioned </a:t>
            </a:r>
            <a:br>
              <a:rPr lang="en-US" sz="2600" dirty="0"/>
            </a:br>
            <a:r>
              <a:rPr lang="en-US" sz="2600" dirty="0"/>
              <a:t>to know your state </a:t>
            </a:r>
            <a:br>
              <a:rPr lang="en-US" sz="2600" dirty="0"/>
            </a:br>
            <a:r>
              <a:rPr lang="en-US" sz="2600" dirty="0"/>
              <a:t>requirements </a:t>
            </a:r>
            <a:br>
              <a:rPr lang="en-US" sz="2600" dirty="0"/>
            </a:br>
            <a:r>
              <a:rPr lang="en-US" sz="2600" dirty="0"/>
              <a:t>regarding:</a:t>
            </a:r>
          </a:p>
          <a:p>
            <a:pPr lvl="1"/>
            <a:r>
              <a:rPr lang="en-US" sz="2200" dirty="0"/>
              <a:t>Escalation Clauses</a:t>
            </a:r>
          </a:p>
          <a:p>
            <a:pPr lvl="1"/>
            <a:r>
              <a:rPr lang="en-US" sz="2200" dirty="0"/>
              <a:t>Appraisal Gaps</a:t>
            </a:r>
          </a:p>
          <a:p>
            <a:pPr marL="0" indent="0">
              <a:buNone/>
            </a:pPr>
            <a:r>
              <a:rPr lang="en-US" sz="2600" dirty="0"/>
              <a:t>We will cover </a:t>
            </a:r>
            <a:br>
              <a:rPr lang="en-US" sz="2600" dirty="0"/>
            </a:br>
            <a:r>
              <a:rPr lang="en-US" sz="2600" dirty="0"/>
              <a:t>the general </a:t>
            </a:r>
            <a:br>
              <a:rPr lang="en-US" sz="2600" dirty="0"/>
            </a:br>
            <a:r>
              <a:rPr lang="en-US" sz="2600" dirty="0"/>
              <a:t>requirements </a:t>
            </a:r>
            <a:br>
              <a:rPr lang="en-US" sz="2600" dirty="0"/>
            </a:br>
            <a:r>
              <a:rPr lang="en-US" sz="2600" dirty="0"/>
              <a:t>of each  </a:t>
            </a:r>
          </a:p>
          <a:p>
            <a:endParaRPr lang="en-US" dirty="0"/>
          </a:p>
        </p:txBody>
      </p:sp>
      <p:sp>
        <p:nvSpPr>
          <p:cNvPr id="10" name="Date Placeholder 3">
            <a:extLst>
              <a:ext uri="{FF2B5EF4-FFF2-40B4-BE49-F238E27FC236}">
                <a16:creationId xmlns:a16="http://schemas.microsoft.com/office/drawing/2014/main" id="{1E3F21CA-383C-063A-CD53-8D49E2EB46F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B1E0DC8E-797E-8B1E-301E-DBB92703DB7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305</a:t>
            </a:fld>
            <a:endParaRPr lang="en-US" b="1" dirty="0">
              <a:solidFill>
                <a:srgbClr val="606060"/>
              </a:solidFill>
            </a:endParaRPr>
          </a:p>
        </p:txBody>
      </p:sp>
      <p:pic>
        <p:nvPicPr>
          <p:cNvPr id="3" name="Picture 2" descr="A map of the united states&#10;&#10;Description automatically generated">
            <a:extLst>
              <a:ext uri="{FF2B5EF4-FFF2-40B4-BE49-F238E27FC236}">
                <a16:creationId xmlns:a16="http://schemas.microsoft.com/office/drawing/2014/main" id="{DC722804-67A4-5F36-B2B6-2AF522A56A8B}"/>
              </a:ext>
            </a:extLst>
          </p:cNvPr>
          <p:cNvPicPr>
            <a:picLocks noChangeAspect="1"/>
          </p:cNvPicPr>
          <p:nvPr/>
        </p:nvPicPr>
        <p:blipFill rotWithShape="1">
          <a:blip r:embed="rId3"/>
          <a:srcRect l="8415" t="8024" r="8942" b="4792"/>
          <a:stretch/>
        </p:blipFill>
        <p:spPr>
          <a:xfrm>
            <a:off x="4734839" y="1011503"/>
            <a:ext cx="6234976" cy="4932097"/>
          </a:xfrm>
          <a:prstGeom prst="rect">
            <a:avLst/>
          </a:prstGeom>
        </p:spPr>
      </p:pic>
    </p:spTree>
    <p:extLst>
      <p:ext uri="{BB962C8B-B14F-4D97-AF65-F5344CB8AC3E}">
        <p14:creationId xmlns:p14="http://schemas.microsoft.com/office/powerpoint/2010/main" val="106447931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2422B0-7CDF-C866-2997-029409423DA7}"/>
              </a:ext>
            </a:extLst>
          </p:cNvPr>
          <p:cNvSpPr>
            <a:spLocks noGrp="1"/>
          </p:cNvSpPr>
          <p:nvPr>
            <p:ph type="title"/>
          </p:nvPr>
        </p:nvSpPr>
        <p:spPr>
          <a:xfrm>
            <a:off x="457200" y="914400"/>
            <a:ext cx="11277600" cy="914400"/>
          </a:xfrm>
        </p:spPr>
        <p:txBody>
          <a:bodyPr vert="horz" lIns="0" tIns="0" rIns="0" bIns="0" rtlCol="0">
            <a:noAutofit/>
          </a:bodyPr>
          <a:lstStyle/>
          <a:p>
            <a:r>
              <a:rPr lang="en-US" dirty="0"/>
              <a:t>Escalation Clause</a:t>
            </a:r>
          </a:p>
        </p:txBody>
      </p:sp>
      <p:sp>
        <p:nvSpPr>
          <p:cNvPr id="16" name="Content Placeholder 8">
            <a:extLst>
              <a:ext uri="{FF2B5EF4-FFF2-40B4-BE49-F238E27FC236}">
                <a16:creationId xmlns:a16="http://schemas.microsoft.com/office/drawing/2014/main" id="{300FA196-F3D3-4836-8D2B-D4B9A7F19A67}"/>
              </a:ext>
            </a:extLst>
          </p:cNvPr>
          <p:cNvSpPr>
            <a:spLocks noGrp="1"/>
          </p:cNvSpPr>
          <p:nvPr>
            <p:ph idx="1"/>
          </p:nvPr>
        </p:nvSpPr>
        <p:spPr>
          <a:xfrm>
            <a:off x="457200" y="1825625"/>
            <a:ext cx="11277600" cy="4117975"/>
          </a:xfrm>
        </p:spPr>
        <p:txBody>
          <a:bodyPr numCol="2">
            <a:noAutofit/>
          </a:bodyPr>
          <a:lstStyle/>
          <a:p>
            <a:pPr>
              <a:spcAft>
                <a:spcPts val="1200"/>
              </a:spcAft>
            </a:pPr>
            <a:r>
              <a:rPr lang="en-US" altLang="en-US" sz="2400" dirty="0"/>
              <a:t>$$ higher than highest ascertainable offer</a:t>
            </a:r>
          </a:p>
          <a:p>
            <a:pPr lvl="1"/>
            <a:r>
              <a:rPr lang="en-US" altLang="en-US" sz="2000" dirty="0"/>
              <a:t>With or without a start price</a:t>
            </a:r>
          </a:p>
          <a:p>
            <a:pPr>
              <a:spcAft>
                <a:spcPts val="1200"/>
              </a:spcAft>
            </a:pPr>
            <a:r>
              <a:rPr lang="en-US" altLang="en-US" sz="2400" dirty="0"/>
              <a:t>‘Not to exceed price’</a:t>
            </a:r>
          </a:p>
          <a:p>
            <a:pPr lvl="1"/>
            <a:r>
              <a:rPr lang="en-US" altLang="en-US" sz="2000" dirty="0"/>
              <a:t>‘Not to exceed’ could </a:t>
            </a:r>
            <a:br>
              <a:rPr lang="en-US" altLang="en-US" sz="2000" dirty="0"/>
            </a:br>
            <a:r>
              <a:rPr lang="en-US" altLang="en-US" sz="2000" dirty="0"/>
              <a:t>give away buyer’s price</a:t>
            </a:r>
          </a:p>
          <a:p>
            <a:pPr lvl="1"/>
            <a:r>
              <a:rPr lang="en-US" altLang="en-US" sz="2000" dirty="0"/>
              <a:t>Buyer can say ‘no’ to </a:t>
            </a:r>
            <a:br>
              <a:rPr lang="en-US" altLang="en-US" sz="2000" dirty="0"/>
            </a:br>
            <a:r>
              <a:rPr lang="en-US" altLang="en-US" sz="2000" dirty="0"/>
              <a:t>whatever seller counters</a:t>
            </a:r>
          </a:p>
          <a:p>
            <a:r>
              <a:rPr lang="en-US" altLang="en-US" sz="2400" dirty="0"/>
              <a:t>Listing agents – do not </a:t>
            </a:r>
            <a:br>
              <a:rPr lang="en-US" altLang="en-US" sz="2400" dirty="0"/>
            </a:br>
            <a:r>
              <a:rPr lang="en-US" altLang="en-US" sz="2400" dirty="0"/>
              <a:t>eliminate other offer</a:t>
            </a:r>
          </a:p>
          <a:p>
            <a:r>
              <a:rPr lang="en-US" altLang="en-US" sz="2400" dirty="0"/>
              <a:t>Buyer agents – may not </a:t>
            </a:r>
            <a:br>
              <a:rPr lang="en-US" altLang="en-US" sz="2400" dirty="0"/>
            </a:br>
            <a:r>
              <a:rPr lang="en-US" altLang="en-US" sz="2400" dirty="0"/>
              <a:t>be possible to satisfy </a:t>
            </a:r>
            <a:br>
              <a:rPr lang="en-US" altLang="en-US" sz="2400" dirty="0"/>
            </a:br>
            <a:r>
              <a:rPr lang="en-US" altLang="en-US" sz="2400" dirty="0"/>
              <a:t>a buyer’s desire to know </a:t>
            </a:r>
            <a:br>
              <a:rPr lang="en-US" altLang="en-US" sz="2400" dirty="0"/>
            </a:br>
            <a:r>
              <a:rPr lang="en-US" altLang="en-US" sz="2400" dirty="0"/>
              <a:t>about other offers</a:t>
            </a:r>
          </a:p>
          <a:p>
            <a:pPr lvl="1"/>
            <a:endParaRPr lang="en-US" altLang="en-US" dirty="0"/>
          </a:p>
          <a:p>
            <a:endParaRPr lang="en-US" altLang="en-US" dirty="0"/>
          </a:p>
        </p:txBody>
      </p:sp>
      <p:sp>
        <p:nvSpPr>
          <p:cNvPr id="2" name="Date Placeholder 3">
            <a:extLst>
              <a:ext uri="{FF2B5EF4-FFF2-40B4-BE49-F238E27FC236}">
                <a16:creationId xmlns:a16="http://schemas.microsoft.com/office/drawing/2014/main" id="{27D7C341-5A3D-778B-A2FE-63EB9E14B88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F59B855F-A5EA-A90A-174E-79F2AE84876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306</a:t>
            </a:fld>
            <a:endParaRPr lang="en-US" b="1" dirty="0">
              <a:solidFill>
                <a:srgbClr val="606060"/>
              </a:solidFill>
            </a:endParaRPr>
          </a:p>
        </p:txBody>
      </p:sp>
    </p:spTree>
    <p:extLst>
      <p:ext uri="{BB962C8B-B14F-4D97-AF65-F5344CB8AC3E}">
        <p14:creationId xmlns:p14="http://schemas.microsoft.com/office/powerpoint/2010/main" val="225672085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FF0E58E-62FF-4386-B32D-D8E930B3893A}"/>
              </a:ext>
            </a:extLst>
          </p:cNvPr>
          <p:cNvSpPr>
            <a:spLocks noGrp="1"/>
          </p:cNvSpPr>
          <p:nvPr>
            <p:ph type="title"/>
          </p:nvPr>
        </p:nvSpPr>
        <p:spPr>
          <a:xfrm>
            <a:off x="457200" y="914400"/>
            <a:ext cx="11277600" cy="914400"/>
          </a:xfrm>
        </p:spPr>
        <p:txBody>
          <a:bodyPr vert="horz" lIns="0" tIns="0" rIns="0" bIns="0" rtlCol="0">
            <a:noAutofit/>
          </a:bodyPr>
          <a:lstStyle/>
          <a:p>
            <a:r>
              <a:rPr lang="en-US" dirty="0"/>
              <a:t>Escalation Clause</a:t>
            </a:r>
          </a:p>
        </p:txBody>
      </p:sp>
      <p:sp>
        <p:nvSpPr>
          <p:cNvPr id="16" name="Content Placeholder 8">
            <a:extLst>
              <a:ext uri="{FF2B5EF4-FFF2-40B4-BE49-F238E27FC236}">
                <a16:creationId xmlns:a16="http://schemas.microsoft.com/office/drawing/2014/main" id="{300FA196-F3D3-4836-8D2B-D4B9A7F19A67}"/>
              </a:ext>
            </a:extLst>
          </p:cNvPr>
          <p:cNvSpPr>
            <a:spLocks noGrp="1"/>
          </p:cNvSpPr>
          <p:nvPr>
            <p:ph idx="1"/>
          </p:nvPr>
        </p:nvSpPr>
        <p:spPr>
          <a:xfrm>
            <a:off x="457200" y="1825625"/>
            <a:ext cx="11277600" cy="3660775"/>
          </a:xfrm>
        </p:spPr>
        <p:txBody>
          <a:bodyPr numCol="2">
            <a:noAutofit/>
          </a:bodyPr>
          <a:lstStyle/>
          <a:p>
            <a:pPr marL="0" indent="0">
              <a:buNone/>
            </a:pPr>
            <a:r>
              <a:rPr lang="en-US" sz="2400" b="1" dirty="0">
                <a:latin typeface="Montserrat SemiBold" pitchFamily="2" charset="77"/>
              </a:rPr>
              <a:t>Strategy when multiple </a:t>
            </a:r>
            <a:br>
              <a:rPr lang="en-US" sz="2400" b="1" dirty="0">
                <a:latin typeface="Montserrat SemiBold" pitchFamily="2" charset="77"/>
              </a:rPr>
            </a:br>
            <a:r>
              <a:rPr lang="en-US" sz="2400" b="1" dirty="0">
                <a:latin typeface="Montserrat SemiBold" pitchFamily="2" charset="77"/>
              </a:rPr>
              <a:t>offers are expected</a:t>
            </a:r>
          </a:p>
          <a:p>
            <a:pPr marL="320040" indent="-320040">
              <a:buFont typeface="+mj-lt"/>
              <a:buAutoNum type="arabicPeriod"/>
            </a:pPr>
            <a:r>
              <a:rPr lang="en-US" sz="2400" dirty="0"/>
              <a:t>Determine highest </a:t>
            </a:r>
            <a:br>
              <a:rPr lang="en-US" sz="2400" dirty="0"/>
            </a:br>
            <a:r>
              <a:rPr lang="en-US" sz="2400" dirty="0"/>
              <a:t>acceptable price</a:t>
            </a:r>
          </a:p>
          <a:p>
            <a:pPr marL="320040" indent="-320040">
              <a:buFont typeface="+mj-lt"/>
              <a:buAutoNum type="arabicPeriod"/>
            </a:pPr>
            <a:r>
              <a:rPr lang="en-US" sz="2400" dirty="0"/>
              <a:t>Ask to see competing offer</a:t>
            </a:r>
          </a:p>
          <a:p>
            <a:pPr marL="320040" indent="-320040">
              <a:buFont typeface="+mj-lt"/>
              <a:buAutoNum type="arabicPeriod"/>
            </a:pPr>
            <a:r>
              <a:rPr lang="en-US" sz="2400" dirty="0"/>
              <a:t>Offer must be competitive</a:t>
            </a:r>
          </a:p>
          <a:p>
            <a:pPr marL="0" lvl="0" indent="0">
              <a:buNone/>
            </a:pPr>
            <a:r>
              <a:rPr lang="en-US" sz="2400" b="1" noProof="0" dirty="0">
                <a:latin typeface="Montserrat SemiBold" pitchFamily="2" charset="77"/>
              </a:rPr>
              <a:t>Keep in mind:</a:t>
            </a:r>
          </a:p>
          <a:p>
            <a:pPr lvl="0"/>
            <a:r>
              <a:rPr lang="en-US" sz="2400" noProof="0" dirty="0"/>
              <a:t>Cannot use for bank-</a:t>
            </a:r>
            <a:br>
              <a:rPr lang="en-US" sz="2400" noProof="0" dirty="0"/>
            </a:br>
            <a:r>
              <a:rPr lang="en-US" sz="2400" noProof="0" dirty="0"/>
              <a:t>owned properties</a:t>
            </a:r>
          </a:p>
          <a:p>
            <a:pPr lvl="0"/>
            <a:r>
              <a:rPr lang="en-US" sz="2400" noProof="0" dirty="0"/>
              <a:t>Not acceptable to some sellers</a:t>
            </a:r>
          </a:p>
          <a:p>
            <a:pPr lvl="0"/>
            <a:r>
              <a:rPr lang="en-US" sz="2400" noProof="0" dirty="0"/>
              <a:t>Property must still appraise</a:t>
            </a:r>
          </a:p>
          <a:p>
            <a:pPr lvl="0"/>
            <a:r>
              <a:rPr lang="en-US" sz="2400" noProof="0" dirty="0"/>
              <a:t>No guarantees</a:t>
            </a:r>
          </a:p>
        </p:txBody>
      </p:sp>
      <p:sp>
        <p:nvSpPr>
          <p:cNvPr id="3" name="Date Placeholder 3">
            <a:extLst>
              <a:ext uri="{FF2B5EF4-FFF2-40B4-BE49-F238E27FC236}">
                <a16:creationId xmlns:a16="http://schemas.microsoft.com/office/drawing/2014/main" id="{8CA7E834-D93D-9B65-C9EF-F5B03C3F1295}"/>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C60E823A-AA46-E583-1857-2381A274D72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307</a:t>
            </a:fld>
            <a:endParaRPr lang="en-US" b="1" dirty="0">
              <a:solidFill>
                <a:srgbClr val="606060"/>
              </a:solidFill>
            </a:endParaRPr>
          </a:p>
        </p:txBody>
      </p:sp>
    </p:spTree>
    <p:extLst>
      <p:ext uri="{BB962C8B-B14F-4D97-AF65-F5344CB8AC3E}">
        <p14:creationId xmlns:p14="http://schemas.microsoft.com/office/powerpoint/2010/main" val="347462753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7988-DCB6-479F-81DD-7A8A8579F031}"/>
              </a:ext>
            </a:extLst>
          </p:cNvPr>
          <p:cNvSpPr>
            <a:spLocks noGrp="1"/>
          </p:cNvSpPr>
          <p:nvPr>
            <p:ph type="title"/>
          </p:nvPr>
        </p:nvSpPr>
        <p:spPr>
          <a:xfrm>
            <a:off x="457200" y="914400"/>
            <a:ext cx="11277600" cy="914400"/>
          </a:xfrm>
        </p:spPr>
        <p:txBody>
          <a:bodyPr>
            <a:normAutofit/>
          </a:bodyPr>
          <a:lstStyle/>
          <a:p>
            <a:r>
              <a:rPr lang="en-US"/>
              <a:t>Appraisal Gap Coverage</a:t>
            </a:r>
          </a:p>
        </p:txBody>
      </p:sp>
      <p:sp>
        <p:nvSpPr>
          <p:cNvPr id="3" name="Content Placeholder 2">
            <a:extLst>
              <a:ext uri="{FF2B5EF4-FFF2-40B4-BE49-F238E27FC236}">
                <a16:creationId xmlns:a16="http://schemas.microsoft.com/office/drawing/2014/main" id="{CD9F14DD-772E-4F24-B74A-257CE918AFA2}"/>
              </a:ext>
            </a:extLst>
          </p:cNvPr>
          <p:cNvSpPr>
            <a:spLocks noGrp="1"/>
          </p:cNvSpPr>
          <p:nvPr>
            <p:ph idx="1"/>
          </p:nvPr>
        </p:nvSpPr>
        <p:spPr>
          <a:xfrm>
            <a:off x="457200" y="1825625"/>
            <a:ext cx="11277600" cy="4351338"/>
          </a:xfrm>
        </p:spPr>
        <p:txBody>
          <a:bodyPr numCol="1">
            <a:noAutofit/>
          </a:bodyPr>
          <a:lstStyle/>
          <a:p>
            <a:r>
              <a:rPr lang="en-US" sz="2400" dirty="0"/>
              <a:t>When the offer price on the property reaches a point </a:t>
            </a:r>
            <a:br>
              <a:rPr lang="en-US" sz="2400" dirty="0"/>
            </a:br>
            <a:r>
              <a:rPr lang="en-US" sz="2400" dirty="0"/>
              <a:t>where it is questionable that it will appraise, sellers </a:t>
            </a:r>
            <a:br>
              <a:rPr lang="en-US" sz="2400" dirty="0"/>
            </a:br>
            <a:r>
              <a:rPr lang="en-US" sz="2400" dirty="0"/>
              <a:t>often ask the buyers to agree to a ‘gap appraisal clause’</a:t>
            </a:r>
          </a:p>
          <a:p>
            <a:r>
              <a:rPr lang="en-US" sz="2400" dirty="0"/>
              <a:t>Buyer is agreeing to pay the difference – or a specific </a:t>
            </a:r>
            <a:br>
              <a:rPr lang="en-US" sz="2400" dirty="0"/>
            </a:br>
            <a:r>
              <a:rPr lang="en-US" sz="2400" dirty="0"/>
              <a:t>amount – between the appraised value and the </a:t>
            </a:r>
            <a:br>
              <a:rPr lang="en-US" sz="2400" dirty="0"/>
            </a:br>
            <a:r>
              <a:rPr lang="en-US" sz="2400" dirty="0"/>
              <a:t>purchase price</a:t>
            </a:r>
          </a:p>
          <a:p>
            <a:r>
              <a:rPr lang="en-US" sz="2400" dirty="0"/>
              <a:t>Buyers should be advised of the pros and cons, </a:t>
            </a:r>
            <a:br>
              <a:rPr lang="en-US" sz="2400" dirty="0"/>
            </a:br>
            <a:r>
              <a:rPr lang="en-US" sz="2400" dirty="0"/>
              <a:t>and brokers should not draft the contract language</a:t>
            </a:r>
          </a:p>
        </p:txBody>
      </p:sp>
      <p:sp>
        <p:nvSpPr>
          <p:cNvPr id="4" name="Date Placeholder 3">
            <a:extLst>
              <a:ext uri="{FF2B5EF4-FFF2-40B4-BE49-F238E27FC236}">
                <a16:creationId xmlns:a16="http://schemas.microsoft.com/office/drawing/2014/main" id="{A67A2AC7-C88D-5F83-92A8-4E0BF87D9D28}"/>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359C0D2E-D280-4D56-633A-5C7C560D64F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308</a:t>
            </a:fld>
            <a:endParaRPr lang="en-US" b="1" dirty="0">
              <a:solidFill>
                <a:srgbClr val="606060"/>
              </a:solidFill>
            </a:endParaRPr>
          </a:p>
        </p:txBody>
      </p:sp>
      <p:pic>
        <p:nvPicPr>
          <p:cNvPr id="6" name="Graphic 5">
            <a:extLst>
              <a:ext uri="{FF2B5EF4-FFF2-40B4-BE49-F238E27FC236}">
                <a16:creationId xmlns:a16="http://schemas.microsoft.com/office/drawing/2014/main" id="{54D68735-DD1C-43A8-B0EA-61B44F00B0D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201789279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5D52E40-F3C9-A7BD-A56D-0847FEEE539B}"/>
              </a:ext>
            </a:extLst>
          </p:cNvPr>
          <p:cNvSpPr>
            <a:spLocks noGrp="1"/>
          </p:cNvSpPr>
          <p:nvPr>
            <p:ph idx="1"/>
          </p:nvPr>
        </p:nvSpPr>
        <p:spPr/>
        <p:txBody>
          <a:bodyPr numCol="1"/>
          <a:lstStyle/>
          <a:p>
            <a:pPr marL="0" indent="0">
              <a:buNone/>
            </a:pPr>
            <a:r>
              <a:rPr lang="en-US" dirty="0"/>
              <a:t>In the event the appraised value comes </a:t>
            </a:r>
            <a:br>
              <a:rPr lang="en-US" dirty="0"/>
            </a:br>
            <a:r>
              <a:rPr lang="en-US" dirty="0"/>
              <a:t>in below purchase price, Buyer agrees </a:t>
            </a:r>
            <a:br>
              <a:rPr lang="en-US" dirty="0"/>
            </a:br>
            <a:r>
              <a:rPr lang="en-US" dirty="0"/>
              <a:t>to pay up to $5,000 over appraised value </a:t>
            </a:r>
            <a:br>
              <a:rPr lang="en-US" dirty="0"/>
            </a:br>
            <a:r>
              <a:rPr lang="en-US" dirty="0"/>
              <a:t>not to exceed purchase price. </a:t>
            </a:r>
          </a:p>
          <a:p>
            <a:pPr marL="0" indent="0">
              <a:buNone/>
            </a:pPr>
            <a:endParaRPr lang="en-US" dirty="0"/>
          </a:p>
        </p:txBody>
      </p:sp>
      <p:sp>
        <p:nvSpPr>
          <p:cNvPr id="5" name="Title 4">
            <a:extLst>
              <a:ext uri="{FF2B5EF4-FFF2-40B4-BE49-F238E27FC236}">
                <a16:creationId xmlns:a16="http://schemas.microsoft.com/office/drawing/2014/main" id="{AC81A9B3-8CE1-A368-5B79-21B2EA3D20BB}"/>
              </a:ext>
            </a:extLst>
          </p:cNvPr>
          <p:cNvSpPr>
            <a:spLocks noGrp="1"/>
          </p:cNvSpPr>
          <p:nvPr>
            <p:ph type="title"/>
          </p:nvPr>
        </p:nvSpPr>
        <p:spPr/>
        <p:txBody>
          <a:bodyPr/>
          <a:lstStyle/>
          <a:p>
            <a:r>
              <a:rPr lang="en-US" dirty="0"/>
              <a:t>Sample Appraisal Gap Clause </a:t>
            </a:r>
            <a:br>
              <a:rPr lang="en-US" dirty="0"/>
            </a:br>
            <a:endParaRPr lang="en-US" dirty="0"/>
          </a:p>
        </p:txBody>
      </p:sp>
      <p:sp>
        <p:nvSpPr>
          <p:cNvPr id="7" name="Date Placeholder 3">
            <a:extLst>
              <a:ext uri="{FF2B5EF4-FFF2-40B4-BE49-F238E27FC236}">
                <a16:creationId xmlns:a16="http://schemas.microsoft.com/office/drawing/2014/main" id="{176FD365-BE01-0C1B-FE8D-3DF068F1A5E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8" name="Date Placeholder 3">
            <a:extLst>
              <a:ext uri="{FF2B5EF4-FFF2-40B4-BE49-F238E27FC236}">
                <a16:creationId xmlns:a16="http://schemas.microsoft.com/office/drawing/2014/main" id="{3670DD54-120B-ED7C-2D88-9D89F86DE63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309</a:t>
            </a:fld>
            <a:endParaRPr lang="en-US" b="1" dirty="0">
              <a:solidFill>
                <a:srgbClr val="606060"/>
              </a:solidFill>
            </a:endParaRPr>
          </a:p>
        </p:txBody>
      </p:sp>
      <p:pic>
        <p:nvPicPr>
          <p:cNvPr id="2" name="Graphic 1">
            <a:extLst>
              <a:ext uri="{FF2B5EF4-FFF2-40B4-BE49-F238E27FC236}">
                <a16:creationId xmlns:a16="http://schemas.microsoft.com/office/drawing/2014/main" id="{C21E5F80-DC78-A887-D65F-434C77F2165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353247493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9CE6-2D80-4018-9051-EF22BA53B378}"/>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altLang="en-US" dirty="0"/>
              <a:t>Disclose Accepted </a:t>
            </a:r>
            <a:br>
              <a:rPr lang="en-US" altLang="en-US" dirty="0"/>
            </a:br>
            <a:r>
              <a:rPr lang="en-US" altLang="en-US" dirty="0"/>
              <a:t>Contracts</a:t>
            </a:r>
            <a:endParaRPr lang="en-US" dirty="0"/>
          </a:p>
        </p:txBody>
      </p:sp>
      <p:sp>
        <p:nvSpPr>
          <p:cNvPr id="12" name="Content Placeholder 11">
            <a:extLst>
              <a:ext uri="{FF2B5EF4-FFF2-40B4-BE49-F238E27FC236}">
                <a16:creationId xmlns:a16="http://schemas.microsoft.com/office/drawing/2014/main" id="{52AB9FCB-A0FF-59F4-E4C3-A97DB19BBD8E}"/>
              </a:ext>
            </a:extLst>
          </p:cNvPr>
          <p:cNvSpPr>
            <a:spLocks noGrp="1"/>
          </p:cNvSpPr>
          <p:nvPr>
            <p:ph idx="1"/>
          </p:nvPr>
        </p:nvSpPr>
        <p:spPr>
          <a:xfrm>
            <a:off x="457200" y="2057400"/>
            <a:ext cx="11277600" cy="4351338"/>
          </a:xfrm>
        </p:spPr>
        <p:txBody>
          <a:bodyPr numCol="1"/>
          <a:lstStyle/>
          <a:p>
            <a:pPr marL="0" indent="0">
              <a:spcAft>
                <a:spcPts val="1200"/>
              </a:spcAft>
              <a:buNone/>
            </a:pPr>
            <a:r>
              <a:rPr lang="en-US" b="1" dirty="0">
                <a:latin typeface="Montserrat SemiBold" pitchFamily="2" charset="77"/>
              </a:rPr>
              <a:t>SOP 3-6</a:t>
            </a:r>
          </a:p>
          <a:p>
            <a:pPr marL="0" indent="0">
              <a:spcAft>
                <a:spcPts val="1200"/>
              </a:spcAft>
              <a:buNone/>
            </a:pPr>
            <a:r>
              <a:rPr lang="en-US" dirty="0"/>
              <a:t>REALTORS shall disclose </a:t>
            </a:r>
            <a:br>
              <a:rPr lang="en-US" dirty="0"/>
            </a:br>
            <a:r>
              <a:rPr lang="en-US" dirty="0"/>
              <a:t>the existence of accepted </a:t>
            </a:r>
            <a:br>
              <a:rPr lang="en-US" dirty="0"/>
            </a:br>
            <a:r>
              <a:rPr lang="en-US" dirty="0"/>
              <a:t>offers, to any broker </a:t>
            </a:r>
            <a:br>
              <a:rPr lang="en-US" dirty="0"/>
            </a:br>
            <a:r>
              <a:rPr lang="en-US" dirty="0"/>
              <a:t>seeking cooperation.</a:t>
            </a:r>
            <a:br>
              <a:rPr lang="en-US" dirty="0"/>
            </a:br>
            <a:endParaRPr lang="en-US" dirty="0"/>
          </a:p>
        </p:txBody>
      </p:sp>
      <p:grpSp>
        <p:nvGrpSpPr>
          <p:cNvPr id="15" name="Group 14">
            <a:extLst>
              <a:ext uri="{FF2B5EF4-FFF2-40B4-BE49-F238E27FC236}">
                <a16:creationId xmlns:a16="http://schemas.microsoft.com/office/drawing/2014/main" id="{FFF1CAE4-802F-D3FA-1A1C-A87CB6DFB2F7}"/>
              </a:ext>
            </a:extLst>
          </p:cNvPr>
          <p:cNvGrpSpPr>
            <a:grpSpLocks noChangeAspect="1"/>
          </p:cNvGrpSpPr>
          <p:nvPr/>
        </p:nvGrpSpPr>
        <p:grpSpPr>
          <a:xfrm>
            <a:off x="6747164" y="914400"/>
            <a:ext cx="4987636" cy="4572000"/>
            <a:chOff x="5093208" y="658335"/>
            <a:chExt cx="6263640" cy="5428801"/>
          </a:xfrm>
          <a:effectLst/>
        </p:grpSpPr>
        <p:sp>
          <p:nvSpPr>
            <p:cNvPr id="16" name="Freeform 3">
              <a:extLst>
                <a:ext uri="{FF2B5EF4-FFF2-40B4-BE49-F238E27FC236}">
                  <a16:creationId xmlns:a16="http://schemas.microsoft.com/office/drawing/2014/main" id="{963F8C12-8A2F-923D-0F6B-9D1C231A94C5}"/>
                </a:ext>
              </a:extLst>
            </p:cNvPr>
            <p:cNvSpPr/>
            <p:nvPr/>
          </p:nvSpPr>
          <p:spPr>
            <a:xfrm>
              <a:off x="5093208" y="658335"/>
              <a:ext cx="6263640" cy="1216800"/>
            </a:xfrm>
            <a:prstGeom prst="rect">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100000"/>
                </a:lnSpc>
                <a:spcBef>
                  <a:spcPct val="0"/>
                </a:spcBef>
                <a:spcAft>
                  <a:spcPct val="35000"/>
                </a:spcAft>
                <a:buNone/>
              </a:pPr>
              <a:r>
                <a:rPr lang="en-US" sz="1600" b="1" kern="1200" dirty="0">
                  <a:solidFill>
                    <a:schemeClr val="bg1"/>
                  </a:solidFill>
                  <a:latin typeface="Montserrat SemiBold" pitchFamily="2" charset="77"/>
                  <a:cs typeface="Arial" panose="020B0604020202020204" pitchFamily="34" charset="0"/>
                </a:rPr>
                <a:t>This includes home-sale and</a:t>
              </a:r>
              <a:br>
                <a:rPr lang="en-US" sz="1600" b="1" kern="1200" dirty="0">
                  <a:solidFill>
                    <a:schemeClr val="bg1"/>
                  </a:solidFill>
                  <a:latin typeface="Montserrat SemiBold" pitchFamily="2" charset="77"/>
                  <a:cs typeface="Arial" panose="020B0604020202020204" pitchFamily="34" charset="0"/>
                </a:rPr>
              </a:br>
              <a:r>
                <a:rPr lang="en-US" sz="1600" b="1" kern="1200" dirty="0">
                  <a:solidFill>
                    <a:schemeClr val="bg1"/>
                  </a:solidFill>
                  <a:latin typeface="Montserrat SemiBold" pitchFamily="2" charset="77"/>
                  <a:cs typeface="Arial" panose="020B0604020202020204" pitchFamily="34" charset="0"/>
                </a:rPr>
                <a:t>home-closing contingencies</a:t>
              </a:r>
            </a:p>
          </p:txBody>
        </p:sp>
        <p:sp>
          <p:nvSpPr>
            <p:cNvPr id="17" name="Freeform 5">
              <a:extLst>
                <a:ext uri="{FF2B5EF4-FFF2-40B4-BE49-F238E27FC236}">
                  <a16:creationId xmlns:a16="http://schemas.microsoft.com/office/drawing/2014/main" id="{99483535-7D49-9CD5-4F18-A80EF02D5429}"/>
                </a:ext>
              </a:extLst>
            </p:cNvPr>
            <p:cNvSpPr/>
            <p:nvPr/>
          </p:nvSpPr>
          <p:spPr>
            <a:xfrm>
              <a:off x="5093208" y="2062335"/>
              <a:ext cx="6263640" cy="1216800"/>
            </a:xfrm>
            <a:prstGeom prst="rect">
              <a:avLst/>
            </a:prstGeom>
            <a:solidFill>
              <a:schemeClr val="accent3"/>
            </a:solidFill>
            <a:effectLst/>
            <a:scene3d>
              <a:camera prst="orthographicFront"/>
              <a:lightRig rig="threePt" dir="t"/>
            </a:scene3d>
            <a:sp3d>
              <a:bevelT/>
            </a:sp3d>
          </p:spPr>
          <p:style>
            <a:lnRef idx="0">
              <a:schemeClr val="lt1">
                <a:hueOff val="0"/>
                <a:satOff val="0"/>
                <a:lumOff val="0"/>
                <a:alphaOff val="0"/>
              </a:schemeClr>
            </a:lnRef>
            <a:fillRef idx="3">
              <a:schemeClr val="accent3">
                <a:hueOff val="68937"/>
                <a:satOff val="0"/>
                <a:lumOff val="-4771"/>
                <a:alphaOff val="0"/>
              </a:schemeClr>
            </a:fillRef>
            <a:effectRef idx="3">
              <a:schemeClr val="accent3">
                <a:hueOff val="68937"/>
                <a:satOff val="0"/>
                <a:lumOff val="-4771"/>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100000"/>
                </a:lnSpc>
                <a:spcBef>
                  <a:spcPct val="0"/>
                </a:spcBef>
                <a:spcAft>
                  <a:spcPct val="35000"/>
                </a:spcAft>
                <a:buNone/>
              </a:pPr>
              <a:r>
                <a:rPr lang="en-US" sz="1600" b="1" kern="1200" dirty="0">
                  <a:solidFill>
                    <a:schemeClr val="bg1"/>
                  </a:solidFill>
                  <a:latin typeface="Montserrat SemiBold" pitchFamily="2" charset="77"/>
                  <a:cs typeface="Arial" panose="020B0604020202020204" pitchFamily="34" charset="0"/>
                </a:rPr>
                <a:t>Must report to MLS according to rules – regardless of whether earnest money</a:t>
              </a:r>
              <a:br>
                <a:rPr lang="en-US" sz="1600" b="1" kern="1200" dirty="0">
                  <a:solidFill>
                    <a:schemeClr val="bg1"/>
                  </a:solidFill>
                  <a:latin typeface="Montserrat SemiBold" pitchFamily="2" charset="77"/>
                  <a:cs typeface="Arial" panose="020B0604020202020204" pitchFamily="34" charset="0"/>
                </a:rPr>
              </a:br>
              <a:r>
                <a:rPr lang="en-US" sz="1600" b="1" kern="1200" dirty="0">
                  <a:solidFill>
                    <a:schemeClr val="bg1"/>
                  </a:solidFill>
                  <a:latin typeface="Montserrat SemiBold" pitchFamily="2" charset="77"/>
                  <a:cs typeface="Arial" panose="020B0604020202020204" pitchFamily="34" charset="0"/>
                </a:rPr>
                <a:t>has been delivered</a:t>
              </a:r>
            </a:p>
          </p:txBody>
        </p:sp>
        <p:sp>
          <p:nvSpPr>
            <p:cNvPr id="18" name="Freeform 6">
              <a:extLst>
                <a:ext uri="{FF2B5EF4-FFF2-40B4-BE49-F238E27FC236}">
                  <a16:creationId xmlns:a16="http://schemas.microsoft.com/office/drawing/2014/main" id="{4145D3BC-0C05-3EC9-61CD-170D6475FAF7}"/>
                </a:ext>
              </a:extLst>
            </p:cNvPr>
            <p:cNvSpPr/>
            <p:nvPr/>
          </p:nvSpPr>
          <p:spPr>
            <a:xfrm>
              <a:off x="5093208" y="3466336"/>
              <a:ext cx="6263640" cy="1216800"/>
            </a:xfrm>
            <a:prstGeom prst="rect">
              <a:avLst/>
            </a:prstGeom>
            <a:solidFill>
              <a:schemeClr val="accent4"/>
            </a:solidFill>
            <a:effectLst/>
            <a:scene3d>
              <a:camera prst="orthographicFront"/>
              <a:lightRig rig="threePt" dir="t"/>
            </a:scene3d>
            <a:sp3d>
              <a:bevelT/>
            </a:sp3d>
          </p:spPr>
          <p:style>
            <a:lnRef idx="0">
              <a:schemeClr val="lt1">
                <a:hueOff val="0"/>
                <a:satOff val="0"/>
                <a:lumOff val="0"/>
                <a:alphaOff val="0"/>
              </a:schemeClr>
            </a:lnRef>
            <a:fillRef idx="3">
              <a:schemeClr val="accent3">
                <a:hueOff val="137874"/>
                <a:satOff val="0"/>
                <a:lumOff val="-9542"/>
                <a:alphaOff val="0"/>
              </a:schemeClr>
            </a:fillRef>
            <a:effectRef idx="3">
              <a:schemeClr val="accent3">
                <a:hueOff val="137874"/>
                <a:satOff val="0"/>
                <a:lumOff val="-9542"/>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100000"/>
                </a:lnSpc>
                <a:spcBef>
                  <a:spcPct val="0"/>
                </a:spcBef>
                <a:spcAft>
                  <a:spcPct val="35000"/>
                </a:spcAft>
                <a:buNone/>
              </a:pPr>
              <a:r>
                <a:rPr lang="en-US" sz="1600" b="1" kern="1200" dirty="0">
                  <a:solidFill>
                    <a:schemeClr val="bg1"/>
                  </a:solidFill>
                  <a:latin typeface="Montserrat SemiBold" pitchFamily="2" charset="77"/>
                  <a:cs typeface="Arial" panose="020B0604020202020204" pitchFamily="34" charset="0"/>
                </a:rPr>
                <a:t>Must disclose during interim</a:t>
              </a:r>
              <a:br>
                <a:rPr lang="en-US" sz="1600" b="1" kern="1200" dirty="0">
                  <a:solidFill>
                    <a:schemeClr val="bg1"/>
                  </a:solidFill>
                  <a:latin typeface="Montserrat SemiBold" pitchFamily="2" charset="77"/>
                  <a:cs typeface="Arial" panose="020B0604020202020204" pitchFamily="34" charset="0"/>
                </a:rPr>
              </a:br>
              <a:r>
                <a:rPr lang="en-US" sz="1600" b="1" kern="1200" dirty="0">
                  <a:solidFill>
                    <a:schemeClr val="bg1"/>
                  </a:solidFill>
                  <a:latin typeface="Montserrat SemiBold" pitchFamily="2" charset="77"/>
                  <a:cs typeface="Arial" panose="020B0604020202020204" pitchFamily="34" charset="0"/>
                </a:rPr>
                <a:t>to anyone wanting to show</a:t>
              </a:r>
            </a:p>
          </p:txBody>
        </p:sp>
        <p:sp>
          <p:nvSpPr>
            <p:cNvPr id="19" name="Freeform 7">
              <a:extLst>
                <a:ext uri="{FF2B5EF4-FFF2-40B4-BE49-F238E27FC236}">
                  <a16:creationId xmlns:a16="http://schemas.microsoft.com/office/drawing/2014/main" id="{62FE0399-9172-862A-7A94-7D7E9FF57EA3}"/>
                </a:ext>
              </a:extLst>
            </p:cNvPr>
            <p:cNvSpPr/>
            <p:nvPr/>
          </p:nvSpPr>
          <p:spPr>
            <a:xfrm>
              <a:off x="5093208" y="4870336"/>
              <a:ext cx="6263640" cy="1216800"/>
            </a:xfrm>
            <a:prstGeom prst="rect">
              <a:avLst/>
            </a:prstGeom>
            <a:solidFill>
              <a:schemeClr val="accent5"/>
            </a:solidFill>
            <a:effectLst/>
            <a:scene3d>
              <a:camera prst="orthographicFront"/>
              <a:lightRig rig="threePt" dir="t"/>
            </a:scene3d>
            <a:sp3d>
              <a:bevelT/>
            </a:sp3d>
          </p:spPr>
          <p:style>
            <a:lnRef idx="0">
              <a:schemeClr val="lt1">
                <a:hueOff val="0"/>
                <a:satOff val="0"/>
                <a:lumOff val="0"/>
                <a:alphaOff val="0"/>
              </a:schemeClr>
            </a:lnRef>
            <a:fillRef idx="3">
              <a:schemeClr val="accent3">
                <a:hueOff val="206811"/>
                <a:satOff val="0"/>
                <a:lumOff val="-14313"/>
                <a:alphaOff val="0"/>
              </a:schemeClr>
            </a:fillRef>
            <a:effectRef idx="3">
              <a:schemeClr val="accent3">
                <a:hueOff val="206811"/>
                <a:satOff val="0"/>
                <a:lumOff val="-14313"/>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100000"/>
                </a:lnSpc>
                <a:spcBef>
                  <a:spcPct val="0"/>
                </a:spcBef>
                <a:spcAft>
                  <a:spcPct val="35000"/>
                </a:spcAft>
                <a:buNone/>
              </a:pPr>
              <a:r>
                <a:rPr lang="en-US" sz="1600" b="1" kern="1200" dirty="0">
                  <a:solidFill>
                    <a:schemeClr val="bg1"/>
                  </a:solidFill>
                  <a:latin typeface="Montserrat SemiBold" pitchFamily="2" charset="77"/>
                  <a:cs typeface="Arial" panose="020B0604020202020204" pitchFamily="34" charset="0"/>
                </a:rPr>
                <a:t>Does not include the listing agent having an obligation to disclose if there is a backup contract in place – check state laws for this!</a:t>
              </a:r>
            </a:p>
          </p:txBody>
        </p:sp>
      </p:grpSp>
      <p:sp>
        <p:nvSpPr>
          <p:cNvPr id="20" name="Date Placeholder 3">
            <a:extLst>
              <a:ext uri="{FF2B5EF4-FFF2-40B4-BE49-F238E27FC236}">
                <a16:creationId xmlns:a16="http://schemas.microsoft.com/office/drawing/2014/main" id="{6CC4C791-E9A1-15C9-89C0-B442DE48503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21" name="Date Placeholder 3">
            <a:extLst>
              <a:ext uri="{FF2B5EF4-FFF2-40B4-BE49-F238E27FC236}">
                <a16:creationId xmlns:a16="http://schemas.microsoft.com/office/drawing/2014/main" id="{0D6CD94F-83DA-3390-D407-327AFE5A5FA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310</a:t>
            </a:fld>
            <a:endParaRPr lang="en-US" b="1" dirty="0">
              <a:solidFill>
                <a:srgbClr val="606060"/>
              </a:solidFill>
            </a:endParaRPr>
          </a:p>
        </p:txBody>
      </p:sp>
    </p:spTree>
    <p:extLst>
      <p:ext uri="{BB962C8B-B14F-4D97-AF65-F5344CB8AC3E}">
        <p14:creationId xmlns:p14="http://schemas.microsoft.com/office/powerpoint/2010/main" val="297391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246F-CA52-4A0B-A9C9-38000DAF5E4E}"/>
              </a:ext>
            </a:extLst>
          </p:cNvPr>
          <p:cNvSpPr>
            <a:spLocks noGrp="1"/>
          </p:cNvSpPr>
          <p:nvPr>
            <p:ph type="title"/>
          </p:nvPr>
        </p:nvSpPr>
        <p:spPr>
          <a:xfrm>
            <a:off x="454152" y="914400"/>
            <a:ext cx="2743200" cy="1828800"/>
          </a:xfrm>
        </p:spPr>
        <p:txBody>
          <a:bodyPr anchor="t">
            <a:normAutofit fontScale="90000"/>
          </a:bodyPr>
          <a:lstStyle/>
          <a:p>
            <a:r>
              <a:rPr lang="en-US" dirty="0"/>
              <a:t>Are You </a:t>
            </a:r>
            <a:br>
              <a:rPr lang="en-US" dirty="0"/>
            </a:br>
            <a:r>
              <a:rPr lang="en-US" dirty="0"/>
              <a:t>In Sync </a:t>
            </a:r>
            <a:br>
              <a:rPr lang="en-US" dirty="0"/>
            </a:br>
            <a:r>
              <a:rPr lang="en-US" dirty="0"/>
              <a:t>With Your Brokerage?</a:t>
            </a:r>
          </a:p>
        </p:txBody>
      </p:sp>
      <p:sp>
        <p:nvSpPr>
          <p:cNvPr id="3" name="Content Placeholder 2">
            <a:extLst>
              <a:ext uri="{FF2B5EF4-FFF2-40B4-BE49-F238E27FC236}">
                <a16:creationId xmlns:a16="http://schemas.microsoft.com/office/drawing/2014/main" id="{634068F3-C69A-4D16-B9E9-B294949BA8C6}"/>
              </a:ext>
            </a:extLst>
          </p:cNvPr>
          <p:cNvSpPr>
            <a:spLocks noGrp="1"/>
          </p:cNvSpPr>
          <p:nvPr>
            <p:ph idx="1"/>
          </p:nvPr>
        </p:nvSpPr>
        <p:spPr>
          <a:xfrm>
            <a:off x="3965575" y="914400"/>
            <a:ext cx="7772400" cy="5266481"/>
          </a:xfrm>
        </p:spPr>
        <p:txBody>
          <a:bodyPr>
            <a:normAutofit/>
          </a:bodyPr>
          <a:lstStyle/>
          <a:p>
            <a:pPr>
              <a:spcBef>
                <a:spcPts val="0"/>
              </a:spcBef>
              <a:spcAft>
                <a:spcPts val="1200"/>
              </a:spcAft>
            </a:pPr>
            <a:r>
              <a:rPr lang="en-US" sz="2200" dirty="0"/>
              <a:t>Types of agency relationships</a:t>
            </a:r>
          </a:p>
          <a:p>
            <a:pPr>
              <a:spcBef>
                <a:spcPts val="0"/>
              </a:spcBef>
              <a:spcAft>
                <a:spcPts val="1200"/>
              </a:spcAft>
            </a:pPr>
            <a:r>
              <a:rPr lang="en-US" sz="2200" dirty="0"/>
              <a:t>Statement of </a:t>
            </a:r>
            <a:br>
              <a:rPr lang="en-US" sz="2200" dirty="0"/>
            </a:br>
            <a:r>
              <a:rPr lang="en-US" sz="2200" dirty="0"/>
              <a:t>agency policy</a:t>
            </a:r>
          </a:p>
          <a:p>
            <a:pPr>
              <a:spcBef>
                <a:spcPts val="0"/>
              </a:spcBef>
              <a:spcAft>
                <a:spcPts val="1200"/>
              </a:spcAft>
            </a:pPr>
            <a:r>
              <a:rPr lang="en-US" sz="2200" dirty="0"/>
              <a:t>Rationale for the company’s policy</a:t>
            </a:r>
          </a:p>
          <a:p>
            <a:pPr>
              <a:spcBef>
                <a:spcPts val="0"/>
              </a:spcBef>
              <a:spcAft>
                <a:spcPts val="1200"/>
              </a:spcAft>
            </a:pPr>
            <a:r>
              <a:rPr lang="en-US" sz="2200" dirty="0"/>
              <a:t>Required disclosures </a:t>
            </a:r>
          </a:p>
          <a:p>
            <a:pPr>
              <a:spcBef>
                <a:spcPts val="0"/>
              </a:spcBef>
              <a:spcAft>
                <a:spcPts val="1200"/>
              </a:spcAft>
            </a:pPr>
            <a:r>
              <a:rPr lang="en-US" sz="2200" dirty="0"/>
              <a:t>Disclosure forms</a:t>
            </a:r>
          </a:p>
          <a:p>
            <a:pPr>
              <a:spcBef>
                <a:spcPts val="0"/>
              </a:spcBef>
              <a:spcAft>
                <a:spcPts val="1200"/>
              </a:spcAft>
            </a:pPr>
            <a:r>
              <a:rPr lang="en-US" sz="2200" dirty="0"/>
              <a:t>Exclusive buyer </a:t>
            </a:r>
            <a:br>
              <a:rPr lang="en-US" sz="2200" dirty="0"/>
            </a:br>
            <a:r>
              <a:rPr lang="en-US" sz="2200" dirty="0"/>
              <a:t>rep agreements</a:t>
            </a:r>
          </a:p>
          <a:p>
            <a:pPr>
              <a:spcBef>
                <a:spcPts val="0"/>
              </a:spcBef>
              <a:spcAft>
                <a:spcPts val="1200"/>
              </a:spcAft>
            </a:pPr>
            <a:r>
              <a:rPr lang="en-US" sz="2200" dirty="0"/>
              <a:t>Number of buyer-</a:t>
            </a:r>
            <a:br>
              <a:rPr lang="en-US" sz="2200" dirty="0"/>
            </a:br>
            <a:r>
              <a:rPr lang="en-US" sz="2200" dirty="0"/>
              <a:t>clients at one time</a:t>
            </a:r>
          </a:p>
          <a:p>
            <a:pPr>
              <a:spcBef>
                <a:spcPts val="0"/>
              </a:spcBef>
              <a:spcAft>
                <a:spcPts val="1200"/>
              </a:spcAft>
            </a:pPr>
            <a:r>
              <a:rPr lang="en-US" sz="2200" dirty="0"/>
              <a:t>Dual agency option</a:t>
            </a:r>
          </a:p>
          <a:p>
            <a:pPr>
              <a:spcBef>
                <a:spcPts val="0"/>
              </a:spcBef>
              <a:spcAft>
                <a:spcPts val="1200"/>
              </a:spcAft>
            </a:pPr>
            <a:r>
              <a:rPr lang="en-US" sz="2200" dirty="0"/>
              <a:t>Designated agency option</a:t>
            </a:r>
          </a:p>
          <a:p>
            <a:pPr>
              <a:spcBef>
                <a:spcPts val="0"/>
              </a:spcBef>
              <a:spcAft>
                <a:spcPts val="1200"/>
              </a:spcAft>
            </a:pPr>
            <a:r>
              <a:rPr lang="en-US" sz="2200" dirty="0"/>
              <a:t>Implementation of </a:t>
            </a:r>
            <a:br>
              <a:rPr lang="en-US" sz="2200" dirty="0"/>
            </a:br>
            <a:r>
              <a:rPr lang="en-US" sz="2200" dirty="0"/>
              <a:t>dual or designated</a:t>
            </a:r>
          </a:p>
          <a:p>
            <a:pPr>
              <a:spcBef>
                <a:spcPts val="0"/>
              </a:spcBef>
              <a:spcAft>
                <a:spcPts val="1200"/>
              </a:spcAft>
            </a:pPr>
            <a:r>
              <a:rPr lang="en-US" sz="2200" dirty="0"/>
              <a:t>Interaction with </a:t>
            </a:r>
            <a:br>
              <a:rPr lang="en-US" sz="2200" dirty="0"/>
            </a:br>
            <a:r>
              <a:rPr lang="en-US" sz="2200" dirty="0"/>
              <a:t>clients and customers</a:t>
            </a:r>
          </a:p>
          <a:p>
            <a:pPr>
              <a:spcBef>
                <a:spcPts val="0"/>
              </a:spcBef>
              <a:spcAft>
                <a:spcPts val="1200"/>
              </a:spcAft>
            </a:pPr>
            <a:r>
              <a:rPr lang="en-US" sz="2200" dirty="0"/>
              <a:t>Agent behavior </a:t>
            </a:r>
            <a:br>
              <a:rPr lang="en-US" sz="2200" dirty="0"/>
            </a:br>
            <a:r>
              <a:rPr lang="en-US" sz="2200" dirty="0"/>
              <a:t>in each type</a:t>
            </a:r>
          </a:p>
          <a:p>
            <a:pPr>
              <a:spcBef>
                <a:spcPts val="0"/>
              </a:spcBef>
              <a:spcAft>
                <a:spcPts val="1200"/>
              </a:spcAft>
            </a:pPr>
            <a:r>
              <a:rPr lang="en-US" sz="2200" dirty="0"/>
              <a:t>Client confidentiality</a:t>
            </a:r>
          </a:p>
          <a:p>
            <a:pPr>
              <a:spcBef>
                <a:spcPts val="0"/>
              </a:spcBef>
              <a:spcAft>
                <a:spcPts val="1200"/>
              </a:spcAft>
            </a:pPr>
            <a:r>
              <a:rPr lang="en-US" sz="2200" dirty="0"/>
              <a:t>Contemporaneous </a:t>
            </a:r>
            <a:br>
              <a:rPr lang="en-US" sz="2200" dirty="0"/>
            </a:br>
            <a:r>
              <a:rPr lang="en-US" sz="2200" dirty="0"/>
              <a:t>offers</a:t>
            </a:r>
          </a:p>
        </p:txBody>
      </p:sp>
      <p:pic>
        <p:nvPicPr>
          <p:cNvPr id="5" name="Graphic 4">
            <a:extLst>
              <a:ext uri="{FF2B5EF4-FFF2-40B4-BE49-F238E27FC236}">
                <a16:creationId xmlns:a16="http://schemas.microsoft.com/office/drawing/2014/main" id="{1D1F7467-E439-1F49-CEA3-BF0AE169E46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3200400"/>
            <a:ext cx="1828800" cy="1828800"/>
          </a:xfrm>
          <a:prstGeom prst="rect">
            <a:avLst/>
          </a:prstGeom>
        </p:spPr>
      </p:pic>
      <p:sp>
        <p:nvSpPr>
          <p:cNvPr id="4" name="Date Placeholder 3">
            <a:extLst>
              <a:ext uri="{FF2B5EF4-FFF2-40B4-BE49-F238E27FC236}">
                <a16:creationId xmlns:a16="http://schemas.microsoft.com/office/drawing/2014/main" id="{57E0A4D7-5042-3AD1-56AB-D4271A4E868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449BFDD8-BF8D-0438-66A8-05FF133EF3F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32</a:t>
            </a:fld>
            <a:endParaRPr lang="en-US" sz="1200" b="1" dirty="0">
              <a:solidFill>
                <a:srgbClr val="606060"/>
              </a:solidFill>
            </a:endParaRPr>
          </a:p>
        </p:txBody>
      </p:sp>
    </p:spTree>
    <p:extLst>
      <p:ext uri="{BB962C8B-B14F-4D97-AF65-F5344CB8AC3E}">
        <p14:creationId xmlns:p14="http://schemas.microsoft.com/office/powerpoint/2010/main" val="2597949968"/>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D9F0B-94AE-45FA-87DF-7E5B6E5E7669}"/>
              </a:ext>
            </a:extLst>
          </p:cNvPr>
          <p:cNvSpPr>
            <a:spLocks noGrp="1"/>
          </p:cNvSpPr>
          <p:nvPr>
            <p:ph type="title"/>
          </p:nvPr>
        </p:nvSpPr>
        <p:spPr>
          <a:xfrm>
            <a:off x="457200" y="914400"/>
            <a:ext cx="11277600" cy="914400"/>
          </a:xfrm>
        </p:spPr>
        <p:txBody>
          <a:bodyPr anchor="t" anchorCtr="0">
            <a:noAutofit/>
          </a:bodyPr>
          <a:lstStyle/>
          <a:p>
            <a:r>
              <a:rPr lang="en-US" dirty="0"/>
              <a:t>Counteroffers</a:t>
            </a:r>
          </a:p>
        </p:txBody>
      </p:sp>
      <p:sp>
        <p:nvSpPr>
          <p:cNvPr id="3" name="Content Placeholder 2">
            <a:extLst>
              <a:ext uri="{FF2B5EF4-FFF2-40B4-BE49-F238E27FC236}">
                <a16:creationId xmlns:a16="http://schemas.microsoft.com/office/drawing/2014/main" id="{8FFE3F8A-AE6A-4E0C-A3F8-74AA25881739}"/>
              </a:ext>
            </a:extLst>
          </p:cNvPr>
          <p:cNvSpPr>
            <a:spLocks noGrp="1"/>
          </p:cNvSpPr>
          <p:nvPr>
            <p:ph idx="1"/>
          </p:nvPr>
        </p:nvSpPr>
        <p:spPr>
          <a:xfrm>
            <a:off x="457200" y="1825625"/>
            <a:ext cx="11277600" cy="4351338"/>
          </a:xfrm>
        </p:spPr>
        <p:txBody>
          <a:bodyPr numCol="1" anchor="t" anchorCtr="0">
            <a:noAutofit/>
          </a:bodyPr>
          <a:lstStyle/>
          <a:p>
            <a:pPr>
              <a:spcAft>
                <a:spcPts val="1200"/>
              </a:spcAft>
            </a:pPr>
            <a:r>
              <a:rPr lang="en-US" sz="2400" dirty="0"/>
              <a:t>Before responding to counteroffer:</a:t>
            </a:r>
          </a:p>
          <a:p>
            <a:pPr marL="640080" indent="-365760">
              <a:buFont typeface="System Font Regular"/>
              <a:buChar char="—"/>
            </a:pPr>
            <a:r>
              <a:rPr lang="en-US" sz="2000" dirty="0"/>
              <a:t>Is counteroffer reasonable?</a:t>
            </a:r>
          </a:p>
          <a:p>
            <a:pPr marL="640080" indent="-365760">
              <a:buFont typeface="System Font Regular"/>
              <a:buChar char="—"/>
            </a:pPr>
            <a:r>
              <a:rPr lang="en-US" sz="2000" dirty="0"/>
              <a:t>Have circumstances changed?</a:t>
            </a:r>
          </a:p>
          <a:p>
            <a:pPr marL="640080" indent="-365760">
              <a:buFont typeface="System Font Regular"/>
              <a:buChar char="—"/>
            </a:pPr>
            <a:r>
              <a:rPr lang="en-US" sz="2000" dirty="0"/>
              <a:t>Identify points of agreement and differences.</a:t>
            </a:r>
          </a:p>
          <a:p>
            <a:pPr marL="640080" indent="-365760">
              <a:buFont typeface="System Font Regular"/>
              <a:buChar char="—"/>
            </a:pPr>
            <a:r>
              <a:rPr lang="en-US" sz="2000" dirty="0"/>
              <a:t>At what point would client walk away?</a:t>
            </a:r>
          </a:p>
          <a:p>
            <a:r>
              <a:rPr lang="en-US" sz="2400" b="1" dirty="0">
                <a:latin typeface="Montserrat SemiBold" pitchFamily="2" charset="77"/>
              </a:rPr>
              <a:t>Prolonged, incremental negotiating </a:t>
            </a:r>
            <a:br>
              <a:rPr lang="en-US" sz="2400" b="1" dirty="0">
                <a:latin typeface="Montserrat SemiBold" pitchFamily="2" charset="77"/>
              </a:rPr>
            </a:br>
            <a:r>
              <a:rPr lang="en-US" sz="2400" b="1" dirty="0">
                <a:latin typeface="Montserrat SemiBold" pitchFamily="2" charset="77"/>
              </a:rPr>
              <a:t>is risky — seller may take another offer</a:t>
            </a:r>
          </a:p>
          <a:p>
            <a:endParaRPr lang="en-US" sz="2400" dirty="0"/>
          </a:p>
        </p:txBody>
      </p:sp>
      <p:sp>
        <p:nvSpPr>
          <p:cNvPr id="12" name="Date Placeholder 3">
            <a:extLst>
              <a:ext uri="{FF2B5EF4-FFF2-40B4-BE49-F238E27FC236}">
                <a16:creationId xmlns:a16="http://schemas.microsoft.com/office/drawing/2014/main" id="{E87F30B7-10DC-DD7D-C737-380BAEA1628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3" name="Date Placeholder 3">
            <a:extLst>
              <a:ext uri="{FF2B5EF4-FFF2-40B4-BE49-F238E27FC236}">
                <a16:creationId xmlns:a16="http://schemas.microsoft.com/office/drawing/2014/main" id="{92327F61-C6E9-38C0-421E-28A77C03227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311</a:t>
            </a:fld>
            <a:endParaRPr lang="en-US" b="1" dirty="0">
              <a:solidFill>
                <a:srgbClr val="606060"/>
              </a:solidFill>
            </a:endParaRPr>
          </a:p>
        </p:txBody>
      </p:sp>
      <p:pic>
        <p:nvPicPr>
          <p:cNvPr id="4" name="Graphic 3">
            <a:extLst>
              <a:ext uri="{FF2B5EF4-FFF2-40B4-BE49-F238E27FC236}">
                <a16:creationId xmlns:a16="http://schemas.microsoft.com/office/drawing/2014/main" id="{00F7482C-3433-3FC1-C33B-A89D96DD2C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227489321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21710EF-DD01-4580-14F5-83BDE15999E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2BB2F9FD-4010-2481-05C4-04D3DBB0923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312</a:t>
            </a:fld>
            <a:endParaRPr lang="en-US" b="1" dirty="0">
              <a:solidFill>
                <a:srgbClr val="606060"/>
              </a:solidFill>
            </a:endParaRPr>
          </a:p>
        </p:txBody>
      </p:sp>
      <p:pic>
        <p:nvPicPr>
          <p:cNvPr id="4" name="Picture 3" descr="A house with a foreclosure sign&#10;&#10;Description automatically generated">
            <a:extLst>
              <a:ext uri="{FF2B5EF4-FFF2-40B4-BE49-F238E27FC236}">
                <a16:creationId xmlns:a16="http://schemas.microsoft.com/office/drawing/2014/main" id="{C327533A-1F64-1D8B-1FB9-2810CE0F46DE}"/>
              </a:ext>
            </a:extLst>
          </p:cNvPr>
          <p:cNvPicPr>
            <a:picLocks noChangeAspect="1"/>
          </p:cNvPicPr>
          <p:nvPr/>
        </p:nvPicPr>
        <p:blipFill>
          <a:blip r:embed="rId2"/>
          <a:stretch>
            <a:fillRect/>
          </a:stretch>
        </p:blipFill>
        <p:spPr>
          <a:xfrm>
            <a:off x="2510964" y="1038735"/>
            <a:ext cx="7170071" cy="4780530"/>
          </a:xfrm>
          <a:prstGeom prst="rect">
            <a:avLst/>
          </a:prstGeom>
        </p:spPr>
      </p:pic>
    </p:spTree>
    <p:extLst>
      <p:ext uri="{BB962C8B-B14F-4D97-AF65-F5344CB8AC3E}">
        <p14:creationId xmlns:p14="http://schemas.microsoft.com/office/powerpoint/2010/main" val="13975533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7B87-DEA2-40A8-9FD5-E336EC824A9D}"/>
              </a:ext>
            </a:extLst>
          </p:cNvPr>
          <p:cNvSpPr>
            <a:spLocks noGrp="1"/>
          </p:cNvSpPr>
          <p:nvPr>
            <p:ph type="title"/>
          </p:nvPr>
        </p:nvSpPr>
        <p:spPr>
          <a:xfrm>
            <a:off x="454152" y="914400"/>
            <a:ext cx="2743200" cy="1828800"/>
          </a:xfrm>
        </p:spPr>
        <p:txBody>
          <a:bodyPr>
            <a:noAutofit/>
          </a:bodyPr>
          <a:lstStyle/>
          <a:p>
            <a:r>
              <a:rPr lang="en-US" dirty="0"/>
              <a:t>Making </a:t>
            </a:r>
            <a:br>
              <a:rPr lang="en-US" dirty="0"/>
            </a:br>
            <a:r>
              <a:rPr lang="en-US" dirty="0"/>
              <a:t>the Offer </a:t>
            </a:r>
          </a:p>
        </p:txBody>
      </p:sp>
      <p:sp>
        <p:nvSpPr>
          <p:cNvPr id="3" name="Content Placeholder 2">
            <a:extLst>
              <a:ext uri="{FF2B5EF4-FFF2-40B4-BE49-F238E27FC236}">
                <a16:creationId xmlns:a16="http://schemas.microsoft.com/office/drawing/2014/main" id="{46ED473D-21DB-4420-BDD1-95A88D6B30F5}"/>
              </a:ext>
            </a:extLst>
          </p:cNvPr>
          <p:cNvSpPr>
            <a:spLocks noGrp="1"/>
          </p:cNvSpPr>
          <p:nvPr>
            <p:ph idx="1"/>
          </p:nvPr>
        </p:nvSpPr>
        <p:spPr>
          <a:xfrm>
            <a:off x="3965448" y="914400"/>
            <a:ext cx="7772400" cy="5262563"/>
          </a:xfrm>
        </p:spPr>
        <p:txBody>
          <a:bodyPr numCol="1">
            <a:noAutofit/>
          </a:bodyPr>
          <a:lstStyle/>
          <a:p>
            <a:pPr>
              <a:spcAft>
                <a:spcPts val="2400"/>
              </a:spcAft>
            </a:pPr>
            <a:r>
              <a:rPr lang="en-US" sz="2600" dirty="0"/>
              <a:t>List price may not reflect true value </a:t>
            </a:r>
          </a:p>
          <a:p>
            <a:pPr>
              <a:spcAft>
                <a:spcPts val="2400"/>
              </a:spcAft>
            </a:pPr>
            <a:r>
              <a:rPr lang="en-US" sz="2600" dirty="0"/>
              <a:t>Offer typically made to asset manager </a:t>
            </a:r>
          </a:p>
          <a:p>
            <a:pPr>
              <a:spcAft>
                <a:spcPts val="2400"/>
              </a:spcAft>
            </a:pPr>
            <a:r>
              <a:rPr lang="en-US" sz="2600" dirty="0"/>
              <a:t>Must have preapproval, earnest money </a:t>
            </a:r>
            <a:br>
              <a:rPr lang="en-US" sz="2600" dirty="0"/>
            </a:br>
            <a:r>
              <a:rPr lang="en-US" sz="2600" dirty="0"/>
              <a:t>or proof of funds</a:t>
            </a:r>
          </a:p>
        </p:txBody>
      </p:sp>
      <p:grpSp>
        <p:nvGrpSpPr>
          <p:cNvPr id="18" name="Group 17">
            <a:extLst>
              <a:ext uri="{FF2B5EF4-FFF2-40B4-BE49-F238E27FC236}">
                <a16:creationId xmlns:a16="http://schemas.microsoft.com/office/drawing/2014/main" id="{A4965DE2-99C1-C729-5273-9468D951B4C6}"/>
              </a:ext>
            </a:extLst>
          </p:cNvPr>
          <p:cNvGrpSpPr/>
          <p:nvPr/>
        </p:nvGrpSpPr>
        <p:grpSpPr>
          <a:xfrm>
            <a:off x="228600" y="2743201"/>
            <a:ext cx="2286000" cy="2057399"/>
            <a:chOff x="228600" y="2743201"/>
            <a:chExt cx="2286000" cy="2057399"/>
          </a:xfrm>
        </p:grpSpPr>
        <p:pic>
          <p:nvPicPr>
            <p:cNvPr id="16" name="Graphic 15">
              <a:extLst>
                <a:ext uri="{FF2B5EF4-FFF2-40B4-BE49-F238E27FC236}">
                  <a16:creationId xmlns:a16="http://schemas.microsoft.com/office/drawing/2014/main" id="{BC90123B-17A8-155C-A455-C1E73DDDD86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1"/>
              <a:ext cx="1828800" cy="2028305"/>
            </a:xfrm>
            <a:prstGeom prst="rect">
              <a:avLst/>
            </a:prstGeom>
          </p:spPr>
        </p:pic>
        <p:sp>
          <p:nvSpPr>
            <p:cNvPr id="17" name="TextBox 16">
              <a:extLst>
                <a:ext uri="{FF2B5EF4-FFF2-40B4-BE49-F238E27FC236}">
                  <a16:creationId xmlns:a16="http://schemas.microsoft.com/office/drawing/2014/main" id="{ABCAE4B7-24CA-714A-F17F-76EB766BB549}"/>
                </a:ext>
              </a:extLst>
            </p:cNvPr>
            <p:cNvSpPr txBox="1"/>
            <p:nvPr/>
          </p:nvSpPr>
          <p:spPr>
            <a:xfrm rot="21180000">
              <a:off x="228600" y="4343400"/>
              <a:ext cx="2286000" cy="457200"/>
            </a:xfrm>
            <a:prstGeom prst="rect">
              <a:avLst/>
            </a:prstGeom>
            <a:solidFill>
              <a:srgbClr val="FF0000"/>
            </a:solidFill>
          </p:spPr>
          <p:txBody>
            <a:bodyPr wrap="none" lIns="0" tIns="0" rIns="0" bIns="0" rtlCol="0" anchor="ctr" anchorCtr="0">
              <a:noAutofit/>
            </a:bodyPr>
            <a:lstStyle/>
            <a:p>
              <a:pPr algn="ctr"/>
              <a:r>
                <a:rPr lang="en-US" sz="1600" b="1" spc="200" dirty="0">
                  <a:solidFill>
                    <a:schemeClr val="bg1"/>
                  </a:solidFill>
                  <a:latin typeface="Montserrat ExtraBold" pitchFamily="2" charset="77"/>
                </a:rPr>
                <a:t>REO PROPERTY</a:t>
              </a:r>
            </a:p>
          </p:txBody>
        </p:sp>
      </p:grpSp>
      <p:sp>
        <p:nvSpPr>
          <p:cNvPr id="19" name="Date Placeholder 3">
            <a:extLst>
              <a:ext uri="{FF2B5EF4-FFF2-40B4-BE49-F238E27FC236}">
                <a16:creationId xmlns:a16="http://schemas.microsoft.com/office/drawing/2014/main" id="{2D468779-6151-F48D-7698-8ACFB9C8286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20" name="Date Placeholder 3">
            <a:extLst>
              <a:ext uri="{FF2B5EF4-FFF2-40B4-BE49-F238E27FC236}">
                <a16:creationId xmlns:a16="http://schemas.microsoft.com/office/drawing/2014/main" id="{3E4BF6C3-F454-E8BA-7237-7C0AB66D300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313</a:t>
            </a:fld>
            <a:endParaRPr lang="en-US" b="1" dirty="0">
              <a:solidFill>
                <a:srgbClr val="606060"/>
              </a:solidFill>
            </a:endParaRPr>
          </a:p>
        </p:txBody>
      </p:sp>
    </p:spTree>
    <p:extLst>
      <p:ext uri="{BB962C8B-B14F-4D97-AF65-F5344CB8AC3E}">
        <p14:creationId xmlns:p14="http://schemas.microsoft.com/office/powerpoint/2010/main" val="31967852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FC8E-6994-4704-86CE-A1CE8FB216E7}"/>
              </a:ext>
            </a:extLst>
          </p:cNvPr>
          <p:cNvSpPr>
            <a:spLocks noGrp="1"/>
          </p:cNvSpPr>
          <p:nvPr>
            <p:ph type="title"/>
          </p:nvPr>
        </p:nvSpPr>
        <p:spPr>
          <a:xfrm>
            <a:off x="454152" y="914400"/>
            <a:ext cx="2743200" cy="1828800"/>
          </a:xfrm>
        </p:spPr>
        <p:txBody>
          <a:bodyPr>
            <a:normAutofit/>
          </a:bodyPr>
          <a:lstStyle/>
          <a:p>
            <a:r>
              <a:rPr lang="en-US"/>
              <a:t>What to Expect </a:t>
            </a:r>
          </a:p>
        </p:txBody>
      </p:sp>
      <p:sp>
        <p:nvSpPr>
          <p:cNvPr id="3" name="Content Placeholder 2">
            <a:extLst>
              <a:ext uri="{FF2B5EF4-FFF2-40B4-BE49-F238E27FC236}">
                <a16:creationId xmlns:a16="http://schemas.microsoft.com/office/drawing/2014/main" id="{C43ACDDB-E18D-4C16-9B1B-7CB22FA24BE6}"/>
              </a:ext>
            </a:extLst>
          </p:cNvPr>
          <p:cNvSpPr>
            <a:spLocks noGrp="1"/>
          </p:cNvSpPr>
          <p:nvPr>
            <p:ph idx="1"/>
          </p:nvPr>
        </p:nvSpPr>
        <p:spPr>
          <a:xfrm>
            <a:off x="3965448" y="914400"/>
            <a:ext cx="7772400" cy="5262563"/>
          </a:xfrm>
        </p:spPr>
        <p:txBody>
          <a:bodyPr numCol="1">
            <a:noAutofit/>
          </a:bodyPr>
          <a:lstStyle/>
          <a:p>
            <a:pPr>
              <a:spcAft>
                <a:spcPts val="1800"/>
              </a:spcAft>
            </a:pPr>
            <a:r>
              <a:rPr lang="en-US" sz="2600" dirty="0"/>
              <a:t>Pressure for quick closing</a:t>
            </a:r>
          </a:p>
          <a:p>
            <a:pPr>
              <a:spcAft>
                <a:spcPts val="1800"/>
              </a:spcAft>
            </a:pPr>
            <a:r>
              <a:rPr lang="en-US" sz="2600" dirty="0"/>
              <a:t>Sold as-is, where-is</a:t>
            </a:r>
          </a:p>
          <a:p>
            <a:pPr>
              <a:spcAft>
                <a:spcPts val="1800"/>
              </a:spcAft>
            </a:pPr>
            <a:r>
              <a:rPr lang="en-US" sz="2600" dirty="0"/>
              <a:t>Asset managers not licensees</a:t>
            </a:r>
          </a:p>
          <a:p>
            <a:pPr>
              <a:spcAft>
                <a:spcPts val="1800"/>
              </a:spcAft>
            </a:pPr>
            <a:r>
              <a:rPr lang="en-US" sz="2600" dirty="0"/>
              <a:t>No seller disclosures</a:t>
            </a:r>
          </a:p>
          <a:p>
            <a:pPr>
              <a:spcAft>
                <a:spcPts val="1800"/>
              </a:spcAft>
            </a:pPr>
            <a:r>
              <a:rPr lang="en-US" sz="2600" dirty="0"/>
              <a:t>No concessions</a:t>
            </a:r>
          </a:p>
          <a:p>
            <a:pPr>
              <a:spcAft>
                <a:spcPts val="1800"/>
              </a:spcAft>
            </a:pPr>
            <a:r>
              <a:rPr lang="en-US" sz="2600" dirty="0"/>
              <a:t>No contingencies for home sale or close</a:t>
            </a:r>
          </a:p>
          <a:p>
            <a:pPr>
              <a:spcAft>
                <a:spcPts val="1800"/>
              </a:spcAft>
            </a:pPr>
            <a:r>
              <a:rPr lang="en-US" sz="2600" dirty="0"/>
              <a:t>May get other offers while bank is signing</a:t>
            </a:r>
          </a:p>
          <a:p>
            <a:pPr>
              <a:spcAft>
                <a:spcPts val="1800"/>
              </a:spcAft>
            </a:pPr>
            <a:r>
              <a:rPr lang="en-US" sz="2600" dirty="0"/>
              <a:t>Acceptance handled through addendum</a:t>
            </a:r>
          </a:p>
        </p:txBody>
      </p:sp>
      <p:grpSp>
        <p:nvGrpSpPr>
          <p:cNvPr id="7" name="Group 6">
            <a:extLst>
              <a:ext uri="{FF2B5EF4-FFF2-40B4-BE49-F238E27FC236}">
                <a16:creationId xmlns:a16="http://schemas.microsoft.com/office/drawing/2014/main" id="{6E3A1BE7-C05E-68C5-1429-212A3208FFB3}"/>
              </a:ext>
            </a:extLst>
          </p:cNvPr>
          <p:cNvGrpSpPr/>
          <p:nvPr/>
        </p:nvGrpSpPr>
        <p:grpSpPr>
          <a:xfrm>
            <a:off x="228600" y="2743201"/>
            <a:ext cx="2286000" cy="2057399"/>
            <a:chOff x="228600" y="2743201"/>
            <a:chExt cx="2286000" cy="2057399"/>
          </a:xfrm>
        </p:grpSpPr>
        <p:pic>
          <p:nvPicPr>
            <p:cNvPr id="8" name="Graphic 7">
              <a:extLst>
                <a:ext uri="{FF2B5EF4-FFF2-40B4-BE49-F238E27FC236}">
                  <a16:creationId xmlns:a16="http://schemas.microsoft.com/office/drawing/2014/main" id="{BFC24869-F92F-FD37-1B7B-AAEE1ED211A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1"/>
              <a:ext cx="1828800" cy="2028305"/>
            </a:xfrm>
            <a:prstGeom prst="rect">
              <a:avLst/>
            </a:prstGeom>
          </p:spPr>
        </p:pic>
        <p:sp>
          <p:nvSpPr>
            <p:cNvPr id="9" name="TextBox 8">
              <a:extLst>
                <a:ext uri="{FF2B5EF4-FFF2-40B4-BE49-F238E27FC236}">
                  <a16:creationId xmlns:a16="http://schemas.microsoft.com/office/drawing/2014/main" id="{79A110A9-2091-31FF-6711-F40E73B4B2BC}"/>
                </a:ext>
              </a:extLst>
            </p:cNvPr>
            <p:cNvSpPr txBox="1"/>
            <p:nvPr/>
          </p:nvSpPr>
          <p:spPr>
            <a:xfrm rot="21180000">
              <a:off x="228600" y="4343400"/>
              <a:ext cx="2286000" cy="457200"/>
            </a:xfrm>
            <a:prstGeom prst="rect">
              <a:avLst/>
            </a:prstGeom>
            <a:solidFill>
              <a:srgbClr val="FF0000"/>
            </a:solidFill>
          </p:spPr>
          <p:txBody>
            <a:bodyPr wrap="none" lIns="0" tIns="0" rIns="0" bIns="0" rtlCol="0" anchor="ctr" anchorCtr="0">
              <a:noAutofit/>
            </a:bodyPr>
            <a:lstStyle/>
            <a:p>
              <a:pPr algn="ctr"/>
              <a:r>
                <a:rPr lang="en-US" sz="1600" b="1" spc="200" dirty="0">
                  <a:solidFill>
                    <a:schemeClr val="bg1"/>
                  </a:solidFill>
                  <a:latin typeface="Montserrat ExtraBold" pitchFamily="2" charset="77"/>
                </a:rPr>
                <a:t>REO PROPERTY</a:t>
              </a:r>
            </a:p>
          </p:txBody>
        </p:sp>
      </p:grpSp>
      <p:sp>
        <p:nvSpPr>
          <p:cNvPr id="10" name="Date Placeholder 3">
            <a:extLst>
              <a:ext uri="{FF2B5EF4-FFF2-40B4-BE49-F238E27FC236}">
                <a16:creationId xmlns:a16="http://schemas.microsoft.com/office/drawing/2014/main" id="{51C3D2B8-EF64-32C4-C48C-B616F332F936}"/>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11" name="Date Placeholder 3">
            <a:extLst>
              <a:ext uri="{FF2B5EF4-FFF2-40B4-BE49-F238E27FC236}">
                <a16:creationId xmlns:a16="http://schemas.microsoft.com/office/drawing/2014/main" id="{6C5DB922-0043-B85C-8EC2-B17A02942F1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314</a:t>
            </a:fld>
            <a:endParaRPr lang="en-US" b="1" dirty="0">
              <a:solidFill>
                <a:srgbClr val="606060"/>
              </a:solidFill>
            </a:endParaRPr>
          </a:p>
        </p:txBody>
      </p:sp>
    </p:spTree>
    <p:extLst>
      <p:ext uri="{BB962C8B-B14F-4D97-AF65-F5344CB8AC3E}">
        <p14:creationId xmlns:p14="http://schemas.microsoft.com/office/powerpoint/2010/main" val="309202811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FC8E-6994-4704-86CE-A1CE8FB216E7}"/>
              </a:ext>
            </a:extLst>
          </p:cNvPr>
          <p:cNvSpPr>
            <a:spLocks noGrp="1"/>
          </p:cNvSpPr>
          <p:nvPr>
            <p:ph type="title"/>
          </p:nvPr>
        </p:nvSpPr>
        <p:spPr>
          <a:xfrm>
            <a:off x="454152" y="914400"/>
            <a:ext cx="2743200" cy="1828800"/>
          </a:xfrm>
        </p:spPr>
        <p:txBody>
          <a:bodyPr>
            <a:normAutofit/>
          </a:bodyPr>
          <a:lstStyle/>
          <a:p>
            <a:r>
              <a:rPr lang="en-US"/>
              <a:t>What to Expect</a:t>
            </a:r>
          </a:p>
        </p:txBody>
      </p:sp>
      <p:sp>
        <p:nvSpPr>
          <p:cNvPr id="3" name="Content Placeholder 2">
            <a:extLst>
              <a:ext uri="{FF2B5EF4-FFF2-40B4-BE49-F238E27FC236}">
                <a16:creationId xmlns:a16="http://schemas.microsoft.com/office/drawing/2014/main" id="{C43ACDDB-E18D-4C16-9B1B-7CB22FA24BE6}"/>
              </a:ext>
            </a:extLst>
          </p:cNvPr>
          <p:cNvSpPr>
            <a:spLocks noGrp="1"/>
          </p:cNvSpPr>
          <p:nvPr>
            <p:ph idx="1"/>
          </p:nvPr>
        </p:nvSpPr>
        <p:spPr>
          <a:xfrm>
            <a:off x="3965448" y="914400"/>
            <a:ext cx="7772400" cy="5262563"/>
          </a:xfrm>
        </p:spPr>
        <p:txBody>
          <a:bodyPr numCol="1">
            <a:noAutofit/>
          </a:bodyPr>
          <a:lstStyle/>
          <a:p>
            <a:pPr>
              <a:spcAft>
                <a:spcPts val="2400"/>
              </a:spcAft>
            </a:pPr>
            <a:r>
              <a:rPr lang="en-US" sz="2600" dirty="0"/>
              <a:t>Property not under contract until </a:t>
            </a:r>
            <a:br>
              <a:rPr lang="en-US" sz="2600" dirty="0"/>
            </a:br>
            <a:r>
              <a:rPr lang="en-US" sz="2600" dirty="0"/>
              <a:t>signed by senior management </a:t>
            </a:r>
            <a:br>
              <a:rPr lang="en-US" sz="2600" dirty="0"/>
            </a:br>
            <a:r>
              <a:rPr lang="en-US" sz="2600" dirty="0"/>
              <a:t>at back – or authorized individual</a:t>
            </a:r>
          </a:p>
          <a:p>
            <a:pPr>
              <a:spcAft>
                <a:spcPts val="2400"/>
              </a:spcAft>
            </a:pPr>
            <a:r>
              <a:rPr lang="en-US" sz="2600" dirty="0"/>
              <a:t>Stays on the market until everything </a:t>
            </a:r>
            <a:br>
              <a:rPr lang="en-US" sz="2600" dirty="0"/>
            </a:br>
            <a:r>
              <a:rPr lang="en-US" sz="2600" dirty="0"/>
              <a:t>is signed</a:t>
            </a:r>
          </a:p>
          <a:p>
            <a:pPr>
              <a:spcAft>
                <a:spcPts val="2400"/>
              </a:spcAft>
            </a:pPr>
            <a:r>
              <a:rPr lang="en-US" sz="2600" dirty="0"/>
              <a:t>Offer-response takes longer than </a:t>
            </a:r>
            <a:br>
              <a:rPr lang="en-US" sz="2600" dirty="0"/>
            </a:br>
            <a:r>
              <a:rPr lang="en-US" sz="2600" dirty="0"/>
              <a:t>typical sale</a:t>
            </a:r>
          </a:p>
          <a:p>
            <a:pPr>
              <a:spcAft>
                <a:spcPts val="2400"/>
              </a:spcAft>
            </a:pPr>
            <a:r>
              <a:rPr lang="en-US" sz="2600" dirty="0"/>
              <a:t>In some cases, electronic signatures </a:t>
            </a:r>
            <a:br>
              <a:rPr lang="en-US" sz="2600" dirty="0"/>
            </a:br>
            <a:r>
              <a:rPr lang="en-US" sz="2600" dirty="0"/>
              <a:t>may not be allowed</a:t>
            </a:r>
          </a:p>
        </p:txBody>
      </p:sp>
      <p:grpSp>
        <p:nvGrpSpPr>
          <p:cNvPr id="5" name="Group 4">
            <a:extLst>
              <a:ext uri="{FF2B5EF4-FFF2-40B4-BE49-F238E27FC236}">
                <a16:creationId xmlns:a16="http://schemas.microsoft.com/office/drawing/2014/main" id="{F6FDFD77-F5B5-0F47-D6DF-83A4E89F46C2}"/>
              </a:ext>
            </a:extLst>
          </p:cNvPr>
          <p:cNvGrpSpPr/>
          <p:nvPr/>
        </p:nvGrpSpPr>
        <p:grpSpPr>
          <a:xfrm>
            <a:off x="228600" y="2743201"/>
            <a:ext cx="2286000" cy="2057399"/>
            <a:chOff x="228600" y="2743201"/>
            <a:chExt cx="2286000" cy="2057399"/>
          </a:xfrm>
        </p:grpSpPr>
        <p:pic>
          <p:nvPicPr>
            <p:cNvPr id="6" name="Graphic 5">
              <a:extLst>
                <a:ext uri="{FF2B5EF4-FFF2-40B4-BE49-F238E27FC236}">
                  <a16:creationId xmlns:a16="http://schemas.microsoft.com/office/drawing/2014/main" id="{932EDE87-9662-E250-C536-AF4B7F6ABAF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1"/>
              <a:ext cx="1828800" cy="2028305"/>
            </a:xfrm>
            <a:prstGeom prst="rect">
              <a:avLst/>
            </a:prstGeom>
          </p:spPr>
        </p:pic>
        <p:sp>
          <p:nvSpPr>
            <p:cNvPr id="7" name="TextBox 6">
              <a:extLst>
                <a:ext uri="{FF2B5EF4-FFF2-40B4-BE49-F238E27FC236}">
                  <a16:creationId xmlns:a16="http://schemas.microsoft.com/office/drawing/2014/main" id="{7B97F83A-AD30-CA1B-62E3-B754024D5421}"/>
                </a:ext>
              </a:extLst>
            </p:cNvPr>
            <p:cNvSpPr txBox="1"/>
            <p:nvPr/>
          </p:nvSpPr>
          <p:spPr>
            <a:xfrm rot="21180000">
              <a:off x="228600" y="4343400"/>
              <a:ext cx="2286000" cy="457200"/>
            </a:xfrm>
            <a:prstGeom prst="rect">
              <a:avLst/>
            </a:prstGeom>
            <a:solidFill>
              <a:srgbClr val="FF0000"/>
            </a:solidFill>
          </p:spPr>
          <p:txBody>
            <a:bodyPr wrap="none" lIns="0" tIns="0" rIns="0" bIns="0" rtlCol="0" anchor="ctr" anchorCtr="0">
              <a:noAutofit/>
            </a:bodyPr>
            <a:lstStyle/>
            <a:p>
              <a:pPr algn="ctr"/>
              <a:r>
                <a:rPr lang="en-US" sz="1600" b="1" spc="200" dirty="0">
                  <a:solidFill>
                    <a:schemeClr val="bg1"/>
                  </a:solidFill>
                  <a:latin typeface="Montserrat ExtraBold" pitchFamily="2" charset="77"/>
                </a:rPr>
                <a:t>REO PROPERTY</a:t>
              </a:r>
            </a:p>
          </p:txBody>
        </p:sp>
      </p:grpSp>
      <p:sp>
        <p:nvSpPr>
          <p:cNvPr id="10" name="Date Placeholder 3">
            <a:extLst>
              <a:ext uri="{FF2B5EF4-FFF2-40B4-BE49-F238E27FC236}">
                <a16:creationId xmlns:a16="http://schemas.microsoft.com/office/drawing/2014/main" id="{14C62442-67F3-2EE7-5CD8-EDD73FC2E76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11" name="Date Placeholder 3">
            <a:extLst>
              <a:ext uri="{FF2B5EF4-FFF2-40B4-BE49-F238E27FC236}">
                <a16:creationId xmlns:a16="http://schemas.microsoft.com/office/drawing/2014/main" id="{26E31AD3-6AB9-EE48-B6E4-AE3F90FD4E0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315</a:t>
            </a:fld>
            <a:endParaRPr lang="en-US" b="1" dirty="0">
              <a:solidFill>
                <a:srgbClr val="606060"/>
              </a:solidFill>
            </a:endParaRPr>
          </a:p>
        </p:txBody>
      </p:sp>
    </p:spTree>
    <p:extLst>
      <p:ext uri="{BB962C8B-B14F-4D97-AF65-F5344CB8AC3E}">
        <p14:creationId xmlns:p14="http://schemas.microsoft.com/office/powerpoint/2010/main" val="128852167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FC8E-6994-4704-86CE-A1CE8FB216E7}"/>
              </a:ext>
            </a:extLst>
          </p:cNvPr>
          <p:cNvSpPr>
            <a:spLocks noGrp="1"/>
          </p:cNvSpPr>
          <p:nvPr>
            <p:ph type="title"/>
          </p:nvPr>
        </p:nvSpPr>
        <p:spPr>
          <a:xfrm>
            <a:off x="454152" y="914400"/>
            <a:ext cx="2743200" cy="1828800"/>
          </a:xfrm>
        </p:spPr>
        <p:txBody>
          <a:bodyPr>
            <a:noAutofit/>
          </a:bodyPr>
          <a:lstStyle/>
          <a:p>
            <a:r>
              <a:rPr lang="en-US" dirty="0"/>
              <a:t>Protect </a:t>
            </a:r>
            <a:br>
              <a:rPr lang="en-US" dirty="0"/>
            </a:br>
            <a:r>
              <a:rPr lang="en-US" dirty="0"/>
              <a:t>Your Client</a:t>
            </a:r>
          </a:p>
        </p:txBody>
      </p:sp>
      <p:sp>
        <p:nvSpPr>
          <p:cNvPr id="3" name="Content Placeholder 2">
            <a:extLst>
              <a:ext uri="{FF2B5EF4-FFF2-40B4-BE49-F238E27FC236}">
                <a16:creationId xmlns:a16="http://schemas.microsoft.com/office/drawing/2014/main" id="{C43ACDDB-E18D-4C16-9B1B-7CB22FA24BE6}"/>
              </a:ext>
            </a:extLst>
          </p:cNvPr>
          <p:cNvSpPr>
            <a:spLocks noGrp="1"/>
          </p:cNvSpPr>
          <p:nvPr>
            <p:ph idx="1"/>
          </p:nvPr>
        </p:nvSpPr>
        <p:spPr>
          <a:xfrm>
            <a:off x="3965448" y="914400"/>
            <a:ext cx="7772400" cy="5262563"/>
          </a:xfrm>
        </p:spPr>
        <p:txBody>
          <a:bodyPr numCol="1">
            <a:noAutofit/>
          </a:bodyPr>
          <a:lstStyle/>
          <a:p>
            <a:pPr>
              <a:spcAft>
                <a:spcPts val="2400"/>
              </a:spcAft>
            </a:pPr>
            <a:r>
              <a:rPr lang="en-US" sz="2200" dirty="0"/>
              <a:t>Don’t write on counter addendums </a:t>
            </a:r>
          </a:p>
          <a:p>
            <a:pPr>
              <a:spcAft>
                <a:spcPts val="2400"/>
              </a:spcAft>
            </a:pPr>
            <a:r>
              <a:rPr lang="en-US" sz="2200" dirty="0"/>
              <a:t>Check counter addendum for </a:t>
            </a:r>
            <a:br>
              <a:rPr lang="en-US" sz="2200" dirty="0"/>
            </a:br>
            <a:r>
              <a:rPr lang="en-US" sz="2200" dirty="0"/>
              <a:t>alterations from agreed terms</a:t>
            </a:r>
          </a:p>
          <a:p>
            <a:pPr>
              <a:spcAft>
                <a:spcPts val="2400"/>
              </a:spcAft>
            </a:pPr>
            <a:r>
              <a:rPr lang="en-US" sz="2200" dirty="0"/>
              <a:t>Encourage buyer to schedule </a:t>
            </a:r>
            <a:br>
              <a:rPr lang="en-US" sz="2200" dirty="0"/>
            </a:br>
            <a:r>
              <a:rPr lang="en-US" sz="2200" dirty="0"/>
              <a:t>a thorough home inspection</a:t>
            </a:r>
          </a:p>
          <a:p>
            <a:pPr>
              <a:spcAft>
                <a:spcPts val="2400"/>
              </a:spcAft>
            </a:pPr>
            <a:r>
              <a:rPr lang="en-US" sz="2200" dirty="0"/>
              <a:t>Take photos for the buyer at </a:t>
            </a:r>
            <a:br>
              <a:rPr lang="en-US" sz="2200" dirty="0"/>
            </a:br>
            <a:r>
              <a:rPr lang="en-US" sz="2200" dirty="0"/>
              <a:t>the time of purchase contract</a:t>
            </a:r>
          </a:p>
          <a:p>
            <a:pPr>
              <a:spcAft>
                <a:spcPts val="2400"/>
              </a:spcAft>
            </a:pPr>
            <a:r>
              <a:rPr lang="en-US" sz="2200" dirty="0"/>
              <a:t>Meet all deadlines for inspections </a:t>
            </a:r>
          </a:p>
          <a:p>
            <a:pPr>
              <a:spcAft>
                <a:spcPts val="2400"/>
              </a:spcAft>
            </a:pPr>
            <a:r>
              <a:rPr lang="en-US" sz="2200" dirty="0"/>
              <a:t>Purchase comprehensive title insurance</a:t>
            </a:r>
          </a:p>
          <a:p>
            <a:pPr>
              <a:spcAft>
                <a:spcPts val="2400"/>
              </a:spcAft>
            </a:pPr>
            <a:r>
              <a:rPr lang="en-US" sz="2200" dirty="0"/>
              <a:t>Close on time to avoid penalties</a:t>
            </a:r>
          </a:p>
        </p:txBody>
      </p:sp>
      <p:grpSp>
        <p:nvGrpSpPr>
          <p:cNvPr id="5" name="Group 4">
            <a:extLst>
              <a:ext uri="{FF2B5EF4-FFF2-40B4-BE49-F238E27FC236}">
                <a16:creationId xmlns:a16="http://schemas.microsoft.com/office/drawing/2014/main" id="{32FA1DD4-F8B1-EA9E-C324-401EF45F0484}"/>
              </a:ext>
            </a:extLst>
          </p:cNvPr>
          <p:cNvGrpSpPr/>
          <p:nvPr/>
        </p:nvGrpSpPr>
        <p:grpSpPr>
          <a:xfrm>
            <a:off x="228600" y="2743201"/>
            <a:ext cx="2286000" cy="2057399"/>
            <a:chOff x="228600" y="2743201"/>
            <a:chExt cx="2286000" cy="2057399"/>
          </a:xfrm>
        </p:grpSpPr>
        <p:pic>
          <p:nvPicPr>
            <p:cNvPr id="6" name="Graphic 5">
              <a:extLst>
                <a:ext uri="{FF2B5EF4-FFF2-40B4-BE49-F238E27FC236}">
                  <a16:creationId xmlns:a16="http://schemas.microsoft.com/office/drawing/2014/main" id="{6292C028-9663-4727-44AD-08A92D017E2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1"/>
              <a:ext cx="1828800" cy="2028305"/>
            </a:xfrm>
            <a:prstGeom prst="rect">
              <a:avLst/>
            </a:prstGeom>
          </p:spPr>
        </p:pic>
        <p:sp>
          <p:nvSpPr>
            <p:cNvPr id="7" name="TextBox 6">
              <a:extLst>
                <a:ext uri="{FF2B5EF4-FFF2-40B4-BE49-F238E27FC236}">
                  <a16:creationId xmlns:a16="http://schemas.microsoft.com/office/drawing/2014/main" id="{C9CAF4D3-E8DE-E7D6-1E67-F0830BCE48D4}"/>
                </a:ext>
              </a:extLst>
            </p:cNvPr>
            <p:cNvSpPr txBox="1"/>
            <p:nvPr/>
          </p:nvSpPr>
          <p:spPr>
            <a:xfrm rot="21180000">
              <a:off x="228600" y="4343400"/>
              <a:ext cx="2286000" cy="457200"/>
            </a:xfrm>
            <a:prstGeom prst="rect">
              <a:avLst/>
            </a:prstGeom>
            <a:solidFill>
              <a:srgbClr val="FF0000"/>
            </a:solidFill>
          </p:spPr>
          <p:txBody>
            <a:bodyPr wrap="none" lIns="0" tIns="0" rIns="0" bIns="0" rtlCol="0" anchor="ctr" anchorCtr="0">
              <a:noAutofit/>
            </a:bodyPr>
            <a:lstStyle/>
            <a:p>
              <a:pPr algn="ctr"/>
              <a:r>
                <a:rPr lang="en-US" sz="1600" b="1" spc="200" dirty="0">
                  <a:solidFill>
                    <a:schemeClr val="bg1"/>
                  </a:solidFill>
                  <a:latin typeface="Montserrat ExtraBold" pitchFamily="2" charset="77"/>
                </a:rPr>
                <a:t>REO PROPERTY</a:t>
              </a:r>
            </a:p>
          </p:txBody>
        </p:sp>
      </p:grpSp>
      <p:sp>
        <p:nvSpPr>
          <p:cNvPr id="12" name="Date Placeholder 3">
            <a:extLst>
              <a:ext uri="{FF2B5EF4-FFF2-40B4-BE49-F238E27FC236}">
                <a16:creationId xmlns:a16="http://schemas.microsoft.com/office/drawing/2014/main" id="{4C7C2A28-8E06-6A5E-A7CC-0550FC8A5728}"/>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13" name="Date Placeholder 3">
            <a:extLst>
              <a:ext uri="{FF2B5EF4-FFF2-40B4-BE49-F238E27FC236}">
                <a16:creationId xmlns:a16="http://schemas.microsoft.com/office/drawing/2014/main" id="{FA6C9328-3919-0575-E6AB-1EA49AC071A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316</a:t>
            </a:fld>
            <a:endParaRPr lang="en-US" b="1" dirty="0">
              <a:solidFill>
                <a:srgbClr val="606060"/>
              </a:solidFill>
            </a:endParaRPr>
          </a:p>
        </p:txBody>
      </p:sp>
    </p:spTree>
    <p:extLst>
      <p:ext uri="{BB962C8B-B14F-4D97-AF65-F5344CB8AC3E}">
        <p14:creationId xmlns:p14="http://schemas.microsoft.com/office/powerpoint/2010/main" val="398822370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6C672B9B-7002-1654-C370-E053FC5F2B4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2529320F-AEAD-6EEA-E896-E1AF4818FD9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317</a:t>
            </a:fld>
            <a:endParaRPr lang="en-US" b="1" dirty="0">
              <a:solidFill>
                <a:srgbClr val="606060"/>
              </a:solidFill>
            </a:endParaRPr>
          </a:p>
        </p:txBody>
      </p:sp>
      <p:pic>
        <p:nvPicPr>
          <p:cNvPr id="4" name="Picture 3" descr="A tablet and coffee on a table&#10;&#10;Description automatically generated">
            <a:extLst>
              <a:ext uri="{FF2B5EF4-FFF2-40B4-BE49-F238E27FC236}">
                <a16:creationId xmlns:a16="http://schemas.microsoft.com/office/drawing/2014/main" id="{4259A925-8FC3-08AE-8C4B-13123A8CC9F4}"/>
              </a:ext>
            </a:extLst>
          </p:cNvPr>
          <p:cNvPicPr>
            <a:picLocks noChangeAspect="1"/>
          </p:cNvPicPr>
          <p:nvPr/>
        </p:nvPicPr>
        <p:blipFill>
          <a:blip r:embed="rId2"/>
          <a:stretch>
            <a:fillRect/>
          </a:stretch>
        </p:blipFill>
        <p:spPr>
          <a:xfrm>
            <a:off x="2433865" y="986356"/>
            <a:ext cx="7324269" cy="4885288"/>
          </a:xfrm>
          <a:prstGeom prst="rect">
            <a:avLst/>
          </a:prstGeom>
        </p:spPr>
      </p:pic>
    </p:spTree>
    <p:extLst>
      <p:ext uri="{BB962C8B-B14F-4D97-AF65-F5344CB8AC3E}">
        <p14:creationId xmlns:p14="http://schemas.microsoft.com/office/powerpoint/2010/main" val="194535689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B259-54A0-41D9-955A-DBDBD15D6FB6}"/>
              </a:ext>
            </a:extLst>
          </p:cNvPr>
          <p:cNvSpPr>
            <a:spLocks noGrp="1"/>
          </p:cNvSpPr>
          <p:nvPr>
            <p:ph type="title"/>
          </p:nvPr>
        </p:nvSpPr>
        <p:spPr>
          <a:xfrm>
            <a:off x="454152" y="914400"/>
            <a:ext cx="2743200" cy="1828800"/>
          </a:xfrm>
        </p:spPr>
        <p:txBody>
          <a:bodyPr>
            <a:normAutofit/>
          </a:bodyPr>
          <a:lstStyle/>
          <a:p>
            <a:r>
              <a:rPr lang="en-US" dirty="0"/>
              <a:t>Making </a:t>
            </a:r>
            <a:br>
              <a:rPr lang="en-US" dirty="0"/>
            </a:br>
            <a:r>
              <a:rPr lang="en-US" dirty="0"/>
              <a:t>the Offer</a:t>
            </a:r>
          </a:p>
        </p:txBody>
      </p:sp>
      <p:sp>
        <p:nvSpPr>
          <p:cNvPr id="3" name="Content Placeholder 2">
            <a:extLst>
              <a:ext uri="{FF2B5EF4-FFF2-40B4-BE49-F238E27FC236}">
                <a16:creationId xmlns:a16="http://schemas.microsoft.com/office/drawing/2014/main" id="{EA8327FF-8423-415C-B653-4A5493850CEB}"/>
              </a:ext>
            </a:extLst>
          </p:cNvPr>
          <p:cNvSpPr>
            <a:spLocks noGrp="1"/>
          </p:cNvSpPr>
          <p:nvPr>
            <p:ph idx="1"/>
          </p:nvPr>
        </p:nvSpPr>
        <p:spPr>
          <a:xfrm>
            <a:off x="3965448" y="914400"/>
            <a:ext cx="7772400" cy="5262563"/>
          </a:xfrm>
        </p:spPr>
        <p:txBody>
          <a:bodyPr numCol="1">
            <a:noAutofit/>
          </a:bodyPr>
          <a:lstStyle/>
          <a:p>
            <a:pPr>
              <a:spcAft>
                <a:spcPts val="1800"/>
              </a:spcAft>
            </a:pPr>
            <a:r>
              <a:rPr lang="en-US" sz="2400" dirty="0"/>
              <a:t>Sometimes underpriced to attract </a:t>
            </a:r>
            <a:br>
              <a:rPr lang="en-US" sz="2400" dirty="0"/>
            </a:br>
            <a:r>
              <a:rPr lang="en-US" sz="2400" dirty="0"/>
              <a:t>buyers – do your homework</a:t>
            </a:r>
          </a:p>
          <a:p>
            <a:pPr>
              <a:spcAft>
                <a:spcPts val="1800"/>
              </a:spcAft>
            </a:pPr>
            <a:r>
              <a:rPr lang="en-US" sz="2400" dirty="0"/>
              <a:t>Offer made to seller but approved by lender.</a:t>
            </a:r>
          </a:p>
          <a:p>
            <a:pPr>
              <a:spcAft>
                <a:spcPts val="1800"/>
              </a:spcAft>
            </a:pPr>
            <a:r>
              <a:rPr lang="en-US" sz="2400" dirty="0"/>
              <a:t>Provide approval letter or proof </a:t>
            </a:r>
            <a:br>
              <a:rPr lang="en-US" sz="2400" dirty="0"/>
            </a:br>
            <a:r>
              <a:rPr lang="en-US" sz="2400" dirty="0"/>
              <a:t>of funds with contract</a:t>
            </a:r>
          </a:p>
          <a:p>
            <a:r>
              <a:rPr lang="en-US" sz="2400" dirty="0"/>
              <a:t>Contract should have reasonable </a:t>
            </a:r>
            <a:br>
              <a:rPr lang="en-US" sz="2400" dirty="0"/>
            </a:br>
            <a:r>
              <a:rPr lang="en-US" sz="2400" dirty="0"/>
              <a:t>chance of closing</a:t>
            </a:r>
          </a:p>
          <a:p>
            <a:pPr marL="640080" lvl="1" indent="-365760">
              <a:spcAft>
                <a:spcPts val="1800"/>
              </a:spcAft>
              <a:buFont typeface="System Font Regular"/>
              <a:buChar char="—"/>
            </a:pPr>
            <a:r>
              <a:rPr lang="en-US" sz="2200" dirty="0"/>
              <a:t>Offer a fair price, or risk lender turning it down.</a:t>
            </a:r>
          </a:p>
          <a:p>
            <a:pPr marL="640080" lvl="1" indent="-365760">
              <a:spcAft>
                <a:spcPts val="1800"/>
              </a:spcAft>
              <a:buFont typeface="System Font Regular"/>
              <a:buChar char="—"/>
            </a:pPr>
            <a:r>
              <a:rPr lang="en-US" sz="2200" dirty="0"/>
              <a:t>Provide fair amount of earnest money</a:t>
            </a:r>
          </a:p>
          <a:p>
            <a:pPr marL="640080" lvl="1" indent="-365760">
              <a:spcAft>
                <a:spcPts val="1800"/>
              </a:spcAft>
              <a:buFont typeface="System Font Regular"/>
              <a:buChar char="—"/>
            </a:pPr>
            <a:r>
              <a:rPr lang="en-US" sz="2200" dirty="0"/>
              <a:t>Do home inspections and mortgage </a:t>
            </a:r>
            <a:br>
              <a:rPr lang="en-US" sz="2200" dirty="0"/>
            </a:br>
            <a:r>
              <a:rPr lang="en-US" sz="2200" dirty="0"/>
              <a:t>application in timely manner</a:t>
            </a:r>
          </a:p>
        </p:txBody>
      </p:sp>
      <p:sp>
        <p:nvSpPr>
          <p:cNvPr id="4" name="Date Placeholder 3">
            <a:extLst>
              <a:ext uri="{FF2B5EF4-FFF2-40B4-BE49-F238E27FC236}">
                <a16:creationId xmlns:a16="http://schemas.microsoft.com/office/drawing/2014/main" id="{056B4141-B169-8647-EFD2-CC06C45051E9}"/>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5" name="Date Placeholder 3">
            <a:extLst>
              <a:ext uri="{FF2B5EF4-FFF2-40B4-BE49-F238E27FC236}">
                <a16:creationId xmlns:a16="http://schemas.microsoft.com/office/drawing/2014/main" id="{595149C0-317C-E917-B837-32797E48BF4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318</a:t>
            </a:fld>
            <a:endParaRPr lang="en-US" b="1" dirty="0">
              <a:solidFill>
                <a:srgbClr val="606060"/>
              </a:solidFill>
            </a:endParaRPr>
          </a:p>
        </p:txBody>
      </p:sp>
      <p:grpSp>
        <p:nvGrpSpPr>
          <p:cNvPr id="9" name="Group 8">
            <a:extLst>
              <a:ext uri="{FF2B5EF4-FFF2-40B4-BE49-F238E27FC236}">
                <a16:creationId xmlns:a16="http://schemas.microsoft.com/office/drawing/2014/main" id="{7F3BA1FB-AF60-AACE-7B02-4C4A705CE845}"/>
              </a:ext>
            </a:extLst>
          </p:cNvPr>
          <p:cNvGrpSpPr/>
          <p:nvPr/>
        </p:nvGrpSpPr>
        <p:grpSpPr>
          <a:xfrm>
            <a:off x="342901" y="2743200"/>
            <a:ext cx="2057400" cy="2057400"/>
            <a:chOff x="342901" y="2743201"/>
            <a:chExt cx="2057400" cy="2057400"/>
          </a:xfrm>
        </p:grpSpPr>
        <p:pic>
          <p:nvPicPr>
            <p:cNvPr id="10" name="Graphic 9">
              <a:extLst>
                <a:ext uri="{FF2B5EF4-FFF2-40B4-BE49-F238E27FC236}">
                  <a16:creationId xmlns:a16="http://schemas.microsoft.com/office/drawing/2014/main" id="{EA775F72-C2E0-5D0D-D901-640DD500527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1"/>
              <a:ext cx="1828800" cy="2028305"/>
            </a:xfrm>
            <a:prstGeom prst="rect">
              <a:avLst/>
            </a:prstGeom>
          </p:spPr>
        </p:pic>
        <p:sp>
          <p:nvSpPr>
            <p:cNvPr id="11" name="TextBox 10">
              <a:extLst>
                <a:ext uri="{FF2B5EF4-FFF2-40B4-BE49-F238E27FC236}">
                  <a16:creationId xmlns:a16="http://schemas.microsoft.com/office/drawing/2014/main" id="{43A5B3BC-DE59-6306-F1F5-C527A7F31F45}"/>
                </a:ext>
              </a:extLst>
            </p:cNvPr>
            <p:cNvSpPr txBox="1"/>
            <p:nvPr/>
          </p:nvSpPr>
          <p:spPr>
            <a:xfrm rot="21180000">
              <a:off x="342901" y="4343401"/>
              <a:ext cx="2057400" cy="457200"/>
            </a:xfrm>
            <a:prstGeom prst="rect">
              <a:avLst/>
            </a:prstGeom>
            <a:solidFill>
              <a:srgbClr val="FF0000"/>
            </a:solidFill>
          </p:spPr>
          <p:txBody>
            <a:bodyPr wrap="none" lIns="0" tIns="0" rIns="0" bIns="0" rtlCol="0" anchor="ctr" anchorCtr="0">
              <a:noAutofit/>
            </a:bodyPr>
            <a:lstStyle/>
            <a:p>
              <a:pPr algn="ctr"/>
              <a:r>
                <a:rPr lang="en-US" sz="1600" b="1" spc="200" dirty="0">
                  <a:solidFill>
                    <a:schemeClr val="bg1"/>
                  </a:solidFill>
                  <a:latin typeface="Montserrat ExtraBold" pitchFamily="2" charset="77"/>
                </a:rPr>
                <a:t>SHORT SALE</a:t>
              </a:r>
            </a:p>
          </p:txBody>
        </p:sp>
      </p:grpSp>
    </p:spTree>
    <p:extLst>
      <p:ext uri="{BB962C8B-B14F-4D97-AF65-F5344CB8AC3E}">
        <p14:creationId xmlns:p14="http://schemas.microsoft.com/office/powerpoint/2010/main" val="382927661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301E-F7DF-4B8C-B41A-3DC21F27FFF1}"/>
              </a:ext>
            </a:extLst>
          </p:cNvPr>
          <p:cNvSpPr>
            <a:spLocks noGrp="1"/>
          </p:cNvSpPr>
          <p:nvPr>
            <p:ph type="title"/>
          </p:nvPr>
        </p:nvSpPr>
        <p:spPr>
          <a:xfrm>
            <a:off x="454152" y="914400"/>
            <a:ext cx="2743200" cy="1828800"/>
          </a:xfrm>
        </p:spPr>
        <p:txBody>
          <a:bodyPr>
            <a:normAutofit/>
          </a:bodyPr>
          <a:lstStyle/>
          <a:p>
            <a:r>
              <a:rPr lang="en-US" dirty="0"/>
              <a:t>What to Expect</a:t>
            </a:r>
          </a:p>
        </p:txBody>
      </p:sp>
      <p:sp>
        <p:nvSpPr>
          <p:cNvPr id="3" name="Content Placeholder 2">
            <a:extLst>
              <a:ext uri="{FF2B5EF4-FFF2-40B4-BE49-F238E27FC236}">
                <a16:creationId xmlns:a16="http://schemas.microsoft.com/office/drawing/2014/main" id="{B2B6A913-E4CD-4173-A939-F75348E7EFEC}"/>
              </a:ext>
            </a:extLst>
          </p:cNvPr>
          <p:cNvSpPr>
            <a:spLocks noGrp="1"/>
          </p:cNvSpPr>
          <p:nvPr>
            <p:ph idx="1"/>
          </p:nvPr>
        </p:nvSpPr>
        <p:spPr>
          <a:xfrm>
            <a:off x="3965448" y="914400"/>
            <a:ext cx="7772400" cy="5262563"/>
          </a:xfrm>
        </p:spPr>
        <p:txBody>
          <a:bodyPr numCol="1">
            <a:noAutofit/>
          </a:bodyPr>
          <a:lstStyle/>
          <a:p>
            <a:r>
              <a:rPr lang="en-US" sz="2400" dirty="0"/>
              <a:t>Can take 30-180 days for lender </a:t>
            </a:r>
            <a:br>
              <a:rPr lang="en-US" sz="2400" dirty="0"/>
            </a:br>
            <a:r>
              <a:rPr lang="en-US" sz="2400" dirty="0"/>
              <a:t>to approve</a:t>
            </a:r>
          </a:p>
          <a:p>
            <a:r>
              <a:rPr lang="en-US" sz="2400" dirty="0"/>
              <a:t>Seller’s acceptance does not </a:t>
            </a:r>
            <a:br>
              <a:rPr lang="en-US" sz="2400" dirty="0"/>
            </a:br>
            <a:r>
              <a:rPr lang="en-US" sz="2400" dirty="0"/>
              <a:t>guarantee lender approval</a:t>
            </a:r>
          </a:p>
          <a:p>
            <a:r>
              <a:rPr lang="en-US" sz="2400" dirty="0"/>
              <a:t>Even full price offer doesn’t </a:t>
            </a:r>
            <a:br>
              <a:rPr lang="en-US" sz="2400" dirty="0"/>
            </a:br>
            <a:r>
              <a:rPr lang="en-US" sz="2400" dirty="0"/>
              <a:t>guarantee approval</a:t>
            </a:r>
          </a:p>
          <a:p>
            <a:r>
              <a:rPr lang="en-US" sz="2400" dirty="0"/>
              <a:t>Buyer must be flexible on closing date</a:t>
            </a:r>
          </a:p>
          <a:p>
            <a:r>
              <a:rPr lang="en-US" sz="2400" dirty="0"/>
              <a:t>Lender will pressure for quick close </a:t>
            </a:r>
            <a:br>
              <a:rPr lang="en-US" sz="2400" dirty="0"/>
            </a:br>
            <a:r>
              <a:rPr lang="en-US" sz="2400" dirty="0"/>
              <a:t>once approved</a:t>
            </a:r>
          </a:p>
          <a:p>
            <a:r>
              <a:rPr lang="en-US" sz="2400" dirty="0"/>
              <a:t>Sold as-is – do not expect lender </a:t>
            </a:r>
            <a:br>
              <a:rPr lang="en-US" sz="2400" dirty="0"/>
            </a:br>
            <a:r>
              <a:rPr lang="en-US" sz="2400" dirty="0"/>
              <a:t>to make repairs</a:t>
            </a:r>
          </a:p>
        </p:txBody>
      </p:sp>
      <p:sp>
        <p:nvSpPr>
          <p:cNvPr id="5" name="Date Placeholder 3">
            <a:extLst>
              <a:ext uri="{FF2B5EF4-FFF2-40B4-BE49-F238E27FC236}">
                <a16:creationId xmlns:a16="http://schemas.microsoft.com/office/drawing/2014/main" id="{307C8914-826C-731A-2340-EEAA95B7230C}"/>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0D6639AA-EE83-D534-99E6-F4FCD617B86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319</a:t>
            </a:fld>
            <a:endParaRPr lang="en-US" b="1" dirty="0">
              <a:solidFill>
                <a:srgbClr val="606060"/>
              </a:solidFill>
            </a:endParaRPr>
          </a:p>
        </p:txBody>
      </p:sp>
      <p:grpSp>
        <p:nvGrpSpPr>
          <p:cNvPr id="7" name="Group 6">
            <a:extLst>
              <a:ext uri="{FF2B5EF4-FFF2-40B4-BE49-F238E27FC236}">
                <a16:creationId xmlns:a16="http://schemas.microsoft.com/office/drawing/2014/main" id="{4F98DF21-0913-F62A-1379-208BCAA0415F}"/>
              </a:ext>
            </a:extLst>
          </p:cNvPr>
          <p:cNvGrpSpPr/>
          <p:nvPr/>
        </p:nvGrpSpPr>
        <p:grpSpPr>
          <a:xfrm>
            <a:off x="342901" y="2743200"/>
            <a:ext cx="2057400" cy="2057400"/>
            <a:chOff x="342901" y="2743201"/>
            <a:chExt cx="2057400" cy="2057400"/>
          </a:xfrm>
        </p:grpSpPr>
        <p:pic>
          <p:nvPicPr>
            <p:cNvPr id="8" name="Graphic 7">
              <a:extLst>
                <a:ext uri="{FF2B5EF4-FFF2-40B4-BE49-F238E27FC236}">
                  <a16:creationId xmlns:a16="http://schemas.microsoft.com/office/drawing/2014/main" id="{50A12821-1F9C-FBF0-3943-4E42F5E0E6D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1"/>
              <a:ext cx="1828800" cy="2028305"/>
            </a:xfrm>
            <a:prstGeom prst="rect">
              <a:avLst/>
            </a:prstGeom>
          </p:spPr>
        </p:pic>
        <p:sp>
          <p:nvSpPr>
            <p:cNvPr id="9" name="TextBox 8">
              <a:extLst>
                <a:ext uri="{FF2B5EF4-FFF2-40B4-BE49-F238E27FC236}">
                  <a16:creationId xmlns:a16="http://schemas.microsoft.com/office/drawing/2014/main" id="{C3A01F01-675B-EDC4-CE0D-E3EEEFB59590}"/>
                </a:ext>
              </a:extLst>
            </p:cNvPr>
            <p:cNvSpPr txBox="1"/>
            <p:nvPr/>
          </p:nvSpPr>
          <p:spPr>
            <a:xfrm rot="21180000">
              <a:off x="342901" y="4343401"/>
              <a:ext cx="2057400" cy="457200"/>
            </a:xfrm>
            <a:prstGeom prst="rect">
              <a:avLst/>
            </a:prstGeom>
            <a:solidFill>
              <a:srgbClr val="FF0000"/>
            </a:solidFill>
          </p:spPr>
          <p:txBody>
            <a:bodyPr wrap="none" lIns="0" tIns="0" rIns="0" bIns="0" rtlCol="0" anchor="ctr" anchorCtr="0">
              <a:noAutofit/>
            </a:bodyPr>
            <a:lstStyle/>
            <a:p>
              <a:pPr algn="ctr"/>
              <a:r>
                <a:rPr lang="en-US" sz="1600" b="1" spc="200" dirty="0">
                  <a:solidFill>
                    <a:schemeClr val="bg1"/>
                  </a:solidFill>
                  <a:latin typeface="Montserrat ExtraBold" pitchFamily="2" charset="77"/>
                </a:rPr>
                <a:t>SHORT SALE</a:t>
              </a:r>
            </a:p>
          </p:txBody>
        </p:sp>
      </p:grpSp>
    </p:spTree>
    <p:extLst>
      <p:ext uri="{BB962C8B-B14F-4D97-AF65-F5344CB8AC3E}">
        <p14:creationId xmlns:p14="http://schemas.microsoft.com/office/powerpoint/2010/main" val="262251240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301E-F7DF-4B8C-B41A-3DC21F27FFF1}"/>
              </a:ext>
            </a:extLst>
          </p:cNvPr>
          <p:cNvSpPr>
            <a:spLocks noGrp="1"/>
          </p:cNvSpPr>
          <p:nvPr>
            <p:ph type="title"/>
          </p:nvPr>
        </p:nvSpPr>
        <p:spPr>
          <a:xfrm>
            <a:off x="454152" y="914400"/>
            <a:ext cx="2743200" cy="1828800"/>
          </a:xfrm>
        </p:spPr>
        <p:txBody>
          <a:bodyPr>
            <a:normAutofit/>
          </a:bodyPr>
          <a:lstStyle/>
          <a:p>
            <a:r>
              <a:rPr lang="en-US" dirty="0"/>
              <a:t>Protect </a:t>
            </a:r>
            <a:br>
              <a:rPr lang="en-US" dirty="0"/>
            </a:br>
            <a:r>
              <a:rPr lang="en-US" dirty="0"/>
              <a:t>Your Client</a:t>
            </a:r>
          </a:p>
        </p:txBody>
      </p:sp>
      <p:sp>
        <p:nvSpPr>
          <p:cNvPr id="3" name="Content Placeholder 2">
            <a:extLst>
              <a:ext uri="{FF2B5EF4-FFF2-40B4-BE49-F238E27FC236}">
                <a16:creationId xmlns:a16="http://schemas.microsoft.com/office/drawing/2014/main" id="{B2B6A913-E4CD-4173-A939-F75348E7EFEC}"/>
              </a:ext>
            </a:extLst>
          </p:cNvPr>
          <p:cNvSpPr>
            <a:spLocks noGrp="1"/>
          </p:cNvSpPr>
          <p:nvPr>
            <p:ph idx="1"/>
          </p:nvPr>
        </p:nvSpPr>
        <p:spPr>
          <a:xfrm>
            <a:off x="3965448" y="914400"/>
            <a:ext cx="7772400" cy="5262563"/>
          </a:xfrm>
        </p:spPr>
        <p:txBody>
          <a:bodyPr numCol="1">
            <a:noAutofit/>
          </a:bodyPr>
          <a:lstStyle/>
          <a:p>
            <a:pPr>
              <a:spcAft>
                <a:spcPts val="2400"/>
              </a:spcAft>
            </a:pPr>
            <a:r>
              <a:rPr lang="en-US" sz="2400" dirty="0"/>
              <a:t>Not depositing earnest money before </a:t>
            </a:r>
            <a:br>
              <a:rPr lang="en-US" sz="2400" dirty="0"/>
            </a:br>
            <a:r>
              <a:rPr lang="en-US" sz="2400" dirty="0"/>
              <a:t>approved by lender could weaken offer </a:t>
            </a:r>
          </a:p>
          <a:p>
            <a:pPr>
              <a:spcAft>
                <a:spcPts val="2400"/>
              </a:spcAft>
            </a:pPr>
            <a:r>
              <a:rPr lang="en-US" sz="2400" dirty="0"/>
              <a:t>Try to include a “no subsequent offers” </a:t>
            </a:r>
            <a:br>
              <a:rPr lang="en-US" sz="2400" dirty="0"/>
            </a:br>
            <a:r>
              <a:rPr lang="en-US" sz="2400" dirty="0"/>
              <a:t>clause in contract</a:t>
            </a:r>
          </a:p>
          <a:p>
            <a:pPr>
              <a:spcAft>
                <a:spcPts val="2400"/>
              </a:spcAft>
            </a:pPr>
            <a:r>
              <a:rPr lang="en-US" sz="2400" dirty="0"/>
              <a:t>Check for liens on the property</a:t>
            </a:r>
          </a:p>
          <a:p>
            <a:pPr>
              <a:spcAft>
                <a:spcPts val="2400"/>
              </a:spcAft>
            </a:pPr>
            <a:r>
              <a:rPr lang="en-US" sz="2400" dirty="0"/>
              <a:t>Stipulate in contract how long buyer will </a:t>
            </a:r>
            <a:br>
              <a:rPr lang="en-US" sz="2400" dirty="0"/>
            </a:br>
            <a:r>
              <a:rPr lang="en-US" sz="2400" dirty="0"/>
              <a:t>wait for lender approval before withdrawing</a:t>
            </a:r>
          </a:p>
          <a:p>
            <a:pPr>
              <a:spcAft>
                <a:spcPts val="2400"/>
              </a:spcAft>
            </a:pPr>
            <a:r>
              <a:rPr lang="en-US" sz="2400" dirty="0"/>
              <a:t>International buyers – funds must be transferred promptly and cultural issues sometimes arise</a:t>
            </a:r>
          </a:p>
        </p:txBody>
      </p:sp>
      <p:sp>
        <p:nvSpPr>
          <p:cNvPr id="5" name="Date Placeholder 3">
            <a:extLst>
              <a:ext uri="{FF2B5EF4-FFF2-40B4-BE49-F238E27FC236}">
                <a16:creationId xmlns:a16="http://schemas.microsoft.com/office/drawing/2014/main" id="{FE7F3F6E-5639-0A41-E15B-855A29631F3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C130E113-6D2D-E8BD-501A-07034987637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320</a:t>
            </a:fld>
            <a:endParaRPr lang="en-US" b="1" dirty="0">
              <a:solidFill>
                <a:srgbClr val="606060"/>
              </a:solidFill>
            </a:endParaRPr>
          </a:p>
        </p:txBody>
      </p:sp>
      <p:grpSp>
        <p:nvGrpSpPr>
          <p:cNvPr id="7" name="Group 6">
            <a:extLst>
              <a:ext uri="{FF2B5EF4-FFF2-40B4-BE49-F238E27FC236}">
                <a16:creationId xmlns:a16="http://schemas.microsoft.com/office/drawing/2014/main" id="{84657892-F973-397A-46A0-83E35A35B15F}"/>
              </a:ext>
            </a:extLst>
          </p:cNvPr>
          <p:cNvGrpSpPr/>
          <p:nvPr/>
        </p:nvGrpSpPr>
        <p:grpSpPr>
          <a:xfrm>
            <a:off x="342901" y="2743200"/>
            <a:ext cx="2057400" cy="2057400"/>
            <a:chOff x="342901" y="2743201"/>
            <a:chExt cx="2057400" cy="2057400"/>
          </a:xfrm>
        </p:grpSpPr>
        <p:pic>
          <p:nvPicPr>
            <p:cNvPr id="8" name="Graphic 7">
              <a:extLst>
                <a:ext uri="{FF2B5EF4-FFF2-40B4-BE49-F238E27FC236}">
                  <a16:creationId xmlns:a16="http://schemas.microsoft.com/office/drawing/2014/main" id="{A05DB31C-1789-3334-A555-A4A6AB4B18D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1"/>
              <a:ext cx="1828800" cy="2028305"/>
            </a:xfrm>
            <a:prstGeom prst="rect">
              <a:avLst/>
            </a:prstGeom>
          </p:spPr>
        </p:pic>
        <p:sp>
          <p:nvSpPr>
            <p:cNvPr id="9" name="TextBox 8">
              <a:extLst>
                <a:ext uri="{FF2B5EF4-FFF2-40B4-BE49-F238E27FC236}">
                  <a16:creationId xmlns:a16="http://schemas.microsoft.com/office/drawing/2014/main" id="{A37FA60F-F692-FDF4-2B54-AB9519992B69}"/>
                </a:ext>
              </a:extLst>
            </p:cNvPr>
            <p:cNvSpPr txBox="1"/>
            <p:nvPr/>
          </p:nvSpPr>
          <p:spPr>
            <a:xfrm rot="21180000">
              <a:off x="342901" y="4343401"/>
              <a:ext cx="2057400" cy="457200"/>
            </a:xfrm>
            <a:prstGeom prst="rect">
              <a:avLst/>
            </a:prstGeom>
            <a:solidFill>
              <a:srgbClr val="FF0000"/>
            </a:solidFill>
          </p:spPr>
          <p:txBody>
            <a:bodyPr wrap="none" lIns="0" tIns="0" rIns="0" bIns="0" rtlCol="0" anchor="ctr" anchorCtr="0">
              <a:noAutofit/>
            </a:bodyPr>
            <a:lstStyle/>
            <a:p>
              <a:pPr algn="ctr"/>
              <a:r>
                <a:rPr lang="en-US" sz="1600" b="1" spc="200" dirty="0">
                  <a:solidFill>
                    <a:schemeClr val="bg1"/>
                  </a:solidFill>
                  <a:latin typeface="Montserrat ExtraBold" pitchFamily="2" charset="77"/>
                </a:rPr>
                <a:t>SHORT SALE</a:t>
              </a:r>
            </a:p>
          </p:txBody>
        </p:sp>
      </p:grpSp>
    </p:spTree>
    <p:extLst>
      <p:ext uri="{BB962C8B-B14F-4D97-AF65-F5344CB8AC3E}">
        <p14:creationId xmlns:p14="http://schemas.microsoft.com/office/powerpoint/2010/main" val="585846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B0298D-A0C6-4C3E-B9D5-559C3F94526E}"/>
              </a:ext>
            </a:extLst>
          </p:cNvPr>
          <p:cNvSpPr>
            <a:spLocks noGrp="1"/>
          </p:cNvSpPr>
          <p:nvPr>
            <p:ph type="title"/>
          </p:nvPr>
        </p:nvSpPr>
        <p:spPr>
          <a:xfrm>
            <a:off x="457200" y="914400"/>
            <a:ext cx="11277600" cy="914400"/>
          </a:xfrm>
        </p:spPr>
        <p:txBody>
          <a:bodyPr/>
          <a:lstStyle/>
          <a:p>
            <a:r>
              <a:rPr lang="en-US"/>
              <a:t>What Are Your Duties and Responsibilities?</a:t>
            </a:r>
          </a:p>
        </p:txBody>
      </p:sp>
      <p:sp>
        <p:nvSpPr>
          <p:cNvPr id="9" name="Content Placeholder 8">
            <a:extLst>
              <a:ext uri="{FF2B5EF4-FFF2-40B4-BE49-F238E27FC236}">
                <a16:creationId xmlns:a16="http://schemas.microsoft.com/office/drawing/2014/main" id="{80DFE50D-7AFC-43A3-BF66-D354136A8B12}"/>
              </a:ext>
            </a:extLst>
          </p:cNvPr>
          <p:cNvSpPr>
            <a:spLocks noGrp="1"/>
          </p:cNvSpPr>
          <p:nvPr>
            <p:ph idx="1"/>
          </p:nvPr>
        </p:nvSpPr>
        <p:spPr>
          <a:xfrm>
            <a:off x="457200" y="1825624"/>
            <a:ext cx="11277600" cy="5032375"/>
          </a:xfrm>
        </p:spPr>
        <p:txBody>
          <a:bodyPr wrap="square" numCol="2"/>
          <a:lstStyle/>
          <a:p>
            <a:pPr marL="0" indent="0">
              <a:spcBef>
                <a:spcPts val="0"/>
              </a:spcBef>
              <a:spcAft>
                <a:spcPts val="1200"/>
              </a:spcAft>
              <a:buNone/>
            </a:pPr>
            <a:r>
              <a:rPr lang="en-US" sz="2600" b="1" dirty="0">
                <a:latin typeface="Montserrat SemiBold" pitchFamily="2" charset="77"/>
              </a:rPr>
              <a:t>Duties to Clients </a:t>
            </a:r>
            <a:br>
              <a:rPr lang="en-US" sz="2600" b="1" dirty="0">
                <a:latin typeface="Montserrat SemiBold" pitchFamily="2" charset="77"/>
              </a:rPr>
            </a:br>
            <a:r>
              <a:rPr lang="en-US" sz="2600" dirty="0"/>
              <a:t>(OLDCAR)</a:t>
            </a:r>
          </a:p>
          <a:p>
            <a:pPr>
              <a:spcBef>
                <a:spcPts val="0"/>
              </a:spcBef>
              <a:spcAft>
                <a:spcPts val="1200"/>
              </a:spcAft>
              <a:buClr>
                <a:schemeClr val="tx1"/>
              </a:buClr>
            </a:pPr>
            <a:r>
              <a:rPr lang="en-US" sz="2600" b="1" dirty="0">
                <a:solidFill>
                  <a:schemeClr val="accent1"/>
                </a:solidFill>
              </a:rPr>
              <a:t>O</a:t>
            </a:r>
            <a:r>
              <a:rPr lang="en-US" sz="2600" dirty="0"/>
              <a:t>bedience</a:t>
            </a:r>
          </a:p>
          <a:p>
            <a:pPr>
              <a:spcBef>
                <a:spcPts val="0"/>
              </a:spcBef>
              <a:spcAft>
                <a:spcPts val="1200"/>
              </a:spcAft>
              <a:buClr>
                <a:schemeClr val="tx1"/>
              </a:buClr>
            </a:pPr>
            <a:r>
              <a:rPr lang="en-US" sz="2600" b="1" dirty="0">
                <a:solidFill>
                  <a:schemeClr val="accent1"/>
                </a:solidFill>
              </a:rPr>
              <a:t>L</a:t>
            </a:r>
            <a:r>
              <a:rPr lang="en-US" sz="2600" dirty="0"/>
              <a:t>oyalty</a:t>
            </a:r>
          </a:p>
          <a:p>
            <a:pPr>
              <a:spcBef>
                <a:spcPts val="0"/>
              </a:spcBef>
              <a:spcAft>
                <a:spcPts val="1200"/>
              </a:spcAft>
              <a:buClr>
                <a:schemeClr val="tx1"/>
              </a:buClr>
            </a:pPr>
            <a:r>
              <a:rPr lang="en-US" sz="2600" b="1" dirty="0">
                <a:solidFill>
                  <a:schemeClr val="accent1"/>
                </a:solidFill>
              </a:rPr>
              <a:t>D</a:t>
            </a:r>
            <a:r>
              <a:rPr lang="en-US" sz="2600" dirty="0"/>
              <a:t>isclosure</a:t>
            </a:r>
          </a:p>
          <a:p>
            <a:pPr>
              <a:spcBef>
                <a:spcPts val="0"/>
              </a:spcBef>
              <a:spcAft>
                <a:spcPts val="1200"/>
              </a:spcAft>
              <a:buClr>
                <a:schemeClr val="tx1"/>
              </a:buClr>
            </a:pPr>
            <a:r>
              <a:rPr lang="en-US" sz="2600" b="1" dirty="0">
                <a:solidFill>
                  <a:schemeClr val="accent1"/>
                </a:solidFill>
              </a:rPr>
              <a:t>C</a:t>
            </a:r>
            <a:r>
              <a:rPr lang="en-US" sz="2600" dirty="0"/>
              <a:t>onfidentiality</a:t>
            </a:r>
          </a:p>
          <a:p>
            <a:pPr>
              <a:spcBef>
                <a:spcPts val="0"/>
              </a:spcBef>
              <a:spcAft>
                <a:spcPts val="1200"/>
              </a:spcAft>
              <a:buClr>
                <a:schemeClr val="tx1"/>
              </a:buClr>
            </a:pPr>
            <a:r>
              <a:rPr lang="en-US" sz="2600" b="1" dirty="0">
                <a:solidFill>
                  <a:schemeClr val="accent1"/>
                </a:solidFill>
              </a:rPr>
              <a:t>A</a:t>
            </a:r>
            <a:r>
              <a:rPr lang="en-US" sz="2600" dirty="0"/>
              <a:t>ccounting</a:t>
            </a:r>
          </a:p>
          <a:p>
            <a:pPr>
              <a:spcBef>
                <a:spcPts val="0"/>
              </a:spcBef>
              <a:spcAft>
                <a:spcPts val="8400"/>
              </a:spcAft>
              <a:buClr>
                <a:schemeClr val="tx1"/>
              </a:buClr>
            </a:pPr>
            <a:r>
              <a:rPr lang="en-US" sz="2600" b="1" dirty="0">
                <a:solidFill>
                  <a:schemeClr val="accent1"/>
                </a:solidFill>
              </a:rPr>
              <a:t>R</a:t>
            </a:r>
            <a:r>
              <a:rPr lang="en-US" sz="2600" dirty="0"/>
              <a:t>easonable care/diligence</a:t>
            </a:r>
          </a:p>
          <a:p>
            <a:pPr marL="0" indent="0">
              <a:spcBef>
                <a:spcPts val="0"/>
              </a:spcBef>
              <a:spcAft>
                <a:spcPts val="1200"/>
              </a:spcAft>
              <a:buClr>
                <a:schemeClr val="tx1"/>
              </a:buClr>
              <a:buNone/>
            </a:pPr>
            <a:r>
              <a:rPr lang="en-US" sz="2600" b="1" dirty="0">
                <a:solidFill>
                  <a:schemeClr val="tx1"/>
                </a:solidFill>
                <a:latin typeface="Montserrat SemiBold" pitchFamily="2" charset="77"/>
              </a:rPr>
              <a:t>Responsibilities to Customers</a:t>
            </a:r>
            <a:br>
              <a:rPr lang="en-US" sz="2600" b="1" dirty="0">
                <a:solidFill>
                  <a:schemeClr val="tx1"/>
                </a:solidFill>
                <a:latin typeface="Montserrat SemiBold" pitchFamily="2" charset="77"/>
              </a:rPr>
            </a:br>
            <a:r>
              <a:rPr lang="en-US" sz="2600" dirty="0">
                <a:solidFill>
                  <a:schemeClr val="tx1"/>
                </a:solidFill>
              </a:rPr>
              <a:t>(HARD)</a:t>
            </a:r>
          </a:p>
          <a:p>
            <a:pPr>
              <a:spcBef>
                <a:spcPts val="0"/>
              </a:spcBef>
              <a:spcAft>
                <a:spcPts val="1200"/>
              </a:spcAft>
              <a:buClr>
                <a:schemeClr val="tx1"/>
              </a:buClr>
            </a:pPr>
            <a:r>
              <a:rPr lang="en-US" sz="2600" b="1" dirty="0">
                <a:solidFill>
                  <a:schemeClr val="accent1"/>
                </a:solidFill>
              </a:rPr>
              <a:t>H</a:t>
            </a:r>
            <a:r>
              <a:rPr lang="en-US" sz="2600" dirty="0">
                <a:solidFill>
                  <a:schemeClr val="tx1"/>
                </a:solidFill>
              </a:rPr>
              <a:t>onesty</a:t>
            </a:r>
          </a:p>
          <a:p>
            <a:pPr>
              <a:spcBef>
                <a:spcPts val="0"/>
              </a:spcBef>
              <a:spcAft>
                <a:spcPts val="1200"/>
              </a:spcAft>
              <a:buClr>
                <a:schemeClr val="tx1"/>
              </a:buClr>
            </a:pPr>
            <a:r>
              <a:rPr lang="en-US" sz="2600" b="1" dirty="0">
                <a:solidFill>
                  <a:schemeClr val="accent1"/>
                </a:solidFill>
              </a:rPr>
              <a:t>A</a:t>
            </a:r>
            <a:r>
              <a:rPr lang="en-US" sz="2600" dirty="0">
                <a:solidFill>
                  <a:schemeClr val="tx1"/>
                </a:solidFill>
              </a:rPr>
              <a:t>ccounting </a:t>
            </a:r>
          </a:p>
          <a:p>
            <a:pPr>
              <a:spcBef>
                <a:spcPts val="0"/>
              </a:spcBef>
              <a:spcAft>
                <a:spcPts val="1200"/>
              </a:spcAft>
              <a:buClr>
                <a:schemeClr val="tx1"/>
              </a:buClr>
            </a:pPr>
            <a:r>
              <a:rPr lang="en-US" sz="2600" b="1" dirty="0">
                <a:solidFill>
                  <a:schemeClr val="accent1"/>
                </a:solidFill>
              </a:rPr>
              <a:t>R</a:t>
            </a:r>
            <a:r>
              <a:rPr lang="en-US" sz="2600" dirty="0">
                <a:solidFill>
                  <a:schemeClr val="tx1"/>
                </a:solidFill>
              </a:rPr>
              <a:t>easonable skill/care</a:t>
            </a:r>
          </a:p>
          <a:p>
            <a:pPr>
              <a:spcBef>
                <a:spcPts val="0"/>
              </a:spcBef>
              <a:spcAft>
                <a:spcPts val="1200"/>
              </a:spcAft>
              <a:buClr>
                <a:schemeClr val="tx1"/>
              </a:buClr>
            </a:pPr>
            <a:r>
              <a:rPr lang="en-US" sz="2600" b="1" dirty="0">
                <a:solidFill>
                  <a:schemeClr val="accent1"/>
                </a:solidFill>
              </a:rPr>
              <a:t>D</a:t>
            </a:r>
            <a:r>
              <a:rPr lang="en-US" sz="2600" dirty="0">
                <a:solidFill>
                  <a:schemeClr val="tx1"/>
                </a:solidFill>
              </a:rPr>
              <a:t>isclosures</a:t>
            </a:r>
          </a:p>
        </p:txBody>
      </p:sp>
      <p:sp>
        <p:nvSpPr>
          <p:cNvPr id="3" name="Date Placeholder 3">
            <a:extLst>
              <a:ext uri="{FF2B5EF4-FFF2-40B4-BE49-F238E27FC236}">
                <a16:creationId xmlns:a16="http://schemas.microsoft.com/office/drawing/2014/main" id="{4AC1987C-96CB-AD3A-65D1-40412635512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2" name="Date Placeholder 3">
            <a:extLst>
              <a:ext uri="{FF2B5EF4-FFF2-40B4-BE49-F238E27FC236}">
                <a16:creationId xmlns:a16="http://schemas.microsoft.com/office/drawing/2014/main" id="{52015EFF-8C2D-BB4F-DC4A-317B7A518D5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33</a:t>
            </a:fld>
            <a:endParaRPr lang="en-US" sz="1200" b="1" dirty="0">
              <a:solidFill>
                <a:srgbClr val="606060"/>
              </a:solidFill>
            </a:endParaRPr>
          </a:p>
        </p:txBody>
      </p:sp>
    </p:spTree>
    <p:extLst>
      <p:ext uri="{BB962C8B-B14F-4D97-AF65-F5344CB8AC3E}">
        <p14:creationId xmlns:p14="http://schemas.microsoft.com/office/powerpoint/2010/main" val="115296057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16E19F-BE6B-4897-9ED9-57B6FE98B0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750381" y="914400"/>
            <a:ext cx="4691237" cy="5029200"/>
          </a:xfrm>
          <a:prstGeom prst="rect">
            <a:avLst/>
          </a:prstGeom>
          <a:noFill/>
          <a:ln w="12700">
            <a:solidFill>
              <a:srgbClr val="606060"/>
            </a:solidFill>
          </a:ln>
        </p:spPr>
      </p:pic>
      <p:sp>
        <p:nvSpPr>
          <p:cNvPr id="5" name="Date Placeholder 3">
            <a:extLst>
              <a:ext uri="{FF2B5EF4-FFF2-40B4-BE49-F238E27FC236}">
                <a16:creationId xmlns:a16="http://schemas.microsoft.com/office/drawing/2014/main" id="{02F593CC-8692-AE86-7596-EC486BAAD2B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06A1F4B1-54F6-157B-6CA1-92A753D80FE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321</a:t>
            </a:fld>
            <a:endParaRPr lang="en-US" b="1" dirty="0">
              <a:solidFill>
                <a:srgbClr val="606060"/>
              </a:solidFill>
            </a:endParaRPr>
          </a:p>
        </p:txBody>
      </p:sp>
    </p:spTree>
    <p:extLst>
      <p:ext uri="{BB962C8B-B14F-4D97-AF65-F5344CB8AC3E}">
        <p14:creationId xmlns:p14="http://schemas.microsoft.com/office/powerpoint/2010/main" val="216911542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6D1A-704C-4CB5-BB38-2E9021E78314}"/>
              </a:ext>
            </a:extLst>
          </p:cNvPr>
          <p:cNvSpPr>
            <a:spLocks noGrp="1"/>
          </p:cNvSpPr>
          <p:nvPr>
            <p:ph type="title"/>
          </p:nvPr>
        </p:nvSpPr>
        <p:spPr>
          <a:xfrm>
            <a:off x="457200" y="914400"/>
            <a:ext cx="11277600" cy="914400"/>
          </a:xfrm>
        </p:spPr>
        <p:txBody>
          <a:bodyPr anchor="t" anchorCtr="0">
            <a:normAutofit/>
          </a:bodyPr>
          <a:lstStyle/>
          <a:p>
            <a:r>
              <a:rPr lang="en-US" dirty="0"/>
              <a:t>Practitioner Perspective </a:t>
            </a:r>
          </a:p>
        </p:txBody>
      </p:sp>
      <p:sp>
        <p:nvSpPr>
          <p:cNvPr id="3" name="Content Placeholder 2">
            <a:extLst>
              <a:ext uri="{FF2B5EF4-FFF2-40B4-BE49-F238E27FC236}">
                <a16:creationId xmlns:a16="http://schemas.microsoft.com/office/drawing/2014/main" id="{094A2D42-62C6-4B8E-BAAB-947F4475CA86}"/>
              </a:ext>
            </a:extLst>
          </p:cNvPr>
          <p:cNvSpPr>
            <a:spLocks noGrp="1"/>
          </p:cNvSpPr>
          <p:nvPr>
            <p:ph idx="1"/>
          </p:nvPr>
        </p:nvSpPr>
        <p:spPr>
          <a:xfrm>
            <a:off x="457200" y="1825625"/>
            <a:ext cx="11277600" cy="4351338"/>
          </a:xfrm>
        </p:spPr>
        <p:txBody>
          <a:bodyPr numCol="1" anchor="t">
            <a:noAutofit/>
          </a:bodyPr>
          <a:lstStyle/>
          <a:p>
            <a:r>
              <a:rPr lang="en-US" sz="2400" dirty="0"/>
              <a:t>Educating buyers</a:t>
            </a:r>
          </a:p>
          <a:p>
            <a:r>
              <a:rPr lang="en-US" sz="2400" dirty="0"/>
              <a:t>Top 3 things that affect negotiating</a:t>
            </a:r>
          </a:p>
          <a:p>
            <a:r>
              <a:rPr lang="en-US" sz="2400" dirty="0"/>
              <a:t>Prepare buyers for multiple offers</a:t>
            </a:r>
          </a:p>
          <a:p>
            <a:r>
              <a:rPr lang="en-US" sz="2400" dirty="0"/>
              <a:t>Escalation clauses </a:t>
            </a:r>
          </a:p>
          <a:p>
            <a:r>
              <a:rPr lang="en-US" sz="2400" dirty="0"/>
              <a:t>Remember Einstein</a:t>
            </a:r>
            <a:br>
              <a:rPr lang="en-US" sz="2400" dirty="0"/>
            </a:br>
            <a:r>
              <a:rPr lang="en-US" sz="2400" dirty="0"/>
              <a:t>Learn the rules – and then play </a:t>
            </a:r>
            <a:br>
              <a:rPr lang="en-US" sz="2400" dirty="0"/>
            </a:br>
            <a:r>
              <a:rPr lang="en-US" sz="2400" dirty="0"/>
              <a:t>better than anyone else</a:t>
            </a:r>
          </a:p>
        </p:txBody>
      </p:sp>
      <p:sp>
        <p:nvSpPr>
          <p:cNvPr id="9" name="Date Placeholder 3">
            <a:extLst>
              <a:ext uri="{FF2B5EF4-FFF2-40B4-BE49-F238E27FC236}">
                <a16:creationId xmlns:a16="http://schemas.microsoft.com/office/drawing/2014/main" id="{FF4BDA15-D55B-31F8-9258-F66F1513601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0" name="Date Placeholder 3">
            <a:extLst>
              <a:ext uri="{FF2B5EF4-FFF2-40B4-BE49-F238E27FC236}">
                <a16:creationId xmlns:a16="http://schemas.microsoft.com/office/drawing/2014/main" id="{17E73E5B-0862-A37D-F1AC-97253945AD2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322</a:t>
            </a:fld>
            <a:endParaRPr lang="en-US" b="1" dirty="0">
              <a:solidFill>
                <a:srgbClr val="606060"/>
              </a:solidFill>
            </a:endParaRPr>
          </a:p>
        </p:txBody>
      </p:sp>
      <p:pic>
        <p:nvPicPr>
          <p:cNvPr id="12" name="Graphic 11">
            <a:extLst>
              <a:ext uri="{FF2B5EF4-FFF2-40B4-BE49-F238E27FC236}">
                <a16:creationId xmlns:a16="http://schemas.microsoft.com/office/drawing/2014/main" id="{5D4516A5-9A4C-E509-F601-5796CB145DF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372285591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4D27-9114-446B-A4F9-1FB0CAB4F94E}"/>
              </a:ext>
            </a:extLst>
          </p:cNvPr>
          <p:cNvSpPr>
            <a:spLocks noGrp="1"/>
          </p:cNvSpPr>
          <p:nvPr>
            <p:ph type="title"/>
          </p:nvPr>
        </p:nvSpPr>
        <p:spPr>
          <a:xfrm>
            <a:off x="454152" y="914400"/>
            <a:ext cx="2743200" cy="1828800"/>
          </a:xfrm>
        </p:spPr>
        <p:txBody>
          <a:bodyPr anchor="t" anchorCtr="0">
            <a:normAutofit/>
          </a:bodyPr>
          <a:lstStyle/>
          <a:p>
            <a:r>
              <a:rPr lang="en-US" dirty="0"/>
              <a:t>Key Point Review —</a:t>
            </a:r>
            <a:br>
              <a:rPr lang="en-US" dirty="0"/>
            </a:br>
            <a:r>
              <a:rPr lang="en-US" dirty="0"/>
              <a:t>Module 5</a:t>
            </a:r>
          </a:p>
        </p:txBody>
      </p:sp>
      <p:sp>
        <p:nvSpPr>
          <p:cNvPr id="3" name="Content Placeholder 2">
            <a:extLst>
              <a:ext uri="{FF2B5EF4-FFF2-40B4-BE49-F238E27FC236}">
                <a16:creationId xmlns:a16="http://schemas.microsoft.com/office/drawing/2014/main" id="{F96BC520-2687-44BE-9A4B-7F03860EECA1}"/>
              </a:ext>
            </a:extLst>
          </p:cNvPr>
          <p:cNvSpPr>
            <a:spLocks noGrp="1"/>
          </p:cNvSpPr>
          <p:nvPr>
            <p:ph idx="1"/>
          </p:nvPr>
        </p:nvSpPr>
        <p:spPr>
          <a:xfrm>
            <a:off x="3965448" y="914400"/>
            <a:ext cx="7772400" cy="5262563"/>
          </a:xfrm>
        </p:spPr>
        <p:txBody>
          <a:bodyPr numCol="1">
            <a:noAutofit/>
          </a:bodyPr>
          <a:lstStyle/>
          <a:p>
            <a:pPr>
              <a:spcAft>
                <a:spcPts val="2400"/>
              </a:spcAft>
            </a:pPr>
            <a:r>
              <a:rPr lang="en-US" sz="2200" dirty="0"/>
              <a:t>Preparing the buyer to make an offer involves educating them on the process while also understanding their emotions</a:t>
            </a:r>
          </a:p>
          <a:p>
            <a:pPr>
              <a:spcAft>
                <a:spcPts val="2400"/>
              </a:spcAft>
            </a:pPr>
            <a:r>
              <a:rPr lang="en-US" sz="2200" dirty="0"/>
              <a:t>REALTORS</a:t>
            </a:r>
            <a:r>
              <a:rPr lang="en-US" sz="2200" baseline="30000" dirty="0"/>
              <a:t>®</a:t>
            </a:r>
            <a:r>
              <a:rPr lang="en-US" sz="2200" dirty="0"/>
              <a:t> should analyze and interpret </a:t>
            </a:r>
            <a:br>
              <a:rPr lang="en-US" sz="2200" dirty="0"/>
            </a:br>
            <a:r>
              <a:rPr lang="en-US" sz="2200" dirty="0"/>
              <a:t>the data and present a clear market analysis </a:t>
            </a:r>
            <a:br>
              <a:rPr lang="en-US" sz="2200" dirty="0"/>
            </a:br>
            <a:r>
              <a:rPr lang="en-US" sz="2200" dirty="0"/>
              <a:t>on the property prior to making an offer</a:t>
            </a:r>
          </a:p>
          <a:p>
            <a:pPr>
              <a:spcAft>
                <a:spcPts val="2400"/>
              </a:spcAft>
            </a:pPr>
            <a:r>
              <a:rPr lang="en-US" sz="2200" dirty="0"/>
              <a:t>REALTORS</a:t>
            </a:r>
            <a:r>
              <a:rPr lang="en-US" sz="2200" baseline="30000" dirty="0"/>
              <a:t>®</a:t>
            </a:r>
            <a:r>
              <a:rPr lang="en-US" sz="2200" dirty="0"/>
              <a:t> should assess a client’s advantages </a:t>
            </a:r>
            <a:br>
              <a:rPr lang="en-US" sz="2200" dirty="0"/>
            </a:br>
            <a:r>
              <a:rPr lang="en-US" sz="2200" dirty="0"/>
              <a:t>and prior to developing an offer</a:t>
            </a:r>
          </a:p>
          <a:p>
            <a:pPr>
              <a:spcAft>
                <a:spcPts val="2400"/>
              </a:spcAft>
            </a:pPr>
            <a:r>
              <a:rPr lang="en-US" sz="2200" dirty="0"/>
              <a:t>There are many offer scenarios: multiple offers, escalation clause, variable rate disclosures, </a:t>
            </a:r>
            <a:br>
              <a:rPr lang="en-US" sz="2200" dirty="0"/>
            </a:br>
            <a:r>
              <a:rPr lang="en-US" sz="2200" dirty="0"/>
              <a:t>REO and short sales, and counteroffers</a:t>
            </a:r>
          </a:p>
        </p:txBody>
      </p:sp>
      <p:pic>
        <p:nvPicPr>
          <p:cNvPr id="4" name="Graphic 3">
            <a:extLst>
              <a:ext uri="{FF2B5EF4-FFF2-40B4-BE49-F238E27FC236}">
                <a16:creationId xmlns:a16="http://schemas.microsoft.com/office/drawing/2014/main" id="{A524ED1B-54C6-A439-982D-9536CEAC5B1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0"/>
            <a:ext cx="1817783" cy="1828800"/>
          </a:xfrm>
          <a:prstGeom prst="rect">
            <a:avLst/>
          </a:prstGeom>
        </p:spPr>
      </p:pic>
      <p:sp>
        <p:nvSpPr>
          <p:cNvPr id="10" name="Date Placeholder 3">
            <a:extLst>
              <a:ext uri="{FF2B5EF4-FFF2-40B4-BE49-F238E27FC236}">
                <a16:creationId xmlns:a16="http://schemas.microsoft.com/office/drawing/2014/main" id="{C3A41682-578B-6636-CE9E-CA4C2FB9ECD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11" name="Date Placeholder 3">
            <a:extLst>
              <a:ext uri="{FF2B5EF4-FFF2-40B4-BE49-F238E27FC236}">
                <a16:creationId xmlns:a16="http://schemas.microsoft.com/office/drawing/2014/main" id="{DD0AE58D-2692-E995-47BA-9B027E0C053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323</a:t>
            </a:fld>
            <a:endParaRPr lang="en-US" b="1" dirty="0">
              <a:solidFill>
                <a:srgbClr val="606060"/>
              </a:solidFill>
            </a:endParaRPr>
          </a:p>
        </p:txBody>
      </p:sp>
    </p:spTree>
    <p:extLst>
      <p:ext uri="{BB962C8B-B14F-4D97-AF65-F5344CB8AC3E}">
        <p14:creationId xmlns:p14="http://schemas.microsoft.com/office/powerpoint/2010/main" val="299785361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515412-61D5-4849-A5E6-B7EAEA3613DD}"/>
              </a:ext>
            </a:extLst>
          </p:cNvPr>
          <p:cNvSpPr>
            <a:spLocks noGrp="1"/>
          </p:cNvSpPr>
          <p:nvPr>
            <p:ph type="title"/>
          </p:nvPr>
        </p:nvSpPr>
        <p:spPr>
          <a:xfrm>
            <a:off x="457200" y="914400"/>
            <a:ext cx="7272528" cy="1371600"/>
          </a:xfrm>
        </p:spPr>
        <p:txBody>
          <a:bodyPr/>
          <a:lstStyle/>
          <a:p>
            <a:r>
              <a:rPr lang="en-US" noProof="0" dirty="0"/>
              <a:t>A Day in the Life of … </a:t>
            </a:r>
            <a:br>
              <a:rPr lang="en-US" noProof="0" dirty="0"/>
            </a:br>
            <a:r>
              <a:rPr lang="en-US" noProof="0" dirty="0"/>
              <a:t>A Buyer’s Rep</a:t>
            </a:r>
            <a:endParaRPr lang="en-US" dirty="0"/>
          </a:p>
        </p:txBody>
      </p:sp>
      <p:sp>
        <p:nvSpPr>
          <p:cNvPr id="8" name="Content Placeholder 7">
            <a:extLst>
              <a:ext uri="{FF2B5EF4-FFF2-40B4-BE49-F238E27FC236}">
                <a16:creationId xmlns:a16="http://schemas.microsoft.com/office/drawing/2014/main" id="{268B879C-25C4-225A-35D0-0159E72BF230}"/>
              </a:ext>
            </a:extLst>
          </p:cNvPr>
          <p:cNvSpPr>
            <a:spLocks noGrp="1"/>
          </p:cNvSpPr>
          <p:nvPr>
            <p:ph idx="1"/>
          </p:nvPr>
        </p:nvSpPr>
        <p:spPr>
          <a:xfrm>
            <a:off x="457200" y="2057400"/>
            <a:ext cx="7272528" cy="3064399"/>
          </a:xfrm>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t>Your opportunity to review </a:t>
            </a:r>
            <a:b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b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t>Module 5 concepts</a:t>
            </a:r>
          </a:p>
        </p:txBody>
      </p:sp>
      <p:sp>
        <p:nvSpPr>
          <p:cNvPr id="13" name="Date Placeholder 3">
            <a:extLst>
              <a:ext uri="{FF2B5EF4-FFF2-40B4-BE49-F238E27FC236}">
                <a16:creationId xmlns:a16="http://schemas.microsoft.com/office/drawing/2014/main" id="{0443F526-0C43-3070-BDF7-9FDA915BE96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4" name="Date Placeholder 3">
            <a:extLst>
              <a:ext uri="{FF2B5EF4-FFF2-40B4-BE49-F238E27FC236}">
                <a16:creationId xmlns:a16="http://schemas.microsoft.com/office/drawing/2014/main" id="{9C657D79-48C7-73A4-4EAA-48505D8E214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324</a:t>
            </a:fld>
            <a:endParaRPr lang="en-US" b="1" dirty="0">
              <a:solidFill>
                <a:srgbClr val="606060"/>
              </a:solidFill>
            </a:endParaRPr>
          </a:p>
        </p:txBody>
      </p:sp>
      <p:pic>
        <p:nvPicPr>
          <p:cNvPr id="2" name="Picture 1" descr="A person in a suit using a computer&#10;&#10;Description automatically generated">
            <a:extLst>
              <a:ext uri="{FF2B5EF4-FFF2-40B4-BE49-F238E27FC236}">
                <a16:creationId xmlns:a16="http://schemas.microsoft.com/office/drawing/2014/main" id="{CB03F226-3718-F052-38CA-92C21DADAFA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29728" y="1143000"/>
            <a:ext cx="4005072" cy="4572000"/>
          </a:xfrm>
          <a:prstGeom prst="rect">
            <a:avLst/>
          </a:prstGeom>
        </p:spPr>
      </p:pic>
    </p:spTree>
    <p:extLst>
      <p:ext uri="{BB962C8B-B14F-4D97-AF65-F5344CB8AC3E}">
        <p14:creationId xmlns:p14="http://schemas.microsoft.com/office/powerpoint/2010/main" val="247791608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EB07-34D1-7F17-6CB7-B0745E59BC37}"/>
              </a:ext>
            </a:extLst>
          </p:cNvPr>
          <p:cNvSpPr>
            <a:spLocks noGrp="1"/>
          </p:cNvSpPr>
          <p:nvPr>
            <p:ph type="ctrTitle"/>
          </p:nvPr>
        </p:nvSpPr>
        <p:spPr/>
        <p:txBody>
          <a:bodyPr/>
          <a:lstStyle/>
          <a:p>
            <a:r>
              <a:rPr lang="en-US" dirty="0"/>
              <a:t>Module 6:</a:t>
            </a:r>
            <a:br>
              <a:rPr lang="en-US" dirty="0"/>
            </a:br>
            <a:r>
              <a:rPr lang="en-US" dirty="0"/>
              <a:t>From Contract</a:t>
            </a:r>
            <a:br>
              <a:rPr lang="en-US" dirty="0"/>
            </a:br>
            <a:r>
              <a:rPr lang="en-US" dirty="0"/>
              <a:t>to Closing</a:t>
            </a:r>
          </a:p>
        </p:txBody>
      </p:sp>
      <p:sp>
        <p:nvSpPr>
          <p:cNvPr id="5" name="Rectangle 4">
            <a:extLst>
              <a:ext uri="{FF2B5EF4-FFF2-40B4-BE49-F238E27FC236}">
                <a16:creationId xmlns:a16="http://schemas.microsoft.com/office/drawing/2014/main" id="{E9C82191-F10A-5767-F481-C02205CDAEDB}"/>
              </a:ext>
            </a:extLst>
          </p:cNvPr>
          <p:cNvSpPr/>
          <p:nvPr/>
        </p:nvSpPr>
        <p:spPr>
          <a:xfrm>
            <a:off x="8074152" y="20856"/>
            <a:ext cx="4117848" cy="2036544"/>
          </a:xfrm>
          <a:prstGeom prst="rect">
            <a:avLst/>
          </a:prstGeom>
          <a:solidFill>
            <a:srgbClr val="6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2166C29-0E8F-F192-AC30-C8ECADE104C0}"/>
              </a:ext>
            </a:extLst>
          </p:cNvPr>
          <p:cNvSpPr/>
          <p:nvPr/>
        </p:nvSpPr>
        <p:spPr>
          <a:xfrm>
            <a:off x="8074152" y="4800600"/>
            <a:ext cx="4117848" cy="20365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a:extLst>
              <a:ext uri="{FF2B5EF4-FFF2-40B4-BE49-F238E27FC236}">
                <a16:creationId xmlns:a16="http://schemas.microsoft.com/office/drawing/2014/main" id="{21E3B20E-7622-E7B0-3B7E-D575DDE24707}"/>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9" name="Graphic 8">
            <a:extLst>
              <a:ext uri="{FF2B5EF4-FFF2-40B4-BE49-F238E27FC236}">
                <a16:creationId xmlns:a16="http://schemas.microsoft.com/office/drawing/2014/main" id="{63218202-7C8A-3B19-6536-181380D0A2A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1943" cy="347472"/>
          </a:xfrm>
          <a:prstGeom prst="rect">
            <a:avLst/>
          </a:prstGeom>
        </p:spPr>
      </p:pic>
      <p:pic>
        <p:nvPicPr>
          <p:cNvPr id="4" name="Picture 3" descr="A person handing a key to a person&#10;&#10;Description automatically generated">
            <a:extLst>
              <a:ext uri="{FF2B5EF4-FFF2-40B4-BE49-F238E27FC236}">
                <a16:creationId xmlns:a16="http://schemas.microsoft.com/office/drawing/2014/main" id="{C83F30A7-ECB0-672E-49AE-576C9C8361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77200" y="2057400"/>
            <a:ext cx="4114800" cy="2743200"/>
          </a:xfrm>
          <a:prstGeom prst="rect">
            <a:avLst/>
          </a:prstGeom>
        </p:spPr>
      </p:pic>
    </p:spTree>
    <p:extLst>
      <p:ext uri="{BB962C8B-B14F-4D97-AF65-F5344CB8AC3E}">
        <p14:creationId xmlns:p14="http://schemas.microsoft.com/office/powerpoint/2010/main" val="1878546698"/>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2D3551-0F49-44F2-A29E-D59CFE5EAFF5}"/>
              </a:ext>
            </a:extLst>
          </p:cNvPr>
          <p:cNvSpPr>
            <a:spLocks noGrp="1"/>
          </p:cNvSpPr>
          <p:nvPr>
            <p:ph type="title"/>
          </p:nvPr>
        </p:nvSpPr>
        <p:spPr/>
        <p:txBody>
          <a:bodyPr>
            <a:noAutofit/>
          </a:bodyPr>
          <a:lstStyle/>
          <a:p>
            <a:r>
              <a:rPr lang="en-US" dirty="0"/>
              <a:t>Module 6 Learning Objectives</a:t>
            </a:r>
          </a:p>
        </p:txBody>
      </p:sp>
      <p:sp>
        <p:nvSpPr>
          <p:cNvPr id="6" name="Content Placeholder 5">
            <a:extLst>
              <a:ext uri="{FF2B5EF4-FFF2-40B4-BE49-F238E27FC236}">
                <a16:creationId xmlns:a16="http://schemas.microsoft.com/office/drawing/2014/main" id="{D139E400-1A58-44AA-B2BC-0F2052046486}"/>
              </a:ext>
            </a:extLst>
          </p:cNvPr>
          <p:cNvSpPr>
            <a:spLocks noGrp="1"/>
          </p:cNvSpPr>
          <p:nvPr>
            <p:ph idx="1"/>
          </p:nvPr>
        </p:nvSpPr>
        <p:spPr/>
        <p:txBody>
          <a:bodyPr numCol="1"/>
          <a:lstStyle/>
          <a:p>
            <a:pPr>
              <a:spcAft>
                <a:spcPts val="2400"/>
              </a:spcAft>
            </a:pPr>
            <a:r>
              <a:rPr lang="en-US" sz="2600" dirty="0"/>
              <a:t>Explain the immediacy of contingencies </a:t>
            </a:r>
            <a:br>
              <a:rPr lang="en-US" sz="2600" dirty="0"/>
            </a:br>
            <a:r>
              <a:rPr lang="en-US" sz="2600" dirty="0"/>
              <a:t>to clients and outline the mortgage application process</a:t>
            </a:r>
          </a:p>
          <a:p>
            <a:pPr>
              <a:spcAft>
                <a:spcPts val="2400"/>
              </a:spcAft>
            </a:pPr>
            <a:r>
              <a:rPr lang="en-US" sz="2600" dirty="0"/>
              <a:t>Guide your client through the home inspection and appraisal process</a:t>
            </a:r>
          </a:p>
          <a:p>
            <a:pPr>
              <a:spcAft>
                <a:spcPts val="2400"/>
              </a:spcAft>
            </a:pPr>
            <a:r>
              <a:rPr lang="en-US" sz="2600" dirty="0"/>
              <a:t>Ensure that your client knows the </a:t>
            </a:r>
            <a:br>
              <a:rPr lang="en-US" sz="2600" dirty="0"/>
            </a:br>
            <a:r>
              <a:rPr lang="en-US" sz="2600" dirty="0"/>
              <a:t>different types of required insurance </a:t>
            </a:r>
            <a:br>
              <a:rPr lang="en-US" sz="2600" dirty="0"/>
            </a:br>
            <a:r>
              <a:rPr lang="en-US" sz="2600" dirty="0"/>
              <a:t>and understands the closing process</a:t>
            </a:r>
          </a:p>
        </p:txBody>
      </p:sp>
      <p:pic>
        <p:nvPicPr>
          <p:cNvPr id="3" name="Graphic 2">
            <a:extLst>
              <a:ext uri="{FF2B5EF4-FFF2-40B4-BE49-F238E27FC236}">
                <a16:creationId xmlns:a16="http://schemas.microsoft.com/office/drawing/2014/main" id="{3F51F28B-A433-F274-B5E3-75F6BD5AB17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2971800"/>
            <a:ext cx="1828800" cy="1828800"/>
          </a:xfrm>
          <a:prstGeom prst="rect">
            <a:avLst/>
          </a:prstGeom>
        </p:spPr>
      </p:pic>
      <p:sp>
        <p:nvSpPr>
          <p:cNvPr id="11" name="Date Placeholder 3">
            <a:extLst>
              <a:ext uri="{FF2B5EF4-FFF2-40B4-BE49-F238E27FC236}">
                <a16:creationId xmlns:a16="http://schemas.microsoft.com/office/drawing/2014/main" id="{1512E455-F944-6C3F-0B74-D8264578A182}"/>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12" name="Date Placeholder 3">
            <a:extLst>
              <a:ext uri="{FF2B5EF4-FFF2-40B4-BE49-F238E27FC236}">
                <a16:creationId xmlns:a16="http://schemas.microsoft.com/office/drawing/2014/main" id="{7C88D334-44B5-8099-30CC-641D762A4C2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326</a:t>
            </a:fld>
            <a:endParaRPr lang="en-US" b="1" dirty="0">
              <a:solidFill>
                <a:srgbClr val="606060"/>
              </a:solidFill>
            </a:endParaRPr>
          </a:p>
        </p:txBody>
      </p:sp>
    </p:spTree>
    <p:extLst>
      <p:ext uri="{BB962C8B-B14F-4D97-AF65-F5344CB8AC3E}">
        <p14:creationId xmlns:p14="http://schemas.microsoft.com/office/powerpoint/2010/main" val="36738799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D43B-FBCA-4A18-9BFD-A245E2EF0D14}"/>
              </a:ext>
            </a:extLst>
          </p:cNvPr>
          <p:cNvSpPr>
            <a:spLocks noGrp="1"/>
          </p:cNvSpPr>
          <p:nvPr>
            <p:ph type="title"/>
          </p:nvPr>
        </p:nvSpPr>
        <p:spPr>
          <a:xfrm>
            <a:off x="457200" y="914400"/>
            <a:ext cx="11277600" cy="914400"/>
          </a:xfrm>
        </p:spPr>
        <p:txBody>
          <a:bodyPr anchor="t" anchorCtr="0">
            <a:noAutofit/>
          </a:bodyPr>
          <a:lstStyle/>
          <a:p>
            <a:r>
              <a:rPr lang="en-US" dirty="0"/>
              <a:t>Contract Contingencies</a:t>
            </a:r>
          </a:p>
        </p:txBody>
      </p:sp>
      <p:sp>
        <p:nvSpPr>
          <p:cNvPr id="4" name="Content Placeholder 3">
            <a:extLst>
              <a:ext uri="{FF2B5EF4-FFF2-40B4-BE49-F238E27FC236}">
                <a16:creationId xmlns:a16="http://schemas.microsoft.com/office/drawing/2014/main" id="{C1099081-02A1-9109-71AC-DBFA73E76C00}"/>
              </a:ext>
            </a:extLst>
          </p:cNvPr>
          <p:cNvSpPr>
            <a:spLocks noGrp="1"/>
          </p:cNvSpPr>
          <p:nvPr>
            <p:ph idx="1"/>
          </p:nvPr>
        </p:nvSpPr>
        <p:spPr>
          <a:xfrm>
            <a:off x="457200" y="1825626"/>
            <a:ext cx="11277600" cy="2275728"/>
          </a:xfrm>
        </p:spPr>
        <p:txBody>
          <a:bodyPr numCol="2">
            <a:noAutofit/>
          </a:bodyPr>
          <a:lstStyle/>
          <a:p>
            <a:pPr marL="0" lvl="0" indent="0">
              <a:spcAft>
                <a:spcPts val="1200"/>
              </a:spcAft>
              <a:buNone/>
            </a:pPr>
            <a:r>
              <a:rPr lang="en-US" sz="2400" b="1" dirty="0">
                <a:latin typeface="Montserrat SemiBold" pitchFamily="2" charset="77"/>
              </a:rPr>
              <a:t>Typical contingencies</a:t>
            </a:r>
          </a:p>
          <a:p>
            <a:pPr marL="228600" lvl="1" indent="-228600">
              <a:spcAft>
                <a:spcPts val="1200"/>
              </a:spcAft>
              <a:buFont typeface="Arial" panose="020B0604020202020204" pitchFamily="34" charset="0"/>
              <a:buChar char="•"/>
            </a:pPr>
            <a:r>
              <a:rPr lang="en-US" sz="2200" dirty="0"/>
              <a:t>Home inspection</a:t>
            </a:r>
          </a:p>
          <a:p>
            <a:pPr marL="228600" lvl="1" indent="-228600">
              <a:spcAft>
                <a:spcPts val="1200"/>
              </a:spcAft>
              <a:buFont typeface="Arial" panose="020B0604020202020204" pitchFamily="34" charset="0"/>
              <a:buChar char="•"/>
            </a:pPr>
            <a:r>
              <a:rPr lang="en-US" sz="2200" dirty="0"/>
              <a:t>Financing / appraisal</a:t>
            </a:r>
          </a:p>
          <a:p>
            <a:pPr lvl="0">
              <a:spcAft>
                <a:spcPts val="1200"/>
              </a:spcAft>
            </a:pPr>
            <a:endParaRPr lang="en-US" sz="2400" dirty="0"/>
          </a:p>
          <a:p>
            <a:pPr lvl="0">
              <a:spcAft>
                <a:spcPts val="1200"/>
              </a:spcAft>
            </a:pPr>
            <a:endParaRPr lang="en-US" sz="2400" dirty="0"/>
          </a:p>
          <a:p>
            <a:pPr lvl="0">
              <a:spcAft>
                <a:spcPts val="1200"/>
              </a:spcAft>
            </a:pPr>
            <a:endParaRPr lang="en-US" sz="2400" dirty="0"/>
          </a:p>
          <a:p>
            <a:pPr lvl="0">
              <a:spcAft>
                <a:spcPts val="1200"/>
              </a:spcAft>
            </a:pPr>
            <a:endParaRPr lang="en-US" sz="2400" dirty="0"/>
          </a:p>
          <a:p>
            <a:pPr marL="0" lvl="0" indent="0">
              <a:spcAft>
                <a:spcPts val="1200"/>
              </a:spcAft>
              <a:buNone/>
            </a:pPr>
            <a:r>
              <a:rPr lang="en-US" sz="2400" b="1" dirty="0">
                <a:latin typeface="Montserrat SemiBold" pitchFamily="2" charset="77"/>
              </a:rPr>
              <a:t>Other contingencies – </a:t>
            </a:r>
            <a:br>
              <a:rPr lang="en-US" sz="2400" b="1" dirty="0">
                <a:latin typeface="Montserrat SemiBold" pitchFamily="2" charset="77"/>
              </a:rPr>
            </a:br>
            <a:r>
              <a:rPr lang="en-US" sz="2400" b="1" dirty="0">
                <a:latin typeface="Montserrat SemiBold" pitchFamily="2" charset="77"/>
              </a:rPr>
              <a:t>Give buyer a timeline/checklist</a:t>
            </a:r>
          </a:p>
          <a:p>
            <a:pPr marL="228600" lvl="1" indent="-228600">
              <a:spcAft>
                <a:spcPts val="1200"/>
              </a:spcAft>
              <a:buFont typeface="Arial" panose="020B0604020202020204" pitchFamily="34" charset="0"/>
              <a:buChar char="•"/>
            </a:pPr>
            <a:r>
              <a:rPr lang="en-US" sz="2200" dirty="0"/>
              <a:t>Delivery of earnest money</a:t>
            </a:r>
          </a:p>
          <a:p>
            <a:pPr marL="228600" lvl="1" indent="-228600">
              <a:spcAft>
                <a:spcPts val="1200"/>
              </a:spcAft>
              <a:buFont typeface="Arial" panose="020B0604020202020204" pitchFamily="34" charset="0"/>
              <a:buChar char="•"/>
            </a:pPr>
            <a:r>
              <a:rPr lang="en-US" sz="2200" dirty="0"/>
              <a:t>Mortgage application</a:t>
            </a:r>
          </a:p>
          <a:p>
            <a:pPr marL="228600" lvl="1" indent="-228600">
              <a:spcAft>
                <a:spcPts val="1200"/>
              </a:spcAft>
              <a:buFont typeface="Arial" panose="020B0604020202020204" pitchFamily="34" charset="0"/>
              <a:buChar char="•"/>
            </a:pPr>
            <a:r>
              <a:rPr lang="en-US" sz="2200" dirty="0"/>
              <a:t>Homeowner’s and flood insurance</a:t>
            </a:r>
          </a:p>
          <a:p>
            <a:pPr marL="228600" lvl="1" indent="-228600">
              <a:spcAft>
                <a:spcPts val="1200"/>
              </a:spcAft>
              <a:buFont typeface="Arial" panose="020B0604020202020204" pitchFamily="34" charset="0"/>
              <a:buChar char="•"/>
            </a:pPr>
            <a:r>
              <a:rPr lang="en-US" sz="2200" dirty="0"/>
              <a:t>Home inspection</a:t>
            </a:r>
          </a:p>
          <a:p>
            <a:pPr marL="228600" lvl="1" indent="-228600">
              <a:spcAft>
                <a:spcPts val="1200"/>
              </a:spcAft>
              <a:buFont typeface="Arial" panose="020B0604020202020204" pitchFamily="34" charset="0"/>
              <a:buChar char="•"/>
            </a:pPr>
            <a:r>
              <a:rPr lang="en-US" sz="2200" dirty="0"/>
              <a:t>Intent to proceed to lender</a:t>
            </a:r>
          </a:p>
          <a:p>
            <a:pPr marL="228600" lvl="1" indent="-228600">
              <a:spcAft>
                <a:spcPts val="1200"/>
              </a:spcAft>
              <a:buFont typeface="Arial" panose="020B0604020202020204" pitchFamily="34" charset="0"/>
              <a:buChar char="•"/>
            </a:pPr>
            <a:r>
              <a:rPr lang="en-US" sz="2200" dirty="0"/>
              <a:t>Mortgage commitment date</a:t>
            </a:r>
          </a:p>
        </p:txBody>
      </p:sp>
      <p:sp>
        <p:nvSpPr>
          <p:cNvPr id="12" name="Date Placeholder 3">
            <a:extLst>
              <a:ext uri="{FF2B5EF4-FFF2-40B4-BE49-F238E27FC236}">
                <a16:creationId xmlns:a16="http://schemas.microsoft.com/office/drawing/2014/main" id="{29DE922A-1758-23BC-797C-4C58C7EE1B39}"/>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3" name="Date Placeholder 3">
            <a:extLst>
              <a:ext uri="{FF2B5EF4-FFF2-40B4-BE49-F238E27FC236}">
                <a16:creationId xmlns:a16="http://schemas.microsoft.com/office/drawing/2014/main" id="{10E407EE-F00B-0661-4686-5EEA54D26A0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327</a:t>
            </a:fld>
            <a:endParaRPr lang="en-US" b="1" dirty="0">
              <a:solidFill>
                <a:srgbClr val="606060"/>
              </a:solidFill>
            </a:endParaRPr>
          </a:p>
        </p:txBody>
      </p:sp>
    </p:spTree>
    <p:extLst>
      <p:ext uri="{BB962C8B-B14F-4D97-AF65-F5344CB8AC3E}">
        <p14:creationId xmlns:p14="http://schemas.microsoft.com/office/powerpoint/2010/main" val="397088109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1333-34EB-4887-868B-F3D3013ECDAD}"/>
              </a:ext>
            </a:extLst>
          </p:cNvPr>
          <p:cNvSpPr>
            <a:spLocks noGrp="1"/>
          </p:cNvSpPr>
          <p:nvPr>
            <p:ph type="title"/>
          </p:nvPr>
        </p:nvSpPr>
        <p:spPr>
          <a:xfrm>
            <a:off x="457200" y="914400"/>
            <a:ext cx="11277600" cy="914400"/>
          </a:xfrm>
        </p:spPr>
        <p:txBody>
          <a:bodyPr anchor="t" anchorCtr="0">
            <a:noAutofit/>
          </a:bodyPr>
          <a:lstStyle/>
          <a:p>
            <a:r>
              <a:rPr lang="en-US" dirty="0"/>
              <a:t>Mortgage Application</a:t>
            </a:r>
          </a:p>
        </p:txBody>
      </p:sp>
      <p:sp>
        <p:nvSpPr>
          <p:cNvPr id="3" name="Content Placeholder 2">
            <a:extLst>
              <a:ext uri="{FF2B5EF4-FFF2-40B4-BE49-F238E27FC236}">
                <a16:creationId xmlns:a16="http://schemas.microsoft.com/office/drawing/2014/main" id="{790F8436-249F-4E4C-BBC4-8A5DCF412F27}"/>
              </a:ext>
            </a:extLst>
          </p:cNvPr>
          <p:cNvSpPr>
            <a:spLocks noGrp="1"/>
          </p:cNvSpPr>
          <p:nvPr>
            <p:ph idx="1"/>
          </p:nvPr>
        </p:nvSpPr>
        <p:spPr>
          <a:xfrm>
            <a:off x="457200" y="1825625"/>
            <a:ext cx="11277600" cy="4351338"/>
          </a:xfrm>
        </p:spPr>
        <p:txBody>
          <a:bodyPr numCol="1">
            <a:noAutofit/>
          </a:bodyPr>
          <a:lstStyle/>
          <a:p>
            <a:r>
              <a:rPr lang="en-US" sz="2600" dirty="0"/>
              <a:t>Time frame for mortgage </a:t>
            </a:r>
            <a:br>
              <a:rPr lang="en-US" sz="2600" dirty="0"/>
            </a:br>
            <a:r>
              <a:rPr lang="en-US" sz="2600" dirty="0"/>
              <a:t>application in your contract?</a:t>
            </a:r>
          </a:p>
          <a:p>
            <a:r>
              <a:rPr lang="en-US" sz="2600" dirty="0"/>
              <a:t>Buyers sometimes think </a:t>
            </a:r>
            <a:br>
              <a:rPr lang="en-US" sz="2600" dirty="0"/>
            </a:br>
            <a:r>
              <a:rPr lang="en-US" sz="2600" dirty="0"/>
              <a:t>the pre-approval step was </a:t>
            </a:r>
            <a:br>
              <a:rPr lang="en-US" sz="2600" dirty="0"/>
            </a:br>
            <a:r>
              <a:rPr lang="en-US" sz="2600" dirty="0"/>
              <a:t>the mortgage application</a:t>
            </a:r>
          </a:p>
          <a:p>
            <a:r>
              <a:rPr lang="en-US" sz="2600" dirty="0"/>
              <a:t>Educate them on the timeline</a:t>
            </a:r>
          </a:p>
        </p:txBody>
      </p:sp>
      <p:sp>
        <p:nvSpPr>
          <p:cNvPr id="11" name="Date Placeholder 3">
            <a:extLst>
              <a:ext uri="{FF2B5EF4-FFF2-40B4-BE49-F238E27FC236}">
                <a16:creationId xmlns:a16="http://schemas.microsoft.com/office/drawing/2014/main" id="{1A719873-0616-6739-3F67-05F48A9BE7E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2" name="Date Placeholder 3">
            <a:extLst>
              <a:ext uri="{FF2B5EF4-FFF2-40B4-BE49-F238E27FC236}">
                <a16:creationId xmlns:a16="http://schemas.microsoft.com/office/drawing/2014/main" id="{1872003C-1537-1F4D-1CC3-3ADAB9912F4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328</a:t>
            </a:fld>
            <a:endParaRPr lang="en-US" b="1" dirty="0">
              <a:solidFill>
                <a:srgbClr val="606060"/>
              </a:solidFill>
            </a:endParaRPr>
          </a:p>
        </p:txBody>
      </p:sp>
      <p:pic>
        <p:nvPicPr>
          <p:cNvPr id="5" name="Picture 4" descr="A person talking to a group of people&#10;&#10;Description automatically generated">
            <a:extLst>
              <a:ext uri="{FF2B5EF4-FFF2-40B4-BE49-F238E27FC236}">
                <a16:creationId xmlns:a16="http://schemas.microsoft.com/office/drawing/2014/main" id="{280BA13E-2CFF-4F52-E0B7-5DDA793CFE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65376" y="1600200"/>
            <a:ext cx="5269424" cy="3657600"/>
          </a:xfrm>
          <a:prstGeom prst="rect">
            <a:avLst/>
          </a:prstGeom>
        </p:spPr>
      </p:pic>
    </p:spTree>
    <p:extLst>
      <p:ext uri="{BB962C8B-B14F-4D97-AF65-F5344CB8AC3E}">
        <p14:creationId xmlns:p14="http://schemas.microsoft.com/office/powerpoint/2010/main" val="389536776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5605-6043-45E0-BA09-BAB56AD9C5AE}"/>
              </a:ext>
            </a:extLst>
          </p:cNvPr>
          <p:cNvSpPr>
            <a:spLocks noGrp="1"/>
          </p:cNvSpPr>
          <p:nvPr>
            <p:ph type="title"/>
          </p:nvPr>
        </p:nvSpPr>
        <p:spPr>
          <a:xfrm>
            <a:off x="457200" y="914400"/>
            <a:ext cx="11277600" cy="914400"/>
          </a:xfrm>
        </p:spPr>
        <p:txBody>
          <a:bodyPr>
            <a:noAutofit/>
          </a:bodyPr>
          <a:lstStyle/>
          <a:p>
            <a:r>
              <a:rPr lang="en-US" dirty="0"/>
              <a:t>Mortgage Application Follow-Up</a:t>
            </a:r>
          </a:p>
        </p:txBody>
      </p:sp>
      <p:sp>
        <p:nvSpPr>
          <p:cNvPr id="3" name="Content Placeholder 2">
            <a:extLst>
              <a:ext uri="{FF2B5EF4-FFF2-40B4-BE49-F238E27FC236}">
                <a16:creationId xmlns:a16="http://schemas.microsoft.com/office/drawing/2014/main" id="{048DFBD4-348D-4263-8C4C-98CEF0D8CE99}"/>
              </a:ext>
            </a:extLst>
          </p:cNvPr>
          <p:cNvSpPr>
            <a:spLocks noGrp="1"/>
          </p:cNvSpPr>
          <p:nvPr>
            <p:ph idx="1"/>
          </p:nvPr>
        </p:nvSpPr>
        <p:spPr>
          <a:xfrm>
            <a:off x="457200" y="1825625"/>
            <a:ext cx="11277600" cy="3835587"/>
          </a:xfrm>
        </p:spPr>
        <p:txBody>
          <a:bodyPr numCol="2">
            <a:noAutofit/>
          </a:bodyPr>
          <a:lstStyle/>
          <a:p>
            <a:r>
              <a:rPr lang="en-US" sz="2200" dirty="0"/>
              <a:t>Clients should begin  compiling information prior to application </a:t>
            </a:r>
          </a:p>
          <a:p>
            <a:r>
              <a:rPr lang="en-US" sz="2200" dirty="0"/>
              <a:t>Provide advance list of documents that area lenders typically request</a:t>
            </a:r>
          </a:p>
          <a:p>
            <a:r>
              <a:rPr lang="en-US" sz="2200" dirty="0"/>
              <a:t>Communicate with lender – </a:t>
            </a:r>
            <a:br>
              <a:rPr lang="en-US" sz="2200" dirty="0"/>
            </a:br>
            <a:r>
              <a:rPr lang="en-US" sz="2200" dirty="0"/>
              <a:t>can you assist with  requests </a:t>
            </a:r>
            <a:br>
              <a:rPr lang="en-US" sz="2200" dirty="0"/>
            </a:br>
            <a:r>
              <a:rPr lang="en-US" sz="2200" dirty="0"/>
              <a:t>for additional documentation?</a:t>
            </a:r>
          </a:p>
          <a:p>
            <a:endParaRPr lang="en-US" sz="2200" dirty="0"/>
          </a:p>
          <a:p>
            <a:pPr>
              <a:spcAft>
                <a:spcPts val="1200"/>
              </a:spcAft>
            </a:pPr>
            <a:r>
              <a:rPr lang="en-US" sz="2200" dirty="0"/>
              <a:t>Need Additional Documentation for:</a:t>
            </a:r>
          </a:p>
          <a:p>
            <a:pPr marL="640080" indent="-365760">
              <a:spcAft>
                <a:spcPts val="1200"/>
              </a:spcAft>
              <a:buFont typeface="System Font Regular"/>
              <a:buChar char="—"/>
            </a:pPr>
            <a:r>
              <a:rPr lang="en-US" sz="2000" dirty="0"/>
              <a:t>Military and veterans</a:t>
            </a:r>
          </a:p>
          <a:p>
            <a:pPr marL="640080" indent="-365760">
              <a:spcAft>
                <a:spcPts val="1200"/>
              </a:spcAft>
              <a:buFont typeface="System Font Regular"/>
              <a:buChar char="—"/>
            </a:pPr>
            <a:r>
              <a:rPr lang="en-US" sz="2000" dirty="0"/>
              <a:t>Self-employed</a:t>
            </a:r>
          </a:p>
          <a:p>
            <a:pPr marL="640080" indent="-365760">
              <a:spcAft>
                <a:spcPts val="1200"/>
              </a:spcAft>
              <a:buFont typeface="System Font Regular"/>
              <a:buChar char="—"/>
            </a:pPr>
            <a:r>
              <a:rPr lang="en-US" sz="2000" dirty="0"/>
              <a:t>Divorce</a:t>
            </a:r>
          </a:p>
          <a:p>
            <a:pPr marL="640080" indent="-365760">
              <a:spcAft>
                <a:spcPts val="1200"/>
              </a:spcAft>
              <a:buFont typeface="System Font Regular"/>
              <a:buChar char="—"/>
            </a:pPr>
            <a:r>
              <a:rPr lang="en-US" sz="2000" dirty="0"/>
              <a:t>Financial subsidies</a:t>
            </a:r>
          </a:p>
          <a:p>
            <a:pPr marL="640080" indent="-365760">
              <a:spcAft>
                <a:spcPts val="1200"/>
              </a:spcAft>
              <a:buFont typeface="System Font Regular"/>
              <a:buChar char="—"/>
            </a:pPr>
            <a:r>
              <a:rPr lang="en-US" sz="2000" dirty="0"/>
              <a:t>Past financial distress</a:t>
            </a:r>
          </a:p>
        </p:txBody>
      </p:sp>
      <p:sp>
        <p:nvSpPr>
          <p:cNvPr id="10" name="Date Placeholder 3">
            <a:extLst>
              <a:ext uri="{FF2B5EF4-FFF2-40B4-BE49-F238E27FC236}">
                <a16:creationId xmlns:a16="http://schemas.microsoft.com/office/drawing/2014/main" id="{9EE51969-1005-0ADD-ED7C-ED820024A52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0EA7EB9E-F2CE-140F-B297-D6AA77AF049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329</a:t>
            </a:fld>
            <a:endParaRPr lang="en-US" b="1" dirty="0">
              <a:solidFill>
                <a:srgbClr val="606060"/>
              </a:solidFill>
            </a:endParaRPr>
          </a:p>
        </p:txBody>
      </p:sp>
    </p:spTree>
    <p:extLst>
      <p:ext uri="{BB962C8B-B14F-4D97-AF65-F5344CB8AC3E}">
        <p14:creationId xmlns:p14="http://schemas.microsoft.com/office/powerpoint/2010/main" val="249062626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9E8EB-F7FA-410D-9F76-FE51FE9D149E}"/>
              </a:ext>
            </a:extLst>
          </p:cNvPr>
          <p:cNvSpPr>
            <a:spLocks noGrp="1"/>
          </p:cNvSpPr>
          <p:nvPr>
            <p:ph type="title"/>
          </p:nvPr>
        </p:nvSpPr>
        <p:spPr>
          <a:xfrm>
            <a:off x="457200" y="914400"/>
            <a:ext cx="11277600" cy="914400"/>
          </a:xfrm>
        </p:spPr>
        <p:txBody>
          <a:bodyPr/>
          <a:lstStyle/>
          <a:p>
            <a:r>
              <a:rPr lang="en-US" dirty="0"/>
              <a:t>Loan Estimate Comparison</a:t>
            </a:r>
          </a:p>
        </p:txBody>
      </p:sp>
      <p:sp>
        <p:nvSpPr>
          <p:cNvPr id="3" name="Content Placeholder 2">
            <a:extLst>
              <a:ext uri="{FF2B5EF4-FFF2-40B4-BE49-F238E27FC236}">
                <a16:creationId xmlns:a16="http://schemas.microsoft.com/office/drawing/2014/main" id="{E95C7B0A-DDAC-4E41-8BD3-E6E770CCA36E}"/>
              </a:ext>
            </a:extLst>
          </p:cNvPr>
          <p:cNvSpPr>
            <a:spLocks noGrp="1"/>
          </p:cNvSpPr>
          <p:nvPr>
            <p:ph idx="1"/>
          </p:nvPr>
        </p:nvSpPr>
        <p:spPr>
          <a:xfrm>
            <a:off x="457200" y="1825625"/>
            <a:ext cx="11277600" cy="5032375"/>
          </a:xfrm>
        </p:spPr>
        <p:txBody>
          <a:bodyPr numCol="2">
            <a:noAutofit/>
          </a:bodyPr>
          <a:lstStyle/>
          <a:p>
            <a:pPr>
              <a:spcAft>
                <a:spcPts val="1200"/>
              </a:spcAft>
            </a:pPr>
            <a:r>
              <a:rPr lang="en-US" sz="2000" dirty="0"/>
              <a:t>Apply with multiple lenders</a:t>
            </a:r>
          </a:p>
          <a:p>
            <a:pPr>
              <a:spcAft>
                <a:spcPts val="1200"/>
              </a:spcAft>
            </a:pPr>
            <a:r>
              <a:rPr lang="en-US" sz="2000" dirty="0"/>
              <a:t>All must give loan estimate </a:t>
            </a:r>
          </a:p>
          <a:p>
            <a:pPr>
              <a:spcAft>
                <a:spcPts val="1200"/>
              </a:spcAft>
            </a:pPr>
            <a:r>
              <a:rPr lang="en-US" sz="2000" dirty="0"/>
              <a:t>Buyers should compare carefully:</a:t>
            </a:r>
          </a:p>
          <a:p>
            <a:pPr lvl="1">
              <a:spcAft>
                <a:spcPts val="1200"/>
              </a:spcAft>
            </a:pPr>
            <a:r>
              <a:rPr lang="en-US" sz="1800" dirty="0"/>
              <a:t>Rate and terms?</a:t>
            </a:r>
          </a:p>
          <a:p>
            <a:pPr lvl="1">
              <a:spcAft>
                <a:spcPts val="1200"/>
              </a:spcAft>
            </a:pPr>
            <a:r>
              <a:rPr lang="en-US" sz="1800" dirty="0"/>
              <a:t>Closing costs?</a:t>
            </a:r>
          </a:p>
          <a:p>
            <a:pPr lvl="1">
              <a:spcAft>
                <a:spcPts val="1200"/>
              </a:spcAft>
            </a:pPr>
            <a:r>
              <a:rPr lang="en-US" sz="1800" dirty="0"/>
              <a:t>Origination charges, etc.?</a:t>
            </a:r>
          </a:p>
          <a:p>
            <a:pPr>
              <a:spcAft>
                <a:spcPts val="1200"/>
              </a:spcAft>
            </a:pPr>
            <a:r>
              <a:rPr lang="en-US" sz="2000" dirty="0"/>
              <a:t>Give chosen lender </a:t>
            </a:r>
            <a:br>
              <a:rPr lang="en-US" sz="2000" dirty="0"/>
            </a:br>
            <a:r>
              <a:rPr lang="en-US" sz="2000" dirty="0"/>
              <a:t>“Intent to Proceed.”</a:t>
            </a:r>
          </a:p>
          <a:p>
            <a:pPr>
              <a:spcAft>
                <a:spcPts val="1200"/>
              </a:spcAft>
            </a:pPr>
            <a:r>
              <a:rPr lang="en-US" sz="2000" dirty="0"/>
              <a:t>Lender must give Loan Estimate </a:t>
            </a:r>
            <a:br>
              <a:rPr lang="en-US" sz="2000" dirty="0"/>
            </a:br>
            <a:r>
              <a:rPr lang="en-US" sz="2000" dirty="0"/>
              <a:t>within 3 business days</a:t>
            </a:r>
          </a:p>
        </p:txBody>
      </p:sp>
      <p:sp>
        <p:nvSpPr>
          <p:cNvPr id="11" name="Date Placeholder 3">
            <a:extLst>
              <a:ext uri="{FF2B5EF4-FFF2-40B4-BE49-F238E27FC236}">
                <a16:creationId xmlns:a16="http://schemas.microsoft.com/office/drawing/2014/main" id="{0AE44FF7-DEEA-DDC8-B62E-AB449791E95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2" name="Date Placeholder 3">
            <a:extLst>
              <a:ext uri="{FF2B5EF4-FFF2-40B4-BE49-F238E27FC236}">
                <a16:creationId xmlns:a16="http://schemas.microsoft.com/office/drawing/2014/main" id="{289CE237-F797-B621-CD2A-E64F6DBEE47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330</a:t>
            </a:fld>
            <a:endParaRPr lang="en-US" b="1" dirty="0">
              <a:solidFill>
                <a:srgbClr val="606060"/>
              </a:solidFill>
            </a:endParaRPr>
          </a:p>
        </p:txBody>
      </p:sp>
      <p:grpSp>
        <p:nvGrpSpPr>
          <p:cNvPr id="70" name="Group 69">
            <a:extLst>
              <a:ext uri="{FF2B5EF4-FFF2-40B4-BE49-F238E27FC236}">
                <a16:creationId xmlns:a16="http://schemas.microsoft.com/office/drawing/2014/main" id="{65C2FAD7-106C-D7B5-C8F3-211FF115AF9D}"/>
              </a:ext>
            </a:extLst>
          </p:cNvPr>
          <p:cNvGrpSpPr/>
          <p:nvPr/>
        </p:nvGrpSpPr>
        <p:grpSpPr>
          <a:xfrm>
            <a:off x="7315200" y="2971800"/>
            <a:ext cx="2295821" cy="1037197"/>
            <a:chOff x="10230586" y="2852928"/>
            <a:chExt cx="2295821" cy="1037197"/>
          </a:xfrm>
        </p:grpSpPr>
        <p:sp>
          <p:nvSpPr>
            <p:cNvPr id="6" name="TextBox 5">
              <a:extLst>
                <a:ext uri="{FF2B5EF4-FFF2-40B4-BE49-F238E27FC236}">
                  <a16:creationId xmlns:a16="http://schemas.microsoft.com/office/drawing/2014/main" id="{200ED67A-33A1-30F4-C992-3C6B139F1A02}"/>
                </a:ext>
              </a:extLst>
            </p:cNvPr>
            <p:cNvSpPr txBox="1"/>
            <p:nvPr/>
          </p:nvSpPr>
          <p:spPr>
            <a:xfrm>
              <a:off x="10230586" y="3520793"/>
              <a:ext cx="2295821" cy="369332"/>
            </a:xfrm>
            <a:prstGeom prst="rect">
              <a:avLst/>
            </a:prstGeom>
            <a:noFill/>
          </p:spPr>
          <p:txBody>
            <a:bodyPr wrap="none" lIns="0" tIns="0" rIns="0" bIns="0" rtlCol="0">
              <a:noAutofit/>
            </a:bodyPr>
            <a:lstStyle/>
            <a:p>
              <a:pPr algn="ctr"/>
              <a:r>
                <a:rPr lang="en-US" sz="1400" b="1" dirty="0">
                  <a:solidFill>
                    <a:srgbClr val="606060"/>
                  </a:solidFill>
                  <a:latin typeface="Montserrat SemiBold" pitchFamily="2" charset="77"/>
                </a:rPr>
                <a:t>3 Working Business Days</a:t>
              </a:r>
            </a:p>
          </p:txBody>
        </p:sp>
        <p:grpSp>
          <p:nvGrpSpPr>
            <p:cNvPr id="66" name="Group 65">
              <a:extLst>
                <a:ext uri="{FF2B5EF4-FFF2-40B4-BE49-F238E27FC236}">
                  <a16:creationId xmlns:a16="http://schemas.microsoft.com/office/drawing/2014/main" id="{66999F30-75A0-BE7F-92F0-6E74FD07FF0A}"/>
                </a:ext>
              </a:extLst>
            </p:cNvPr>
            <p:cNvGrpSpPr/>
            <p:nvPr/>
          </p:nvGrpSpPr>
          <p:grpSpPr>
            <a:xfrm>
              <a:off x="11051237" y="2852928"/>
              <a:ext cx="600836" cy="527471"/>
              <a:chOff x="8361474" y="1726382"/>
              <a:chExt cx="600836" cy="527471"/>
            </a:xfrm>
          </p:grpSpPr>
          <p:grpSp>
            <p:nvGrpSpPr>
              <p:cNvPr id="16" name="Picture Placeholder 75" descr="Calendar&#10;">
                <a:extLst>
                  <a:ext uri="{FF2B5EF4-FFF2-40B4-BE49-F238E27FC236}">
                    <a16:creationId xmlns:a16="http://schemas.microsoft.com/office/drawing/2014/main" id="{C81A07A3-F308-5A4C-2AB7-881BBBF1A0FB}"/>
                  </a:ext>
                </a:extLst>
              </p:cNvPr>
              <p:cNvGrpSpPr/>
              <p:nvPr/>
            </p:nvGrpSpPr>
            <p:grpSpPr>
              <a:xfrm>
                <a:off x="8361474" y="1726382"/>
                <a:ext cx="600836" cy="527471"/>
                <a:chOff x="1847069" y="746835"/>
                <a:chExt cx="600836" cy="527471"/>
              </a:xfrm>
              <a:solidFill>
                <a:schemeClr val="accent3"/>
              </a:solidFill>
            </p:grpSpPr>
            <p:sp>
              <p:nvSpPr>
                <p:cNvPr id="21" name="Picture Placeholder 75">
                  <a:extLst>
                    <a:ext uri="{FF2B5EF4-FFF2-40B4-BE49-F238E27FC236}">
                      <a16:creationId xmlns:a16="http://schemas.microsoft.com/office/drawing/2014/main" id="{E1752B3E-43D1-F6D4-E6A6-DDEA6F722A40}"/>
                    </a:ext>
                  </a:extLst>
                </p:cNvPr>
                <p:cNvSpPr/>
                <p:nvPr/>
              </p:nvSpPr>
              <p:spPr>
                <a:xfrm>
                  <a:off x="2000403" y="894830"/>
                  <a:ext cx="47434" cy="47434"/>
                </a:xfrm>
                <a:custGeom>
                  <a:avLst/>
                  <a:gdLst>
                    <a:gd name="connsiteX0" fmla="*/ 0 w 47434"/>
                    <a:gd name="connsiteY0" fmla="*/ 0 h 47434"/>
                    <a:gd name="connsiteX1" fmla="*/ 47435 w 47434"/>
                    <a:gd name="connsiteY1" fmla="*/ 0 h 47434"/>
                    <a:gd name="connsiteX2" fmla="*/ 47435 w 47434"/>
                    <a:gd name="connsiteY2" fmla="*/ 47435 h 47434"/>
                    <a:gd name="connsiteX3" fmla="*/ 0 w 47434"/>
                    <a:gd name="connsiteY3" fmla="*/ 47435 h 47434"/>
                  </a:gdLst>
                  <a:ahLst/>
                  <a:cxnLst>
                    <a:cxn ang="0">
                      <a:pos x="connsiteX0" y="connsiteY0"/>
                    </a:cxn>
                    <a:cxn ang="0">
                      <a:pos x="connsiteX1" y="connsiteY1"/>
                    </a:cxn>
                    <a:cxn ang="0">
                      <a:pos x="connsiteX2" y="connsiteY2"/>
                    </a:cxn>
                    <a:cxn ang="0">
                      <a:pos x="connsiteX3" y="connsiteY3"/>
                    </a:cxn>
                  </a:cxnLst>
                  <a:rect l="l" t="t" r="r" b="b"/>
                  <a:pathLst>
                    <a:path w="47434" h="47434">
                      <a:moveTo>
                        <a:pt x="0" y="0"/>
                      </a:moveTo>
                      <a:lnTo>
                        <a:pt x="47435" y="0"/>
                      </a:lnTo>
                      <a:lnTo>
                        <a:pt x="47435" y="47435"/>
                      </a:lnTo>
                      <a:lnTo>
                        <a:pt x="0" y="47435"/>
                      </a:lnTo>
                      <a:close/>
                    </a:path>
                  </a:pathLst>
                </a:custGeom>
                <a:grpFill/>
                <a:ln w="25400" cap="flat">
                  <a:solidFill>
                    <a:schemeClr val="accent3"/>
                  </a:solidFill>
                  <a:prstDash val="solid"/>
                  <a:miter/>
                </a:ln>
              </p:spPr>
              <p:txBody>
                <a:bodyPr rtlCol="0" anchor="ctr"/>
                <a:lstStyle/>
                <a:p>
                  <a:endParaRPr lang="en-US"/>
                </a:p>
              </p:txBody>
            </p:sp>
            <p:sp>
              <p:nvSpPr>
                <p:cNvPr id="22" name="Picture Placeholder 75">
                  <a:extLst>
                    <a:ext uri="{FF2B5EF4-FFF2-40B4-BE49-F238E27FC236}">
                      <a16:creationId xmlns:a16="http://schemas.microsoft.com/office/drawing/2014/main" id="{BC548C62-1CA3-6EAE-57C7-0079CA5F3A90}"/>
                    </a:ext>
                  </a:extLst>
                </p:cNvPr>
                <p:cNvSpPr/>
                <p:nvPr/>
              </p:nvSpPr>
              <p:spPr>
                <a:xfrm>
                  <a:off x="2126895" y="894830"/>
                  <a:ext cx="47434" cy="47434"/>
                </a:xfrm>
                <a:custGeom>
                  <a:avLst/>
                  <a:gdLst>
                    <a:gd name="connsiteX0" fmla="*/ 0 w 47434"/>
                    <a:gd name="connsiteY0" fmla="*/ 0 h 47434"/>
                    <a:gd name="connsiteX1" fmla="*/ 47435 w 47434"/>
                    <a:gd name="connsiteY1" fmla="*/ 0 h 47434"/>
                    <a:gd name="connsiteX2" fmla="*/ 47435 w 47434"/>
                    <a:gd name="connsiteY2" fmla="*/ 47435 h 47434"/>
                    <a:gd name="connsiteX3" fmla="*/ 0 w 47434"/>
                    <a:gd name="connsiteY3" fmla="*/ 47435 h 47434"/>
                  </a:gdLst>
                  <a:ahLst/>
                  <a:cxnLst>
                    <a:cxn ang="0">
                      <a:pos x="connsiteX0" y="connsiteY0"/>
                    </a:cxn>
                    <a:cxn ang="0">
                      <a:pos x="connsiteX1" y="connsiteY1"/>
                    </a:cxn>
                    <a:cxn ang="0">
                      <a:pos x="connsiteX2" y="connsiteY2"/>
                    </a:cxn>
                    <a:cxn ang="0">
                      <a:pos x="connsiteX3" y="connsiteY3"/>
                    </a:cxn>
                  </a:cxnLst>
                  <a:rect l="l" t="t" r="r" b="b"/>
                  <a:pathLst>
                    <a:path w="47434" h="47434">
                      <a:moveTo>
                        <a:pt x="0" y="0"/>
                      </a:moveTo>
                      <a:lnTo>
                        <a:pt x="47435" y="0"/>
                      </a:lnTo>
                      <a:lnTo>
                        <a:pt x="47435" y="47435"/>
                      </a:lnTo>
                      <a:lnTo>
                        <a:pt x="0" y="47435"/>
                      </a:lnTo>
                      <a:close/>
                    </a:path>
                  </a:pathLst>
                </a:custGeom>
                <a:grpFill/>
                <a:ln w="25400" cap="flat">
                  <a:solidFill>
                    <a:schemeClr val="accent3"/>
                  </a:solidFill>
                  <a:prstDash val="solid"/>
                  <a:miter/>
                </a:ln>
              </p:spPr>
              <p:txBody>
                <a:bodyPr rtlCol="0" anchor="ctr"/>
                <a:lstStyle/>
                <a:p>
                  <a:endParaRPr lang="en-US"/>
                </a:p>
              </p:txBody>
            </p:sp>
            <p:sp>
              <p:nvSpPr>
                <p:cNvPr id="23" name="Picture Placeholder 75">
                  <a:extLst>
                    <a:ext uri="{FF2B5EF4-FFF2-40B4-BE49-F238E27FC236}">
                      <a16:creationId xmlns:a16="http://schemas.microsoft.com/office/drawing/2014/main" id="{31964B7A-5AEA-4E21-3E35-ED9334F66FA8}"/>
                    </a:ext>
                  </a:extLst>
                </p:cNvPr>
                <p:cNvSpPr/>
                <p:nvPr/>
              </p:nvSpPr>
              <p:spPr>
                <a:xfrm>
                  <a:off x="2253387" y="894830"/>
                  <a:ext cx="47434" cy="47434"/>
                </a:xfrm>
                <a:custGeom>
                  <a:avLst/>
                  <a:gdLst>
                    <a:gd name="connsiteX0" fmla="*/ 0 w 47434"/>
                    <a:gd name="connsiteY0" fmla="*/ 0 h 47434"/>
                    <a:gd name="connsiteX1" fmla="*/ 47435 w 47434"/>
                    <a:gd name="connsiteY1" fmla="*/ 0 h 47434"/>
                    <a:gd name="connsiteX2" fmla="*/ 47435 w 47434"/>
                    <a:gd name="connsiteY2" fmla="*/ 47435 h 47434"/>
                    <a:gd name="connsiteX3" fmla="*/ 0 w 47434"/>
                    <a:gd name="connsiteY3" fmla="*/ 47435 h 47434"/>
                  </a:gdLst>
                  <a:ahLst/>
                  <a:cxnLst>
                    <a:cxn ang="0">
                      <a:pos x="connsiteX0" y="connsiteY0"/>
                    </a:cxn>
                    <a:cxn ang="0">
                      <a:pos x="connsiteX1" y="connsiteY1"/>
                    </a:cxn>
                    <a:cxn ang="0">
                      <a:pos x="connsiteX2" y="connsiteY2"/>
                    </a:cxn>
                    <a:cxn ang="0">
                      <a:pos x="connsiteX3" y="connsiteY3"/>
                    </a:cxn>
                  </a:cxnLst>
                  <a:rect l="l" t="t" r="r" b="b"/>
                  <a:pathLst>
                    <a:path w="47434" h="47434">
                      <a:moveTo>
                        <a:pt x="0" y="0"/>
                      </a:moveTo>
                      <a:lnTo>
                        <a:pt x="47435" y="0"/>
                      </a:lnTo>
                      <a:lnTo>
                        <a:pt x="47435" y="47435"/>
                      </a:lnTo>
                      <a:lnTo>
                        <a:pt x="0" y="47435"/>
                      </a:lnTo>
                      <a:close/>
                    </a:path>
                  </a:pathLst>
                </a:custGeom>
                <a:grpFill/>
                <a:ln w="25400" cap="flat">
                  <a:solidFill>
                    <a:schemeClr val="accent3"/>
                  </a:solidFill>
                  <a:prstDash val="solid"/>
                  <a:miter/>
                </a:ln>
              </p:spPr>
              <p:txBody>
                <a:bodyPr rtlCol="0" anchor="ctr"/>
                <a:lstStyle/>
                <a:p>
                  <a:endParaRPr lang="en-US"/>
                </a:p>
              </p:txBody>
            </p:sp>
            <p:sp>
              <p:nvSpPr>
                <p:cNvPr id="29" name="Picture Placeholder 75">
                  <a:extLst>
                    <a:ext uri="{FF2B5EF4-FFF2-40B4-BE49-F238E27FC236}">
                      <a16:creationId xmlns:a16="http://schemas.microsoft.com/office/drawing/2014/main" id="{3C0E14B6-C07D-BB7D-9429-8EC646978F34}"/>
                    </a:ext>
                  </a:extLst>
                </p:cNvPr>
                <p:cNvSpPr/>
                <p:nvPr/>
              </p:nvSpPr>
              <p:spPr>
                <a:xfrm>
                  <a:off x="2266390" y="746835"/>
                  <a:ext cx="15179" cy="84117"/>
                </a:xfrm>
                <a:custGeom>
                  <a:avLst/>
                  <a:gdLst>
                    <a:gd name="connsiteX0" fmla="*/ 7590 w 15179"/>
                    <a:gd name="connsiteY0" fmla="*/ 84117 h 84117"/>
                    <a:gd name="connsiteX1" fmla="*/ 0 w 15179"/>
                    <a:gd name="connsiteY1" fmla="*/ 76528 h 84117"/>
                    <a:gd name="connsiteX2" fmla="*/ 0 w 15179"/>
                    <a:gd name="connsiteY2" fmla="*/ 7590 h 84117"/>
                    <a:gd name="connsiteX3" fmla="*/ 7590 w 15179"/>
                    <a:gd name="connsiteY3" fmla="*/ 0 h 84117"/>
                    <a:gd name="connsiteX4" fmla="*/ 15179 w 15179"/>
                    <a:gd name="connsiteY4" fmla="*/ 7590 h 84117"/>
                    <a:gd name="connsiteX5" fmla="*/ 15179 w 15179"/>
                    <a:gd name="connsiteY5" fmla="*/ 75895 h 84117"/>
                    <a:gd name="connsiteX6" fmla="*/ 7590 w 15179"/>
                    <a:gd name="connsiteY6" fmla="*/ 84117 h 8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9" h="84117">
                      <a:moveTo>
                        <a:pt x="7590" y="84117"/>
                      </a:moveTo>
                      <a:cubicBezTo>
                        <a:pt x="3162" y="84117"/>
                        <a:pt x="0" y="80322"/>
                        <a:pt x="0" y="76528"/>
                      </a:cubicBezTo>
                      <a:lnTo>
                        <a:pt x="0" y="7590"/>
                      </a:lnTo>
                      <a:cubicBezTo>
                        <a:pt x="0" y="3162"/>
                        <a:pt x="3795" y="0"/>
                        <a:pt x="7590" y="0"/>
                      </a:cubicBezTo>
                      <a:cubicBezTo>
                        <a:pt x="11384" y="0"/>
                        <a:pt x="15179" y="3795"/>
                        <a:pt x="15179" y="7590"/>
                      </a:cubicBezTo>
                      <a:lnTo>
                        <a:pt x="15179" y="75895"/>
                      </a:lnTo>
                      <a:cubicBezTo>
                        <a:pt x="15179" y="80322"/>
                        <a:pt x="12017" y="84117"/>
                        <a:pt x="7590" y="84117"/>
                      </a:cubicBezTo>
                      <a:close/>
                    </a:path>
                  </a:pathLst>
                </a:custGeom>
                <a:grpFill/>
                <a:ln w="25400" cap="flat">
                  <a:solidFill>
                    <a:schemeClr val="accent3"/>
                  </a:solidFill>
                  <a:prstDash val="solid"/>
                  <a:miter/>
                </a:ln>
              </p:spPr>
              <p:txBody>
                <a:bodyPr rtlCol="0" anchor="ctr"/>
                <a:lstStyle/>
                <a:p>
                  <a:endParaRPr lang="en-US"/>
                </a:p>
              </p:txBody>
            </p:sp>
            <p:sp>
              <p:nvSpPr>
                <p:cNvPr id="30" name="Picture Placeholder 75">
                  <a:extLst>
                    <a:ext uri="{FF2B5EF4-FFF2-40B4-BE49-F238E27FC236}">
                      <a16:creationId xmlns:a16="http://schemas.microsoft.com/office/drawing/2014/main" id="{119C1E29-C391-4F3F-3D2E-587E9D67BB50}"/>
                    </a:ext>
                  </a:extLst>
                </p:cNvPr>
                <p:cNvSpPr/>
                <p:nvPr/>
              </p:nvSpPr>
              <p:spPr>
                <a:xfrm>
                  <a:off x="2014039" y="746835"/>
                  <a:ext cx="15248" cy="84117"/>
                </a:xfrm>
                <a:custGeom>
                  <a:avLst/>
                  <a:gdLst>
                    <a:gd name="connsiteX0" fmla="*/ 7590 w 15248"/>
                    <a:gd name="connsiteY0" fmla="*/ 84117 h 84117"/>
                    <a:gd name="connsiteX1" fmla="*/ 0 w 15248"/>
                    <a:gd name="connsiteY1" fmla="*/ 76528 h 84117"/>
                    <a:gd name="connsiteX2" fmla="*/ 0 w 15248"/>
                    <a:gd name="connsiteY2" fmla="*/ 7590 h 84117"/>
                    <a:gd name="connsiteX3" fmla="*/ 7590 w 15248"/>
                    <a:gd name="connsiteY3" fmla="*/ 0 h 84117"/>
                    <a:gd name="connsiteX4" fmla="*/ 15179 w 15248"/>
                    <a:gd name="connsiteY4" fmla="*/ 7590 h 84117"/>
                    <a:gd name="connsiteX5" fmla="*/ 15179 w 15248"/>
                    <a:gd name="connsiteY5" fmla="*/ 75895 h 84117"/>
                    <a:gd name="connsiteX6" fmla="*/ 7590 w 15248"/>
                    <a:gd name="connsiteY6" fmla="*/ 84117 h 8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8" h="84117">
                      <a:moveTo>
                        <a:pt x="7590" y="84117"/>
                      </a:moveTo>
                      <a:cubicBezTo>
                        <a:pt x="3162" y="84117"/>
                        <a:pt x="0" y="80322"/>
                        <a:pt x="0" y="76528"/>
                      </a:cubicBezTo>
                      <a:lnTo>
                        <a:pt x="0" y="7590"/>
                      </a:lnTo>
                      <a:cubicBezTo>
                        <a:pt x="0" y="3162"/>
                        <a:pt x="3795" y="0"/>
                        <a:pt x="7590" y="0"/>
                      </a:cubicBezTo>
                      <a:cubicBezTo>
                        <a:pt x="11384" y="0"/>
                        <a:pt x="15179" y="3795"/>
                        <a:pt x="15179" y="7590"/>
                      </a:cubicBezTo>
                      <a:lnTo>
                        <a:pt x="15179" y="75895"/>
                      </a:lnTo>
                      <a:cubicBezTo>
                        <a:pt x="15812" y="80322"/>
                        <a:pt x="12017" y="84117"/>
                        <a:pt x="7590" y="84117"/>
                      </a:cubicBezTo>
                      <a:close/>
                    </a:path>
                  </a:pathLst>
                </a:custGeom>
                <a:grpFill/>
                <a:ln w="25400" cap="flat">
                  <a:solidFill>
                    <a:schemeClr val="accent3"/>
                  </a:solidFill>
                  <a:prstDash val="solid"/>
                  <a:miter/>
                </a:ln>
              </p:spPr>
              <p:txBody>
                <a:bodyPr rtlCol="0" anchor="ctr"/>
                <a:lstStyle/>
                <a:p>
                  <a:endParaRPr lang="en-US"/>
                </a:p>
              </p:txBody>
            </p:sp>
            <p:sp>
              <p:nvSpPr>
                <p:cNvPr id="43" name="Picture Placeholder 75">
                  <a:extLst>
                    <a:ext uri="{FF2B5EF4-FFF2-40B4-BE49-F238E27FC236}">
                      <a16:creationId xmlns:a16="http://schemas.microsoft.com/office/drawing/2014/main" id="{16494FC8-1BD2-7E1A-C6C0-6BB91A8414F6}"/>
                    </a:ext>
                  </a:extLst>
                </p:cNvPr>
                <p:cNvSpPr/>
                <p:nvPr/>
              </p:nvSpPr>
              <p:spPr>
                <a:xfrm>
                  <a:off x="2266390" y="746835"/>
                  <a:ext cx="15179" cy="84117"/>
                </a:xfrm>
                <a:custGeom>
                  <a:avLst/>
                  <a:gdLst>
                    <a:gd name="connsiteX0" fmla="*/ 7590 w 15179"/>
                    <a:gd name="connsiteY0" fmla="*/ 84117 h 84117"/>
                    <a:gd name="connsiteX1" fmla="*/ 0 w 15179"/>
                    <a:gd name="connsiteY1" fmla="*/ 76528 h 84117"/>
                    <a:gd name="connsiteX2" fmla="*/ 0 w 15179"/>
                    <a:gd name="connsiteY2" fmla="*/ 7590 h 84117"/>
                    <a:gd name="connsiteX3" fmla="*/ 7590 w 15179"/>
                    <a:gd name="connsiteY3" fmla="*/ 0 h 84117"/>
                    <a:gd name="connsiteX4" fmla="*/ 15179 w 15179"/>
                    <a:gd name="connsiteY4" fmla="*/ 7590 h 84117"/>
                    <a:gd name="connsiteX5" fmla="*/ 15179 w 15179"/>
                    <a:gd name="connsiteY5" fmla="*/ 75895 h 84117"/>
                    <a:gd name="connsiteX6" fmla="*/ 7590 w 15179"/>
                    <a:gd name="connsiteY6" fmla="*/ 84117 h 8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9" h="84117">
                      <a:moveTo>
                        <a:pt x="7590" y="84117"/>
                      </a:moveTo>
                      <a:cubicBezTo>
                        <a:pt x="3162" y="84117"/>
                        <a:pt x="0" y="80322"/>
                        <a:pt x="0" y="76528"/>
                      </a:cubicBezTo>
                      <a:lnTo>
                        <a:pt x="0" y="7590"/>
                      </a:lnTo>
                      <a:cubicBezTo>
                        <a:pt x="0" y="3162"/>
                        <a:pt x="3795" y="0"/>
                        <a:pt x="7590" y="0"/>
                      </a:cubicBezTo>
                      <a:cubicBezTo>
                        <a:pt x="11384" y="0"/>
                        <a:pt x="15179" y="3795"/>
                        <a:pt x="15179" y="7590"/>
                      </a:cubicBezTo>
                      <a:lnTo>
                        <a:pt x="15179" y="75895"/>
                      </a:lnTo>
                      <a:cubicBezTo>
                        <a:pt x="15179" y="80322"/>
                        <a:pt x="12017" y="84117"/>
                        <a:pt x="7590" y="84117"/>
                      </a:cubicBezTo>
                      <a:close/>
                    </a:path>
                  </a:pathLst>
                </a:custGeom>
                <a:grpFill/>
                <a:ln w="25400" cap="flat">
                  <a:solidFill>
                    <a:schemeClr val="accent3"/>
                  </a:solidFill>
                  <a:prstDash val="solid"/>
                  <a:miter/>
                </a:ln>
              </p:spPr>
              <p:txBody>
                <a:bodyPr rtlCol="0" anchor="ctr"/>
                <a:lstStyle/>
                <a:p>
                  <a:endParaRPr lang="en-US"/>
                </a:p>
              </p:txBody>
            </p:sp>
            <p:grpSp>
              <p:nvGrpSpPr>
                <p:cNvPr id="44" name="Picture Placeholder 75">
                  <a:extLst>
                    <a:ext uri="{FF2B5EF4-FFF2-40B4-BE49-F238E27FC236}">
                      <a16:creationId xmlns:a16="http://schemas.microsoft.com/office/drawing/2014/main" id="{FEE69C7E-43C4-23A0-F8CA-10005283FB72}"/>
                    </a:ext>
                  </a:extLst>
                </p:cNvPr>
                <p:cNvGrpSpPr/>
                <p:nvPr/>
              </p:nvGrpSpPr>
              <p:grpSpPr>
                <a:xfrm>
                  <a:off x="1847069" y="785415"/>
                  <a:ext cx="600836" cy="488891"/>
                  <a:chOff x="1847069" y="785415"/>
                  <a:chExt cx="600836" cy="488891"/>
                </a:xfrm>
                <a:grpFill/>
              </p:grpSpPr>
              <p:sp>
                <p:nvSpPr>
                  <p:cNvPr id="46" name="Picture Placeholder 75">
                    <a:extLst>
                      <a:ext uri="{FF2B5EF4-FFF2-40B4-BE49-F238E27FC236}">
                        <a16:creationId xmlns:a16="http://schemas.microsoft.com/office/drawing/2014/main" id="{77CBD914-0187-68DC-6CA1-3B5BA7882801}"/>
                      </a:ext>
                    </a:extLst>
                  </p:cNvPr>
                  <p:cNvSpPr/>
                  <p:nvPr/>
                </p:nvSpPr>
                <p:spPr>
                  <a:xfrm>
                    <a:off x="2045662" y="785415"/>
                    <a:ext cx="204917" cy="15811"/>
                  </a:xfrm>
                  <a:custGeom>
                    <a:avLst/>
                    <a:gdLst>
                      <a:gd name="connsiteX0" fmla="*/ 0 w 204917"/>
                      <a:gd name="connsiteY0" fmla="*/ 0 h 15811"/>
                      <a:gd name="connsiteX1" fmla="*/ 204917 w 204917"/>
                      <a:gd name="connsiteY1" fmla="*/ 0 h 15811"/>
                      <a:gd name="connsiteX2" fmla="*/ 204917 w 204917"/>
                      <a:gd name="connsiteY2" fmla="*/ 15811 h 15811"/>
                      <a:gd name="connsiteX3" fmla="*/ 0 w 204917"/>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04917" h="15811">
                        <a:moveTo>
                          <a:pt x="0" y="0"/>
                        </a:moveTo>
                        <a:lnTo>
                          <a:pt x="204917" y="0"/>
                        </a:lnTo>
                        <a:lnTo>
                          <a:pt x="204917" y="15811"/>
                        </a:lnTo>
                        <a:lnTo>
                          <a:pt x="0" y="15811"/>
                        </a:lnTo>
                        <a:close/>
                      </a:path>
                    </a:pathLst>
                  </a:custGeom>
                  <a:grpFill/>
                  <a:ln w="25400" cap="flat">
                    <a:solidFill>
                      <a:schemeClr val="accent3"/>
                    </a:solidFill>
                    <a:prstDash val="solid"/>
                    <a:miter/>
                  </a:ln>
                </p:spPr>
                <p:txBody>
                  <a:bodyPr rtlCol="0" anchor="ctr"/>
                  <a:lstStyle/>
                  <a:p>
                    <a:endParaRPr lang="en-US"/>
                  </a:p>
                </p:txBody>
              </p:sp>
              <p:sp>
                <p:nvSpPr>
                  <p:cNvPr id="47" name="Picture Placeholder 75">
                    <a:extLst>
                      <a:ext uri="{FF2B5EF4-FFF2-40B4-BE49-F238E27FC236}">
                        <a16:creationId xmlns:a16="http://schemas.microsoft.com/office/drawing/2014/main" id="{15753398-0CF9-6A6F-7E68-D0516CD4AAB4}"/>
                      </a:ext>
                    </a:extLst>
                  </p:cNvPr>
                  <p:cNvSpPr/>
                  <p:nvPr/>
                </p:nvSpPr>
                <p:spPr>
                  <a:xfrm>
                    <a:off x="1847069" y="785415"/>
                    <a:ext cx="600836" cy="488891"/>
                  </a:xfrm>
                  <a:custGeom>
                    <a:avLst/>
                    <a:gdLst>
                      <a:gd name="connsiteX0" fmla="*/ 450312 w 600836"/>
                      <a:gd name="connsiteY0" fmla="*/ 0 h 488891"/>
                      <a:gd name="connsiteX1" fmla="*/ 450312 w 600836"/>
                      <a:gd name="connsiteY1" fmla="*/ 15812 h 488891"/>
                      <a:gd name="connsiteX2" fmla="*/ 585026 w 600836"/>
                      <a:gd name="connsiteY2" fmla="*/ 15812 h 488891"/>
                      <a:gd name="connsiteX3" fmla="*/ 585026 w 600836"/>
                      <a:gd name="connsiteY3" fmla="*/ 473080 h 488891"/>
                      <a:gd name="connsiteX4" fmla="*/ 15812 w 600836"/>
                      <a:gd name="connsiteY4" fmla="*/ 473080 h 488891"/>
                      <a:gd name="connsiteX5" fmla="*/ 15812 w 600836"/>
                      <a:gd name="connsiteY5" fmla="*/ 15812 h 488891"/>
                      <a:gd name="connsiteX6" fmla="*/ 151158 w 600836"/>
                      <a:gd name="connsiteY6" fmla="*/ 15812 h 488891"/>
                      <a:gd name="connsiteX7" fmla="*/ 151158 w 600836"/>
                      <a:gd name="connsiteY7" fmla="*/ 0 h 488891"/>
                      <a:gd name="connsiteX8" fmla="*/ 0 w 600836"/>
                      <a:gd name="connsiteY8" fmla="*/ 0 h 488891"/>
                      <a:gd name="connsiteX9" fmla="*/ 0 w 600836"/>
                      <a:gd name="connsiteY9" fmla="*/ 488892 h 488891"/>
                      <a:gd name="connsiteX10" fmla="*/ 600837 w 600836"/>
                      <a:gd name="connsiteY10" fmla="*/ 488892 h 488891"/>
                      <a:gd name="connsiteX11" fmla="*/ 600837 w 600836"/>
                      <a:gd name="connsiteY11" fmla="*/ 0 h 4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836" h="488891">
                        <a:moveTo>
                          <a:pt x="450312" y="0"/>
                        </a:moveTo>
                        <a:lnTo>
                          <a:pt x="450312" y="15812"/>
                        </a:lnTo>
                        <a:lnTo>
                          <a:pt x="585026" y="15812"/>
                        </a:lnTo>
                        <a:lnTo>
                          <a:pt x="585026" y="473080"/>
                        </a:lnTo>
                        <a:lnTo>
                          <a:pt x="15812" y="473080"/>
                        </a:lnTo>
                        <a:lnTo>
                          <a:pt x="15812" y="15812"/>
                        </a:lnTo>
                        <a:lnTo>
                          <a:pt x="151158" y="15812"/>
                        </a:lnTo>
                        <a:lnTo>
                          <a:pt x="151158" y="0"/>
                        </a:lnTo>
                        <a:lnTo>
                          <a:pt x="0" y="0"/>
                        </a:lnTo>
                        <a:lnTo>
                          <a:pt x="0" y="488892"/>
                        </a:lnTo>
                        <a:lnTo>
                          <a:pt x="600837" y="488892"/>
                        </a:lnTo>
                        <a:lnTo>
                          <a:pt x="600837" y="0"/>
                        </a:lnTo>
                        <a:close/>
                      </a:path>
                    </a:pathLst>
                  </a:custGeom>
                  <a:grpFill/>
                  <a:ln w="25400" cap="flat">
                    <a:solidFill>
                      <a:schemeClr val="accent3"/>
                    </a:solidFill>
                    <a:prstDash val="solid"/>
                    <a:miter/>
                  </a:ln>
                </p:spPr>
                <p:txBody>
                  <a:bodyPr rtlCol="0" anchor="ctr"/>
                  <a:lstStyle/>
                  <a:p>
                    <a:endParaRPr lang="en-US"/>
                  </a:p>
                </p:txBody>
              </p:sp>
            </p:grpSp>
            <p:sp>
              <p:nvSpPr>
                <p:cNvPr id="45" name="Picture Placeholder 75">
                  <a:extLst>
                    <a:ext uri="{FF2B5EF4-FFF2-40B4-BE49-F238E27FC236}">
                      <a16:creationId xmlns:a16="http://schemas.microsoft.com/office/drawing/2014/main" id="{30308D40-5846-BCFF-6312-C7068FBAB50E}"/>
                    </a:ext>
                  </a:extLst>
                </p:cNvPr>
                <p:cNvSpPr/>
                <p:nvPr/>
              </p:nvSpPr>
              <p:spPr>
                <a:xfrm>
                  <a:off x="2014039" y="746835"/>
                  <a:ext cx="15248" cy="84117"/>
                </a:xfrm>
                <a:custGeom>
                  <a:avLst/>
                  <a:gdLst>
                    <a:gd name="connsiteX0" fmla="*/ 7590 w 15248"/>
                    <a:gd name="connsiteY0" fmla="*/ 84117 h 84117"/>
                    <a:gd name="connsiteX1" fmla="*/ 0 w 15248"/>
                    <a:gd name="connsiteY1" fmla="*/ 76528 h 84117"/>
                    <a:gd name="connsiteX2" fmla="*/ 0 w 15248"/>
                    <a:gd name="connsiteY2" fmla="*/ 7590 h 84117"/>
                    <a:gd name="connsiteX3" fmla="*/ 7590 w 15248"/>
                    <a:gd name="connsiteY3" fmla="*/ 0 h 84117"/>
                    <a:gd name="connsiteX4" fmla="*/ 15179 w 15248"/>
                    <a:gd name="connsiteY4" fmla="*/ 7590 h 84117"/>
                    <a:gd name="connsiteX5" fmla="*/ 15179 w 15248"/>
                    <a:gd name="connsiteY5" fmla="*/ 75895 h 84117"/>
                    <a:gd name="connsiteX6" fmla="*/ 7590 w 15248"/>
                    <a:gd name="connsiteY6" fmla="*/ 84117 h 8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8" h="84117">
                      <a:moveTo>
                        <a:pt x="7590" y="84117"/>
                      </a:moveTo>
                      <a:cubicBezTo>
                        <a:pt x="3162" y="84117"/>
                        <a:pt x="0" y="80322"/>
                        <a:pt x="0" y="76528"/>
                      </a:cubicBezTo>
                      <a:lnTo>
                        <a:pt x="0" y="7590"/>
                      </a:lnTo>
                      <a:cubicBezTo>
                        <a:pt x="0" y="3162"/>
                        <a:pt x="3795" y="0"/>
                        <a:pt x="7590" y="0"/>
                      </a:cubicBezTo>
                      <a:cubicBezTo>
                        <a:pt x="11384" y="0"/>
                        <a:pt x="15179" y="3795"/>
                        <a:pt x="15179" y="7590"/>
                      </a:cubicBezTo>
                      <a:lnTo>
                        <a:pt x="15179" y="75895"/>
                      </a:lnTo>
                      <a:cubicBezTo>
                        <a:pt x="15812" y="80322"/>
                        <a:pt x="12017" y="84117"/>
                        <a:pt x="7590" y="84117"/>
                      </a:cubicBezTo>
                      <a:close/>
                    </a:path>
                  </a:pathLst>
                </a:custGeom>
                <a:grpFill/>
                <a:ln w="25400" cap="flat">
                  <a:solidFill>
                    <a:schemeClr val="accent3"/>
                  </a:solidFill>
                  <a:prstDash val="solid"/>
                  <a:miter/>
                </a:ln>
              </p:spPr>
              <p:txBody>
                <a:bodyPr rtlCol="0" anchor="ctr"/>
                <a:lstStyle/>
                <a:p>
                  <a:endParaRPr lang="en-US"/>
                </a:p>
              </p:txBody>
            </p:sp>
          </p:grpSp>
          <p:sp>
            <p:nvSpPr>
              <p:cNvPr id="65" name="TextBox 64">
                <a:extLst>
                  <a:ext uri="{FF2B5EF4-FFF2-40B4-BE49-F238E27FC236}">
                    <a16:creationId xmlns:a16="http://schemas.microsoft.com/office/drawing/2014/main" id="{AC9E9E23-50D9-1050-BD0F-D9B67AB8CF81}"/>
                  </a:ext>
                </a:extLst>
              </p:cNvPr>
              <p:cNvSpPr txBox="1"/>
              <p:nvPr/>
            </p:nvSpPr>
            <p:spPr>
              <a:xfrm>
                <a:off x="8361475" y="1931764"/>
                <a:ext cx="600440" cy="322089"/>
              </a:xfrm>
              <a:prstGeom prst="rect">
                <a:avLst/>
              </a:prstGeom>
              <a:noFill/>
            </p:spPr>
            <p:txBody>
              <a:bodyPr wrap="none" lIns="0" tIns="0" rIns="0" bIns="0" rtlCol="0" anchor="ctr" anchorCtr="0">
                <a:noAutofit/>
              </a:bodyPr>
              <a:lstStyle/>
              <a:p>
                <a:pPr algn="ctr"/>
                <a:r>
                  <a:rPr lang="en-US" sz="1600" b="1" dirty="0">
                    <a:solidFill>
                      <a:schemeClr val="accent3"/>
                    </a:solidFill>
                    <a:latin typeface="Montserrat SemiBold" pitchFamily="2" charset="77"/>
                  </a:rPr>
                  <a:t>3</a:t>
                </a:r>
              </a:p>
            </p:txBody>
          </p:sp>
        </p:grpSp>
      </p:grpSp>
      <p:cxnSp>
        <p:nvCxnSpPr>
          <p:cNvPr id="74" name="Straight Arrow Connector 73">
            <a:extLst>
              <a:ext uri="{FF2B5EF4-FFF2-40B4-BE49-F238E27FC236}">
                <a16:creationId xmlns:a16="http://schemas.microsoft.com/office/drawing/2014/main" id="{9F2B3884-EC8E-59E6-2C49-BB8AF3ACD049}"/>
              </a:ext>
            </a:extLst>
          </p:cNvPr>
          <p:cNvCxnSpPr>
            <a:cxnSpLocks/>
          </p:cNvCxnSpPr>
          <p:nvPr/>
        </p:nvCxnSpPr>
        <p:spPr>
          <a:xfrm>
            <a:off x="8455990" y="2377440"/>
            <a:ext cx="0" cy="548640"/>
          </a:xfrm>
          <a:prstGeom prst="straightConnector1">
            <a:avLst/>
          </a:prstGeom>
          <a:ln w="38100">
            <a:solidFill>
              <a:schemeClr val="bg1">
                <a:lumMod val="75000"/>
              </a:schemeClr>
            </a:solidFill>
            <a:prstDash val="dash"/>
            <a:tailEnd type="triangle" w="lg" len="med"/>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6183F723-547D-BEB5-B39D-3D3ABBB020BB}"/>
              </a:ext>
            </a:extLst>
          </p:cNvPr>
          <p:cNvCxnSpPr>
            <a:cxnSpLocks/>
          </p:cNvCxnSpPr>
          <p:nvPr/>
        </p:nvCxnSpPr>
        <p:spPr>
          <a:xfrm>
            <a:off x="8463111" y="3931920"/>
            <a:ext cx="0" cy="548640"/>
          </a:xfrm>
          <a:prstGeom prst="straightConnector1">
            <a:avLst/>
          </a:prstGeom>
          <a:ln w="38100">
            <a:solidFill>
              <a:schemeClr val="bg1">
                <a:lumMod val="75000"/>
              </a:schemeClr>
            </a:solidFill>
            <a:prstDash val="dash"/>
            <a:tailEnd type="triangle" w="lg" len="med"/>
          </a:ln>
        </p:spPr>
        <p:style>
          <a:lnRef idx="2">
            <a:schemeClr val="accent1"/>
          </a:lnRef>
          <a:fillRef idx="0">
            <a:schemeClr val="accent1"/>
          </a:fillRef>
          <a:effectRef idx="1">
            <a:schemeClr val="accent1"/>
          </a:effectRef>
          <a:fontRef idx="minor">
            <a:schemeClr val="tx1"/>
          </a:fontRef>
        </p:style>
      </p:cxnSp>
      <p:grpSp>
        <p:nvGrpSpPr>
          <p:cNvPr id="91" name="Group 90">
            <a:extLst>
              <a:ext uri="{FF2B5EF4-FFF2-40B4-BE49-F238E27FC236}">
                <a16:creationId xmlns:a16="http://schemas.microsoft.com/office/drawing/2014/main" id="{E66C4D1C-047A-9E98-D8EF-91F73F88002F}"/>
              </a:ext>
            </a:extLst>
          </p:cNvPr>
          <p:cNvGrpSpPr/>
          <p:nvPr/>
        </p:nvGrpSpPr>
        <p:grpSpPr>
          <a:xfrm>
            <a:off x="7315200" y="1362886"/>
            <a:ext cx="2295821" cy="1102501"/>
            <a:chOff x="7315200" y="1362886"/>
            <a:chExt cx="2295821" cy="1102501"/>
          </a:xfrm>
        </p:grpSpPr>
        <p:sp>
          <p:nvSpPr>
            <p:cNvPr id="4" name="TextBox 3">
              <a:extLst>
                <a:ext uri="{FF2B5EF4-FFF2-40B4-BE49-F238E27FC236}">
                  <a16:creationId xmlns:a16="http://schemas.microsoft.com/office/drawing/2014/main" id="{CFD72FD8-8945-EC3F-930E-B8876D5688B2}"/>
                </a:ext>
              </a:extLst>
            </p:cNvPr>
            <p:cNvSpPr txBox="1"/>
            <p:nvPr/>
          </p:nvSpPr>
          <p:spPr>
            <a:xfrm>
              <a:off x="7315200" y="2096055"/>
              <a:ext cx="2295821" cy="369332"/>
            </a:xfrm>
            <a:prstGeom prst="rect">
              <a:avLst/>
            </a:prstGeom>
            <a:noFill/>
          </p:spPr>
          <p:txBody>
            <a:bodyPr wrap="none" lIns="0" tIns="0" rIns="0" bIns="0" rtlCol="0">
              <a:noAutofit/>
            </a:bodyPr>
            <a:lstStyle/>
            <a:p>
              <a:pPr algn="ctr"/>
              <a:r>
                <a:rPr lang="en-US" sz="1400" b="1" dirty="0">
                  <a:solidFill>
                    <a:srgbClr val="606060"/>
                  </a:solidFill>
                  <a:latin typeface="Montserrat SemiBold" pitchFamily="2" charset="77"/>
                </a:rPr>
                <a:t>Meet with Lenders</a:t>
              </a:r>
            </a:p>
          </p:txBody>
        </p:sp>
        <p:grpSp>
          <p:nvGrpSpPr>
            <p:cNvPr id="68" name="Group 67">
              <a:extLst>
                <a:ext uri="{FF2B5EF4-FFF2-40B4-BE49-F238E27FC236}">
                  <a16:creationId xmlns:a16="http://schemas.microsoft.com/office/drawing/2014/main" id="{4BCAE8E6-B1BB-9073-4F4C-CC66090DA5D3}"/>
                </a:ext>
              </a:extLst>
            </p:cNvPr>
            <p:cNvGrpSpPr/>
            <p:nvPr/>
          </p:nvGrpSpPr>
          <p:grpSpPr>
            <a:xfrm>
              <a:off x="8152069" y="1362886"/>
              <a:ext cx="600440" cy="604740"/>
              <a:chOff x="8361474" y="483385"/>
              <a:chExt cx="600440" cy="604740"/>
            </a:xfrm>
          </p:grpSpPr>
          <p:grpSp>
            <p:nvGrpSpPr>
              <p:cNvPr id="48" name="Picture Placeholder 74" descr="Investment">
                <a:extLst>
                  <a:ext uri="{FF2B5EF4-FFF2-40B4-BE49-F238E27FC236}">
                    <a16:creationId xmlns:a16="http://schemas.microsoft.com/office/drawing/2014/main" id="{C111D78B-18C4-9A3E-2C73-3E6FEDD49523}"/>
                  </a:ext>
                </a:extLst>
              </p:cNvPr>
              <p:cNvGrpSpPr/>
              <p:nvPr/>
            </p:nvGrpSpPr>
            <p:grpSpPr>
              <a:xfrm>
                <a:off x="8361474" y="486656"/>
                <a:ext cx="600440" cy="601469"/>
                <a:chOff x="531794" y="724699"/>
                <a:chExt cx="600440" cy="601469"/>
              </a:xfrm>
              <a:solidFill>
                <a:schemeClr val="accent1"/>
              </a:solidFill>
            </p:grpSpPr>
            <p:sp>
              <p:nvSpPr>
                <p:cNvPr id="49" name="Picture Placeholder 74">
                  <a:extLst>
                    <a:ext uri="{FF2B5EF4-FFF2-40B4-BE49-F238E27FC236}">
                      <a16:creationId xmlns:a16="http://schemas.microsoft.com/office/drawing/2014/main" id="{80034467-9F41-9499-1994-B59279FCF08E}"/>
                    </a:ext>
                  </a:extLst>
                </p:cNvPr>
                <p:cNvSpPr/>
                <p:nvPr/>
              </p:nvSpPr>
              <p:spPr>
                <a:xfrm>
                  <a:off x="682952" y="974502"/>
                  <a:ext cx="449282" cy="210627"/>
                </a:xfrm>
                <a:custGeom>
                  <a:avLst/>
                  <a:gdLst>
                    <a:gd name="connsiteX0" fmla="*/ 449047 w 449282"/>
                    <a:gd name="connsiteY0" fmla="*/ 27214 h 210627"/>
                    <a:gd name="connsiteX1" fmla="*/ 432603 w 449282"/>
                    <a:gd name="connsiteY1" fmla="*/ 8240 h 210627"/>
                    <a:gd name="connsiteX2" fmla="*/ 369357 w 449282"/>
                    <a:gd name="connsiteY2" fmla="*/ 16462 h 210627"/>
                    <a:gd name="connsiteX3" fmla="*/ 342793 w 449282"/>
                    <a:gd name="connsiteY3" fmla="*/ 43026 h 210627"/>
                    <a:gd name="connsiteX4" fmla="*/ 325717 w 449282"/>
                    <a:gd name="connsiteY4" fmla="*/ 59470 h 210627"/>
                    <a:gd name="connsiteX5" fmla="*/ 295991 w 449282"/>
                    <a:gd name="connsiteY5" fmla="*/ 79076 h 210627"/>
                    <a:gd name="connsiteX6" fmla="*/ 266266 w 449282"/>
                    <a:gd name="connsiteY6" fmla="*/ 63897 h 210627"/>
                    <a:gd name="connsiteX7" fmla="*/ 184046 w 449282"/>
                    <a:gd name="connsiteY7" fmla="*/ 63897 h 210627"/>
                    <a:gd name="connsiteX8" fmla="*/ 178354 w 449282"/>
                    <a:gd name="connsiteY8" fmla="*/ 62000 h 210627"/>
                    <a:gd name="connsiteX9" fmla="*/ 159380 w 449282"/>
                    <a:gd name="connsiteY9" fmla="*/ 49983 h 210627"/>
                    <a:gd name="connsiteX10" fmla="*/ 141039 w 449282"/>
                    <a:gd name="connsiteY10" fmla="*/ 44291 h 210627"/>
                    <a:gd name="connsiteX11" fmla="*/ 65776 w 449282"/>
                    <a:gd name="connsiteY11" fmla="*/ 44291 h 210627"/>
                    <a:gd name="connsiteX12" fmla="*/ 34153 w 449282"/>
                    <a:gd name="connsiteY12" fmla="*/ 57572 h 210627"/>
                    <a:gd name="connsiteX13" fmla="*/ 0 w 449282"/>
                    <a:gd name="connsiteY13" fmla="*/ 91725 h 210627"/>
                    <a:gd name="connsiteX14" fmla="*/ 11384 w 449282"/>
                    <a:gd name="connsiteY14" fmla="*/ 103109 h 210627"/>
                    <a:gd name="connsiteX15" fmla="*/ 45537 w 449282"/>
                    <a:gd name="connsiteY15" fmla="*/ 68957 h 210627"/>
                    <a:gd name="connsiteX16" fmla="*/ 65776 w 449282"/>
                    <a:gd name="connsiteY16" fmla="*/ 60735 h 210627"/>
                    <a:gd name="connsiteX17" fmla="*/ 141039 w 449282"/>
                    <a:gd name="connsiteY17" fmla="*/ 60735 h 210627"/>
                    <a:gd name="connsiteX18" fmla="*/ 151158 w 449282"/>
                    <a:gd name="connsiteY18" fmla="*/ 63897 h 210627"/>
                    <a:gd name="connsiteX19" fmla="*/ 170132 w 449282"/>
                    <a:gd name="connsiteY19" fmla="*/ 75914 h 210627"/>
                    <a:gd name="connsiteX20" fmla="*/ 184678 w 449282"/>
                    <a:gd name="connsiteY20" fmla="*/ 80341 h 210627"/>
                    <a:gd name="connsiteX21" fmla="*/ 266266 w 449282"/>
                    <a:gd name="connsiteY21" fmla="*/ 80341 h 210627"/>
                    <a:gd name="connsiteX22" fmla="*/ 287769 w 449282"/>
                    <a:gd name="connsiteY22" fmla="*/ 101845 h 210627"/>
                    <a:gd name="connsiteX23" fmla="*/ 266266 w 449282"/>
                    <a:gd name="connsiteY23" fmla="*/ 123348 h 210627"/>
                    <a:gd name="connsiteX24" fmla="*/ 168234 w 449282"/>
                    <a:gd name="connsiteY24" fmla="*/ 123348 h 210627"/>
                    <a:gd name="connsiteX25" fmla="*/ 168234 w 449282"/>
                    <a:gd name="connsiteY25" fmla="*/ 139160 h 210627"/>
                    <a:gd name="connsiteX26" fmla="*/ 265633 w 449282"/>
                    <a:gd name="connsiteY26" fmla="*/ 139160 h 210627"/>
                    <a:gd name="connsiteX27" fmla="*/ 302948 w 449282"/>
                    <a:gd name="connsiteY27" fmla="*/ 101845 h 210627"/>
                    <a:gd name="connsiteX28" fmla="*/ 302316 w 449282"/>
                    <a:gd name="connsiteY28" fmla="*/ 94255 h 210627"/>
                    <a:gd name="connsiteX29" fmla="*/ 333939 w 449282"/>
                    <a:gd name="connsiteY29" fmla="*/ 73384 h 210627"/>
                    <a:gd name="connsiteX30" fmla="*/ 354178 w 449282"/>
                    <a:gd name="connsiteY30" fmla="*/ 55042 h 210627"/>
                    <a:gd name="connsiteX31" fmla="*/ 380108 w 449282"/>
                    <a:gd name="connsiteY31" fmla="*/ 29744 h 210627"/>
                    <a:gd name="connsiteX32" fmla="*/ 425646 w 449282"/>
                    <a:gd name="connsiteY32" fmla="*/ 24052 h 210627"/>
                    <a:gd name="connsiteX33" fmla="*/ 433235 w 449282"/>
                    <a:gd name="connsiteY33" fmla="*/ 31009 h 210627"/>
                    <a:gd name="connsiteX34" fmla="*/ 425646 w 449282"/>
                    <a:gd name="connsiteY34" fmla="*/ 52513 h 210627"/>
                    <a:gd name="connsiteX35" fmla="*/ 361767 w 449282"/>
                    <a:gd name="connsiteY35" fmla="*/ 122083 h 210627"/>
                    <a:gd name="connsiteX36" fmla="*/ 358605 w 449282"/>
                    <a:gd name="connsiteY36" fmla="*/ 125246 h 210627"/>
                    <a:gd name="connsiteX37" fmla="*/ 304213 w 449282"/>
                    <a:gd name="connsiteY37" fmla="*/ 168885 h 210627"/>
                    <a:gd name="connsiteX38" fmla="*/ 295359 w 449282"/>
                    <a:gd name="connsiteY38" fmla="*/ 174577 h 210627"/>
                    <a:gd name="connsiteX39" fmla="*/ 263103 w 449282"/>
                    <a:gd name="connsiteY39" fmla="*/ 189756 h 210627"/>
                    <a:gd name="connsiteX40" fmla="*/ 258044 w 449282"/>
                    <a:gd name="connsiteY40" fmla="*/ 191021 h 210627"/>
                    <a:gd name="connsiteX41" fmla="*/ 139774 w 449282"/>
                    <a:gd name="connsiteY41" fmla="*/ 191021 h 210627"/>
                    <a:gd name="connsiteX42" fmla="*/ 117005 w 449282"/>
                    <a:gd name="connsiteY42" fmla="*/ 197346 h 210627"/>
                    <a:gd name="connsiteX43" fmla="*/ 125227 w 449282"/>
                    <a:gd name="connsiteY43" fmla="*/ 210628 h 210627"/>
                    <a:gd name="connsiteX44" fmla="*/ 139774 w 449282"/>
                    <a:gd name="connsiteY44" fmla="*/ 206200 h 210627"/>
                    <a:gd name="connsiteX45" fmla="*/ 257411 w 449282"/>
                    <a:gd name="connsiteY45" fmla="*/ 206200 h 210627"/>
                    <a:gd name="connsiteX46" fmla="*/ 269428 w 449282"/>
                    <a:gd name="connsiteY46" fmla="*/ 203671 h 210627"/>
                    <a:gd name="connsiteX47" fmla="*/ 301683 w 449282"/>
                    <a:gd name="connsiteY47" fmla="*/ 188492 h 210627"/>
                    <a:gd name="connsiteX48" fmla="*/ 313700 w 449282"/>
                    <a:gd name="connsiteY48" fmla="*/ 180902 h 210627"/>
                    <a:gd name="connsiteX49" fmla="*/ 368092 w 449282"/>
                    <a:gd name="connsiteY49" fmla="*/ 137262 h 210627"/>
                    <a:gd name="connsiteX50" fmla="*/ 373151 w 449282"/>
                    <a:gd name="connsiteY50" fmla="*/ 132203 h 210627"/>
                    <a:gd name="connsiteX51" fmla="*/ 437030 w 449282"/>
                    <a:gd name="connsiteY51" fmla="*/ 60102 h 210627"/>
                    <a:gd name="connsiteX52" fmla="*/ 449047 w 449282"/>
                    <a:gd name="connsiteY52" fmla="*/ 27214 h 2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49282" h="210627">
                      <a:moveTo>
                        <a:pt x="449047" y="27214"/>
                      </a:moveTo>
                      <a:cubicBezTo>
                        <a:pt x="447782" y="17727"/>
                        <a:pt x="436397" y="10138"/>
                        <a:pt x="432603" y="8240"/>
                      </a:cubicBezTo>
                      <a:cubicBezTo>
                        <a:pt x="413629" y="-1246"/>
                        <a:pt x="395288" y="-6939"/>
                        <a:pt x="369357" y="16462"/>
                      </a:cubicBezTo>
                      <a:cubicBezTo>
                        <a:pt x="357972" y="26582"/>
                        <a:pt x="349750" y="35436"/>
                        <a:pt x="342793" y="43026"/>
                      </a:cubicBezTo>
                      <a:cubicBezTo>
                        <a:pt x="335836" y="50615"/>
                        <a:pt x="330144" y="56307"/>
                        <a:pt x="325717" y="59470"/>
                      </a:cubicBezTo>
                      <a:cubicBezTo>
                        <a:pt x="318760" y="63897"/>
                        <a:pt x="304213" y="73384"/>
                        <a:pt x="295991" y="79076"/>
                      </a:cubicBezTo>
                      <a:cubicBezTo>
                        <a:pt x="289034" y="70222"/>
                        <a:pt x="278282" y="63897"/>
                        <a:pt x="266266" y="63897"/>
                      </a:cubicBezTo>
                      <a:lnTo>
                        <a:pt x="184046" y="63897"/>
                      </a:lnTo>
                      <a:cubicBezTo>
                        <a:pt x="182149" y="63897"/>
                        <a:pt x="179619" y="63264"/>
                        <a:pt x="178354" y="62000"/>
                      </a:cubicBezTo>
                      <a:lnTo>
                        <a:pt x="159380" y="49983"/>
                      </a:lnTo>
                      <a:cubicBezTo>
                        <a:pt x="153688" y="46188"/>
                        <a:pt x="147363" y="44291"/>
                        <a:pt x="141039" y="44291"/>
                      </a:cubicBezTo>
                      <a:lnTo>
                        <a:pt x="65776" y="44291"/>
                      </a:lnTo>
                      <a:cubicBezTo>
                        <a:pt x="53759" y="44291"/>
                        <a:pt x="42375" y="48718"/>
                        <a:pt x="34153" y="57572"/>
                      </a:cubicBezTo>
                      <a:lnTo>
                        <a:pt x="0" y="91725"/>
                      </a:lnTo>
                      <a:lnTo>
                        <a:pt x="11384" y="103109"/>
                      </a:lnTo>
                      <a:lnTo>
                        <a:pt x="45537" y="68957"/>
                      </a:lnTo>
                      <a:cubicBezTo>
                        <a:pt x="51229" y="63264"/>
                        <a:pt x="58186" y="60735"/>
                        <a:pt x="65776" y="60735"/>
                      </a:cubicBezTo>
                      <a:lnTo>
                        <a:pt x="141039" y="60735"/>
                      </a:lnTo>
                      <a:cubicBezTo>
                        <a:pt x="144833" y="60735"/>
                        <a:pt x="147996" y="62000"/>
                        <a:pt x="151158" y="63897"/>
                      </a:cubicBezTo>
                      <a:lnTo>
                        <a:pt x="170132" y="75914"/>
                      </a:lnTo>
                      <a:cubicBezTo>
                        <a:pt x="174559" y="78443"/>
                        <a:pt x="179619" y="80341"/>
                        <a:pt x="184678" y="80341"/>
                      </a:cubicBezTo>
                      <a:lnTo>
                        <a:pt x="266266" y="80341"/>
                      </a:lnTo>
                      <a:cubicBezTo>
                        <a:pt x="278282" y="80341"/>
                        <a:pt x="287769" y="89828"/>
                        <a:pt x="287769" y="101845"/>
                      </a:cubicBezTo>
                      <a:cubicBezTo>
                        <a:pt x="287769" y="113861"/>
                        <a:pt x="278282" y="123348"/>
                        <a:pt x="266266" y="123348"/>
                      </a:cubicBezTo>
                      <a:lnTo>
                        <a:pt x="168234" y="123348"/>
                      </a:lnTo>
                      <a:lnTo>
                        <a:pt x="168234" y="139160"/>
                      </a:lnTo>
                      <a:lnTo>
                        <a:pt x="265633" y="139160"/>
                      </a:lnTo>
                      <a:cubicBezTo>
                        <a:pt x="286504" y="139160"/>
                        <a:pt x="302948" y="122083"/>
                        <a:pt x="302948" y="101845"/>
                      </a:cubicBezTo>
                      <a:cubicBezTo>
                        <a:pt x="302948" y="99315"/>
                        <a:pt x="302948" y="96785"/>
                        <a:pt x="302316" y="94255"/>
                      </a:cubicBezTo>
                      <a:cubicBezTo>
                        <a:pt x="309905" y="89195"/>
                        <a:pt x="326349" y="78443"/>
                        <a:pt x="333939" y="73384"/>
                      </a:cubicBezTo>
                      <a:cubicBezTo>
                        <a:pt x="340264" y="69589"/>
                        <a:pt x="345956" y="63264"/>
                        <a:pt x="354178" y="55042"/>
                      </a:cubicBezTo>
                      <a:cubicBezTo>
                        <a:pt x="361135" y="48085"/>
                        <a:pt x="369357" y="39231"/>
                        <a:pt x="380108" y="29744"/>
                      </a:cubicBezTo>
                      <a:cubicBezTo>
                        <a:pt x="400347" y="11403"/>
                        <a:pt x="411099" y="16462"/>
                        <a:pt x="425646" y="24052"/>
                      </a:cubicBezTo>
                      <a:cubicBezTo>
                        <a:pt x="428808" y="25317"/>
                        <a:pt x="433235" y="29112"/>
                        <a:pt x="433235" y="31009"/>
                      </a:cubicBezTo>
                      <a:cubicBezTo>
                        <a:pt x="434500" y="40496"/>
                        <a:pt x="430073" y="47453"/>
                        <a:pt x="425646" y="52513"/>
                      </a:cubicBezTo>
                      <a:lnTo>
                        <a:pt x="361767" y="122083"/>
                      </a:lnTo>
                      <a:cubicBezTo>
                        <a:pt x="360502" y="123348"/>
                        <a:pt x="359870" y="124613"/>
                        <a:pt x="358605" y="125246"/>
                      </a:cubicBezTo>
                      <a:lnTo>
                        <a:pt x="304213" y="168885"/>
                      </a:lnTo>
                      <a:cubicBezTo>
                        <a:pt x="301683" y="171415"/>
                        <a:pt x="298521" y="173312"/>
                        <a:pt x="295359" y="174577"/>
                      </a:cubicBezTo>
                      <a:lnTo>
                        <a:pt x="263103" y="189756"/>
                      </a:lnTo>
                      <a:cubicBezTo>
                        <a:pt x="261206" y="190389"/>
                        <a:pt x="259941" y="191021"/>
                        <a:pt x="258044" y="191021"/>
                      </a:cubicBezTo>
                      <a:lnTo>
                        <a:pt x="139774" y="191021"/>
                      </a:lnTo>
                      <a:cubicBezTo>
                        <a:pt x="131552" y="191021"/>
                        <a:pt x="123962" y="193551"/>
                        <a:pt x="117005" y="197346"/>
                      </a:cubicBezTo>
                      <a:lnTo>
                        <a:pt x="125227" y="210628"/>
                      </a:lnTo>
                      <a:cubicBezTo>
                        <a:pt x="129654" y="208098"/>
                        <a:pt x="134714" y="206200"/>
                        <a:pt x="139774" y="206200"/>
                      </a:cubicBezTo>
                      <a:lnTo>
                        <a:pt x="257411" y="206200"/>
                      </a:lnTo>
                      <a:cubicBezTo>
                        <a:pt x="261838" y="206200"/>
                        <a:pt x="265633" y="204935"/>
                        <a:pt x="269428" y="203671"/>
                      </a:cubicBezTo>
                      <a:lnTo>
                        <a:pt x="301683" y="188492"/>
                      </a:lnTo>
                      <a:cubicBezTo>
                        <a:pt x="306111" y="186594"/>
                        <a:pt x="309905" y="184064"/>
                        <a:pt x="313700" y="180902"/>
                      </a:cubicBezTo>
                      <a:lnTo>
                        <a:pt x="368092" y="137262"/>
                      </a:lnTo>
                      <a:cubicBezTo>
                        <a:pt x="369989" y="135997"/>
                        <a:pt x="371887" y="134100"/>
                        <a:pt x="373151" y="132203"/>
                      </a:cubicBezTo>
                      <a:lnTo>
                        <a:pt x="437030" y="60102"/>
                      </a:lnTo>
                      <a:cubicBezTo>
                        <a:pt x="446517" y="50615"/>
                        <a:pt x="450312" y="39231"/>
                        <a:pt x="449047" y="27214"/>
                      </a:cubicBezTo>
                      <a:close/>
                    </a:path>
                  </a:pathLst>
                </a:custGeom>
                <a:grpFill/>
                <a:ln w="12700" cap="flat">
                  <a:solidFill>
                    <a:schemeClr val="accent1"/>
                  </a:solidFill>
                  <a:prstDash val="solid"/>
                  <a:miter/>
                </a:ln>
              </p:spPr>
              <p:txBody>
                <a:bodyPr rtlCol="0" anchor="ctr"/>
                <a:lstStyle/>
                <a:p>
                  <a:endParaRPr lang="en-US"/>
                </a:p>
              </p:txBody>
            </p:sp>
            <p:sp>
              <p:nvSpPr>
                <p:cNvPr id="50" name="Picture Placeholder 74">
                  <a:extLst>
                    <a:ext uri="{FF2B5EF4-FFF2-40B4-BE49-F238E27FC236}">
                      <a16:creationId xmlns:a16="http://schemas.microsoft.com/office/drawing/2014/main" id="{DEE9F7A5-DF69-0BFC-C64B-C134B2924CD0}"/>
                    </a:ext>
                  </a:extLst>
                </p:cNvPr>
                <p:cNvSpPr/>
                <p:nvPr/>
              </p:nvSpPr>
              <p:spPr>
                <a:xfrm>
                  <a:off x="703823" y="1200309"/>
                  <a:ext cx="31623" cy="31623"/>
                </a:xfrm>
                <a:custGeom>
                  <a:avLst/>
                  <a:gdLst>
                    <a:gd name="connsiteX0" fmla="*/ 31623 w 31623"/>
                    <a:gd name="connsiteY0" fmla="*/ 15812 h 31623"/>
                    <a:gd name="connsiteX1" fmla="*/ 15812 w 31623"/>
                    <a:gd name="connsiteY1" fmla="*/ 31623 h 31623"/>
                    <a:gd name="connsiteX2" fmla="*/ 0 w 31623"/>
                    <a:gd name="connsiteY2" fmla="*/ 15812 h 31623"/>
                    <a:gd name="connsiteX3" fmla="*/ 15812 w 31623"/>
                    <a:gd name="connsiteY3" fmla="*/ 0 h 31623"/>
                    <a:gd name="connsiteX4" fmla="*/ 31623 w 31623"/>
                    <a:gd name="connsiteY4" fmla="*/ 15812 h 3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3" h="31623">
                      <a:moveTo>
                        <a:pt x="31623" y="15812"/>
                      </a:moveTo>
                      <a:cubicBezTo>
                        <a:pt x="31623" y="24544"/>
                        <a:pt x="24544" y="31623"/>
                        <a:pt x="15812" y="31623"/>
                      </a:cubicBezTo>
                      <a:cubicBezTo>
                        <a:pt x="7079" y="31623"/>
                        <a:pt x="0" y="24544"/>
                        <a:pt x="0" y="15812"/>
                      </a:cubicBezTo>
                      <a:cubicBezTo>
                        <a:pt x="0" y="7079"/>
                        <a:pt x="7079" y="0"/>
                        <a:pt x="15812" y="0"/>
                      </a:cubicBezTo>
                      <a:cubicBezTo>
                        <a:pt x="24544" y="0"/>
                        <a:pt x="31623" y="7079"/>
                        <a:pt x="31623" y="15812"/>
                      </a:cubicBezTo>
                      <a:close/>
                    </a:path>
                  </a:pathLst>
                </a:custGeom>
                <a:grpFill/>
                <a:ln w="12700" cap="flat">
                  <a:solidFill>
                    <a:schemeClr val="accent1"/>
                  </a:solidFill>
                  <a:prstDash val="solid"/>
                  <a:miter/>
                </a:ln>
              </p:spPr>
              <p:txBody>
                <a:bodyPr rtlCol="0" anchor="ctr"/>
                <a:lstStyle/>
                <a:p>
                  <a:endParaRPr lang="en-US"/>
                </a:p>
              </p:txBody>
            </p:sp>
            <p:sp>
              <p:nvSpPr>
                <p:cNvPr id="51" name="Picture Placeholder 74">
                  <a:extLst>
                    <a:ext uri="{FF2B5EF4-FFF2-40B4-BE49-F238E27FC236}">
                      <a16:creationId xmlns:a16="http://schemas.microsoft.com/office/drawing/2014/main" id="{33A37A33-96D3-7AFA-5412-FC29ECC93BE0}"/>
                    </a:ext>
                  </a:extLst>
                </p:cNvPr>
                <p:cNvSpPr/>
                <p:nvPr/>
              </p:nvSpPr>
              <p:spPr>
                <a:xfrm>
                  <a:off x="784145" y="724699"/>
                  <a:ext cx="284607" cy="284606"/>
                </a:xfrm>
                <a:custGeom>
                  <a:avLst/>
                  <a:gdLst>
                    <a:gd name="connsiteX0" fmla="*/ 142304 w 284607"/>
                    <a:gd name="connsiteY0" fmla="*/ 15812 h 284606"/>
                    <a:gd name="connsiteX1" fmla="*/ 268796 w 284607"/>
                    <a:gd name="connsiteY1" fmla="*/ 142304 h 284606"/>
                    <a:gd name="connsiteX2" fmla="*/ 142304 w 284607"/>
                    <a:gd name="connsiteY2" fmla="*/ 268796 h 284606"/>
                    <a:gd name="connsiteX3" fmla="*/ 15812 w 284607"/>
                    <a:gd name="connsiteY3" fmla="*/ 142304 h 284606"/>
                    <a:gd name="connsiteX4" fmla="*/ 142304 w 284607"/>
                    <a:gd name="connsiteY4" fmla="*/ 15812 h 284606"/>
                    <a:gd name="connsiteX5" fmla="*/ 142304 w 284607"/>
                    <a:gd name="connsiteY5" fmla="*/ 0 h 284606"/>
                    <a:gd name="connsiteX6" fmla="*/ 0 w 284607"/>
                    <a:gd name="connsiteY6" fmla="*/ 142304 h 284606"/>
                    <a:gd name="connsiteX7" fmla="*/ 142304 w 284607"/>
                    <a:gd name="connsiteY7" fmla="*/ 284607 h 284606"/>
                    <a:gd name="connsiteX8" fmla="*/ 284607 w 284607"/>
                    <a:gd name="connsiteY8" fmla="*/ 142304 h 284606"/>
                    <a:gd name="connsiteX9" fmla="*/ 142304 w 284607"/>
                    <a:gd name="connsiteY9" fmla="*/ 0 h 284606"/>
                    <a:gd name="connsiteX10" fmla="*/ 142304 w 284607"/>
                    <a:gd name="connsiteY10" fmla="*/ 0 h 28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607" h="284606">
                      <a:moveTo>
                        <a:pt x="142304" y="15812"/>
                      </a:moveTo>
                      <a:cubicBezTo>
                        <a:pt x="211874" y="15812"/>
                        <a:pt x="268796" y="72733"/>
                        <a:pt x="268796" y="142304"/>
                      </a:cubicBezTo>
                      <a:cubicBezTo>
                        <a:pt x="268796" y="211874"/>
                        <a:pt x="211874" y="268796"/>
                        <a:pt x="142304" y="268796"/>
                      </a:cubicBezTo>
                      <a:cubicBezTo>
                        <a:pt x="72733" y="268796"/>
                        <a:pt x="15812" y="211874"/>
                        <a:pt x="15812" y="142304"/>
                      </a:cubicBezTo>
                      <a:cubicBezTo>
                        <a:pt x="15812" y="72733"/>
                        <a:pt x="72733" y="15812"/>
                        <a:pt x="142304" y="15812"/>
                      </a:cubicBezTo>
                      <a:moveTo>
                        <a:pt x="142304" y="0"/>
                      </a:moveTo>
                      <a:cubicBezTo>
                        <a:pt x="63878" y="0"/>
                        <a:pt x="0" y="63878"/>
                        <a:pt x="0" y="142304"/>
                      </a:cubicBezTo>
                      <a:cubicBezTo>
                        <a:pt x="0" y="220729"/>
                        <a:pt x="63878" y="284607"/>
                        <a:pt x="142304" y="284607"/>
                      </a:cubicBezTo>
                      <a:cubicBezTo>
                        <a:pt x="220729" y="284607"/>
                        <a:pt x="284607" y="220729"/>
                        <a:pt x="284607" y="142304"/>
                      </a:cubicBezTo>
                      <a:cubicBezTo>
                        <a:pt x="284607" y="63878"/>
                        <a:pt x="220729" y="0"/>
                        <a:pt x="142304" y="0"/>
                      </a:cubicBezTo>
                      <a:lnTo>
                        <a:pt x="142304" y="0"/>
                      </a:lnTo>
                      <a:close/>
                    </a:path>
                  </a:pathLst>
                </a:custGeom>
                <a:grpFill/>
                <a:ln w="12700" cap="flat">
                  <a:solidFill>
                    <a:schemeClr val="accent1"/>
                  </a:solidFill>
                  <a:prstDash val="solid"/>
                  <a:miter/>
                </a:ln>
              </p:spPr>
              <p:txBody>
                <a:bodyPr rtlCol="0" anchor="ctr"/>
                <a:lstStyle/>
                <a:p>
                  <a:endParaRPr lang="en-US"/>
                </a:p>
              </p:txBody>
            </p:sp>
            <p:sp>
              <p:nvSpPr>
                <p:cNvPr id="53" name="Picture Placeholder 74">
                  <a:extLst>
                    <a:ext uri="{FF2B5EF4-FFF2-40B4-BE49-F238E27FC236}">
                      <a16:creationId xmlns:a16="http://schemas.microsoft.com/office/drawing/2014/main" id="{46F4E698-BF9B-B386-FB94-B306FAEAEFD2}"/>
                    </a:ext>
                  </a:extLst>
                </p:cNvPr>
                <p:cNvSpPr/>
                <p:nvPr/>
              </p:nvSpPr>
              <p:spPr>
                <a:xfrm>
                  <a:off x="531794" y="1072552"/>
                  <a:ext cx="254248" cy="253616"/>
                </a:xfrm>
                <a:custGeom>
                  <a:avLst/>
                  <a:gdLst>
                    <a:gd name="connsiteX0" fmla="*/ 147363 w 254248"/>
                    <a:gd name="connsiteY0" fmla="*/ 253616 h 253616"/>
                    <a:gd name="connsiteX1" fmla="*/ 129022 w 254248"/>
                    <a:gd name="connsiteY1" fmla="*/ 246027 h 253616"/>
                    <a:gd name="connsiteX2" fmla="*/ 140406 w 254248"/>
                    <a:gd name="connsiteY2" fmla="*/ 234643 h 253616"/>
                    <a:gd name="connsiteX3" fmla="*/ 147363 w 254248"/>
                    <a:gd name="connsiteY3" fmla="*/ 237173 h 253616"/>
                    <a:gd name="connsiteX4" fmla="*/ 154320 w 254248"/>
                    <a:gd name="connsiteY4" fmla="*/ 234010 h 253616"/>
                    <a:gd name="connsiteX5" fmla="*/ 235275 w 254248"/>
                    <a:gd name="connsiteY5" fmla="*/ 153055 h 253616"/>
                    <a:gd name="connsiteX6" fmla="*/ 235275 w 254248"/>
                    <a:gd name="connsiteY6" fmla="*/ 138509 h 253616"/>
                    <a:gd name="connsiteX7" fmla="*/ 114475 w 254248"/>
                    <a:gd name="connsiteY7" fmla="*/ 18341 h 253616"/>
                    <a:gd name="connsiteX8" fmla="*/ 107518 w 254248"/>
                    <a:gd name="connsiteY8" fmla="*/ 15812 h 253616"/>
                    <a:gd name="connsiteX9" fmla="*/ 107518 w 254248"/>
                    <a:gd name="connsiteY9" fmla="*/ 15812 h 253616"/>
                    <a:gd name="connsiteX10" fmla="*/ 100561 w 254248"/>
                    <a:gd name="connsiteY10" fmla="*/ 18974 h 253616"/>
                    <a:gd name="connsiteX11" fmla="*/ 18974 w 254248"/>
                    <a:gd name="connsiteY11" fmla="*/ 99296 h 253616"/>
                    <a:gd name="connsiteX12" fmla="*/ 15812 w 254248"/>
                    <a:gd name="connsiteY12" fmla="*/ 106253 h 253616"/>
                    <a:gd name="connsiteX13" fmla="*/ 18341 w 254248"/>
                    <a:gd name="connsiteY13" fmla="*/ 113210 h 253616"/>
                    <a:gd name="connsiteX14" fmla="*/ 113843 w 254248"/>
                    <a:gd name="connsiteY14" fmla="*/ 208712 h 253616"/>
                    <a:gd name="connsiteX15" fmla="*/ 102459 w 254248"/>
                    <a:gd name="connsiteY15" fmla="*/ 220096 h 253616"/>
                    <a:gd name="connsiteX16" fmla="*/ 7590 w 254248"/>
                    <a:gd name="connsiteY16" fmla="*/ 125227 h 253616"/>
                    <a:gd name="connsiteX17" fmla="*/ 0 w 254248"/>
                    <a:gd name="connsiteY17" fmla="*/ 106886 h 253616"/>
                    <a:gd name="connsiteX18" fmla="*/ 7590 w 254248"/>
                    <a:gd name="connsiteY18" fmla="*/ 88544 h 253616"/>
                    <a:gd name="connsiteX19" fmla="*/ 88544 w 254248"/>
                    <a:gd name="connsiteY19" fmla="*/ 7590 h 253616"/>
                    <a:gd name="connsiteX20" fmla="*/ 125227 w 254248"/>
                    <a:gd name="connsiteY20" fmla="*/ 7590 h 253616"/>
                    <a:gd name="connsiteX21" fmla="*/ 246659 w 254248"/>
                    <a:gd name="connsiteY21" fmla="*/ 129022 h 253616"/>
                    <a:gd name="connsiteX22" fmla="*/ 246659 w 254248"/>
                    <a:gd name="connsiteY22" fmla="*/ 165705 h 253616"/>
                    <a:gd name="connsiteX23" fmla="*/ 165705 w 254248"/>
                    <a:gd name="connsiteY23" fmla="*/ 246659 h 253616"/>
                    <a:gd name="connsiteX24" fmla="*/ 147363 w 254248"/>
                    <a:gd name="connsiteY24" fmla="*/ 253616 h 25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248" h="253616">
                      <a:moveTo>
                        <a:pt x="147363" y="253616"/>
                      </a:moveTo>
                      <a:cubicBezTo>
                        <a:pt x="141039" y="253616"/>
                        <a:pt x="134082" y="251087"/>
                        <a:pt x="129022" y="246027"/>
                      </a:cubicBezTo>
                      <a:lnTo>
                        <a:pt x="140406" y="234643"/>
                      </a:lnTo>
                      <a:cubicBezTo>
                        <a:pt x="142304" y="236540"/>
                        <a:pt x="144833" y="237805"/>
                        <a:pt x="147363" y="237173"/>
                      </a:cubicBezTo>
                      <a:cubicBezTo>
                        <a:pt x="149893" y="237173"/>
                        <a:pt x="152423" y="235908"/>
                        <a:pt x="154320" y="234010"/>
                      </a:cubicBezTo>
                      <a:lnTo>
                        <a:pt x="235275" y="153055"/>
                      </a:lnTo>
                      <a:cubicBezTo>
                        <a:pt x="239070" y="149261"/>
                        <a:pt x="239070" y="142936"/>
                        <a:pt x="235275" y="138509"/>
                      </a:cubicBezTo>
                      <a:lnTo>
                        <a:pt x="114475" y="18341"/>
                      </a:lnTo>
                      <a:cubicBezTo>
                        <a:pt x="112578" y="16444"/>
                        <a:pt x="110048" y="15812"/>
                        <a:pt x="107518" y="15812"/>
                      </a:cubicBezTo>
                      <a:cubicBezTo>
                        <a:pt x="107518" y="15812"/>
                        <a:pt x="107518" y="15812"/>
                        <a:pt x="107518" y="15812"/>
                      </a:cubicBezTo>
                      <a:cubicBezTo>
                        <a:pt x="104988" y="15812"/>
                        <a:pt x="102459" y="17076"/>
                        <a:pt x="100561" y="18974"/>
                      </a:cubicBezTo>
                      <a:lnTo>
                        <a:pt x="18974" y="99296"/>
                      </a:lnTo>
                      <a:cubicBezTo>
                        <a:pt x="17076" y="101194"/>
                        <a:pt x="15812" y="103723"/>
                        <a:pt x="15812" y="106253"/>
                      </a:cubicBezTo>
                      <a:cubicBezTo>
                        <a:pt x="15812" y="108783"/>
                        <a:pt x="17076" y="111313"/>
                        <a:pt x="18341" y="113210"/>
                      </a:cubicBezTo>
                      <a:lnTo>
                        <a:pt x="113843" y="208712"/>
                      </a:lnTo>
                      <a:lnTo>
                        <a:pt x="102459" y="220096"/>
                      </a:lnTo>
                      <a:lnTo>
                        <a:pt x="7590" y="125227"/>
                      </a:lnTo>
                      <a:cubicBezTo>
                        <a:pt x="2530" y="120167"/>
                        <a:pt x="0" y="113843"/>
                        <a:pt x="0" y="106886"/>
                      </a:cubicBezTo>
                      <a:cubicBezTo>
                        <a:pt x="0" y="99929"/>
                        <a:pt x="2530" y="93604"/>
                        <a:pt x="7590" y="88544"/>
                      </a:cubicBezTo>
                      <a:lnTo>
                        <a:pt x="88544" y="7590"/>
                      </a:lnTo>
                      <a:cubicBezTo>
                        <a:pt x="98664" y="-2530"/>
                        <a:pt x="115108" y="-2530"/>
                        <a:pt x="125227" y="7590"/>
                      </a:cubicBezTo>
                      <a:lnTo>
                        <a:pt x="246659" y="129022"/>
                      </a:lnTo>
                      <a:cubicBezTo>
                        <a:pt x="256779" y="139141"/>
                        <a:pt x="256779" y="155585"/>
                        <a:pt x="246659" y="165705"/>
                      </a:cubicBezTo>
                      <a:lnTo>
                        <a:pt x="165705" y="246659"/>
                      </a:lnTo>
                      <a:cubicBezTo>
                        <a:pt x="160645" y="251087"/>
                        <a:pt x="153688" y="253616"/>
                        <a:pt x="147363" y="253616"/>
                      </a:cubicBezTo>
                      <a:close/>
                    </a:path>
                  </a:pathLst>
                </a:custGeom>
                <a:grpFill/>
                <a:ln w="12700" cap="flat">
                  <a:solidFill>
                    <a:schemeClr val="accent1"/>
                  </a:solidFill>
                  <a:prstDash val="solid"/>
                  <a:miter/>
                </a:ln>
              </p:spPr>
              <p:txBody>
                <a:bodyPr rtlCol="0" anchor="ctr"/>
                <a:lstStyle/>
                <a:p>
                  <a:endParaRPr lang="en-US"/>
                </a:p>
              </p:txBody>
            </p:sp>
          </p:grpSp>
          <p:sp>
            <p:nvSpPr>
              <p:cNvPr id="67" name="TextBox 66">
                <a:extLst>
                  <a:ext uri="{FF2B5EF4-FFF2-40B4-BE49-F238E27FC236}">
                    <a16:creationId xmlns:a16="http://schemas.microsoft.com/office/drawing/2014/main" id="{E63F9410-7C59-3F44-BD02-D5C5E3CBC928}"/>
                  </a:ext>
                </a:extLst>
              </p:cNvPr>
              <p:cNvSpPr txBox="1"/>
              <p:nvPr/>
            </p:nvSpPr>
            <p:spPr>
              <a:xfrm>
                <a:off x="8613825" y="483385"/>
                <a:ext cx="291944" cy="301668"/>
              </a:xfrm>
              <a:prstGeom prst="rect">
                <a:avLst/>
              </a:prstGeom>
              <a:noFill/>
            </p:spPr>
            <p:txBody>
              <a:bodyPr wrap="none" lIns="0" tIns="0" rIns="0" bIns="0" rtlCol="0" anchor="ctr" anchorCtr="0">
                <a:noAutofit/>
              </a:bodyPr>
              <a:lstStyle/>
              <a:p>
                <a:pPr algn="ctr"/>
                <a:r>
                  <a:rPr lang="en-US" sz="1600" b="1" dirty="0">
                    <a:solidFill>
                      <a:schemeClr val="accent1"/>
                    </a:solidFill>
                    <a:latin typeface="Montserrat SemiBold" pitchFamily="2" charset="77"/>
                  </a:rPr>
                  <a:t>$</a:t>
                </a:r>
              </a:p>
            </p:txBody>
          </p:sp>
        </p:grpSp>
        <p:grpSp>
          <p:nvGrpSpPr>
            <p:cNvPr id="77" name="Group 76">
              <a:extLst>
                <a:ext uri="{FF2B5EF4-FFF2-40B4-BE49-F238E27FC236}">
                  <a16:creationId xmlns:a16="http://schemas.microsoft.com/office/drawing/2014/main" id="{70664C88-40BD-F080-997A-D33986168F0E}"/>
                </a:ext>
              </a:extLst>
            </p:cNvPr>
            <p:cNvGrpSpPr/>
            <p:nvPr/>
          </p:nvGrpSpPr>
          <p:grpSpPr>
            <a:xfrm>
              <a:off x="8846255" y="1362886"/>
              <a:ext cx="600440" cy="604740"/>
              <a:chOff x="8361474" y="483385"/>
              <a:chExt cx="600440" cy="604740"/>
            </a:xfrm>
          </p:grpSpPr>
          <p:grpSp>
            <p:nvGrpSpPr>
              <p:cNvPr id="78" name="Picture Placeholder 74" descr="Investment">
                <a:extLst>
                  <a:ext uri="{FF2B5EF4-FFF2-40B4-BE49-F238E27FC236}">
                    <a16:creationId xmlns:a16="http://schemas.microsoft.com/office/drawing/2014/main" id="{9690B1ED-B370-C9F8-91CA-CA2119659563}"/>
                  </a:ext>
                </a:extLst>
              </p:cNvPr>
              <p:cNvGrpSpPr/>
              <p:nvPr/>
            </p:nvGrpSpPr>
            <p:grpSpPr>
              <a:xfrm>
                <a:off x="8361474" y="486656"/>
                <a:ext cx="600440" cy="601469"/>
                <a:chOff x="531794" y="724699"/>
                <a:chExt cx="600440" cy="601469"/>
              </a:xfrm>
              <a:solidFill>
                <a:schemeClr val="accent1"/>
              </a:solidFill>
            </p:grpSpPr>
            <p:sp>
              <p:nvSpPr>
                <p:cNvPr id="80" name="Picture Placeholder 74">
                  <a:extLst>
                    <a:ext uri="{FF2B5EF4-FFF2-40B4-BE49-F238E27FC236}">
                      <a16:creationId xmlns:a16="http://schemas.microsoft.com/office/drawing/2014/main" id="{30E24A03-D6B1-F3A3-1925-F58A54955363}"/>
                    </a:ext>
                  </a:extLst>
                </p:cNvPr>
                <p:cNvSpPr/>
                <p:nvPr/>
              </p:nvSpPr>
              <p:spPr>
                <a:xfrm>
                  <a:off x="682952" y="974502"/>
                  <a:ext cx="449282" cy="210627"/>
                </a:xfrm>
                <a:custGeom>
                  <a:avLst/>
                  <a:gdLst>
                    <a:gd name="connsiteX0" fmla="*/ 449047 w 449282"/>
                    <a:gd name="connsiteY0" fmla="*/ 27214 h 210627"/>
                    <a:gd name="connsiteX1" fmla="*/ 432603 w 449282"/>
                    <a:gd name="connsiteY1" fmla="*/ 8240 h 210627"/>
                    <a:gd name="connsiteX2" fmla="*/ 369357 w 449282"/>
                    <a:gd name="connsiteY2" fmla="*/ 16462 h 210627"/>
                    <a:gd name="connsiteX3" fmla="*/ 342793 w 449282"/>
                    <a:gd name="connsiteY3" fmla="*/ 43026 h 210627"/>
                    <a:gd name="connsiteX4" fmla="*/ 325717 w 449282"/>
                    <a:gd name="connsiteY4" fmla="*/ 59470 h 210627"/>
                    <a:gd name="connsiteX5" fmla="*/ 295991 w 449282"/>
                    <a:gd name="connsiteY5" fmla="*/ 79076 h 210627"/>
                    <a:gd name="connsiteX6" fmla="*/ 266266 w 449282"/>
                    <a:gd name="connsiteY6" fmla="*/ 63897 h 210627"/>
                    <a:gd name="connsiteX7" fmla="*/ 184046 w 449282"/>
                    <a:gd name="connsiteY7" fmla="*/ 63897 h 210627"/>
                    <a:gd name="connsiteX8" fmla="*/ 178354 w 449282"/>
                    <a:gd name="connsiteY8" fmla="*/ 62000 h 210627"/>
                    <a:gd name="connsiteX9" fmla="*/ 159380 w 449282"/>
                    <a:gd name="connsiteY9" fmla="*/ 49983 h 210627"/>
                    <a:gd name="connsiteX10" fmla="*/ 141039 w 449282"/>
                    <a:gd name="connsiteY10" fmla="*/ 44291 h 210627"/>
                    <a:gd name="connsiteX11" fmla="*/ 65776 w 449282"/>
                    <a:gd name="connsiteY11" fmla="*/ 44291 h 210627"/>
                    <a:gd name="connsiteX12" fmla="*/ 34153 w 449282"/>
                    <a:gd name="connsiteY12" fmla="*/ 57572 h 210627"/>
                    <a:gd name="connsiteX13" fmla="*/ 0 w 449282"/>
                    <a:gd name="connsiteY13" fmla="*/ 91725 h 210627"/>
                    <a:gd name="connsiteX14" fmla="*/ 11384 w 449282"/>
                    <a:gd name="connsiteY14" fmla="*/ 103109 h 210627"/>
                    <a:gd name="connsiteX15" fmla="*/ 45537 w 449282"/>
                    <a:gd name="connsiteY15" fmla="*/ 68957 h 210627"/>
                    <a:gd name="connsiteX16" fmla="*/ 65776 w 449282"/>
                    <a:gd name="connsiteY16" fmla="*/ 60735 h 210627"/>
                    <a:gd name="connsiteX17" fmla="*/ 141039 w 449282"/>
                    <a:gd name="connsiteY17" fmla="*/ 60735 h 210627"/>
                    <a:gd name="connsiteX18" fmla="*/ 151158 w 449282"/>
                    <a:gd name="connsiteY18" fmla="*/ 63897 h 210627"/>
                    <a:gd name="connsiteX19" fmla="*/ 170132 w 449282"/>
                    <a:gd name="connsiteY19" fmla="*/ 75914 h 210627"/>
                    <a:gd name="connsiteX20" fmla="*/ 184678 w 449282"/>
                    <a:gd name="connsiteY20" fmla="*/ 80341 h 210627"/>
                    <a:gd name="connsiteX21" fmla="*/ 266266 w 449282"/>
                    <a:gd name="connsiteY21" fmla="*/ 80341 h 210627"/>
                    <a:gd name="connsiteX22" fmla="*/ 287769 w 449282"/>
                    <a:gd name="connsiteY22" fmla="*/ 101845 h 210627"/>
                    <a:gd name="connsiteX23" fmla="*/ 266266 w 449282"/>
                    <a:gd name="connsiteY23" fmla="*/ 123348 h 210627"/>
                    <a:gd name="connsiteX24" fmla="*/ 168234 w 449282"/>
                    <a:gd name="connsiteY24" fmla="*/ 123348 h 210627"/>
                    <a:gd name="connsiteX25" fmla="*/ 168234 w 449282"/>
                    <a:gd name="connsiteY25" fmla="*/ 139160 h 210627"/>
                    <a:gd name="connsiteX26" fmla="*/ 265633 w 449282"/>
                    <a:gd name="connsiteY26" fmla="*/ 139160 h 210627"/>
                    <a:gd name="connsiteX27" fmla="*/ 302948 w 449282"/>
                    <a:gd name="connsiteY27" fmla="*/ 101845 h 210627"/>
                    <a:gd name="connsiteX28" fmla="*/ 302316 w 449282"/>
                    <a:gd name="connsiteY28" fmla="*/ 94255 h 210627"/>
                    <a:gd name="connsiteX29" fmla="*/ 333939 w 449282"/>
                    <a:gd name="connsiteY29" fmla="*/ 73384 h 210627"/>
                    <a:gd name="connsiteX30" fmla="*/ 354178 w 449282"/>
                    <a:gd name="connsiteY30" fmla="*/ 55042 h 210627"/>
                    <a:gd name="connsiteX31" fmla="*/ 380108 w 449282"/>
                    <a:gd name="connsiteY31" fmla="*/ 29744 h 210627"/>
                    <a:gd name="connsiteX32" fmla="*/ 425646 w 449282"/>
                    <a:gd name="connsiteY32" fmla="*/ 24052 h 210627"/>
                    <a:gd name="connsiteX33" fmla="*/ 433235 w 449282"/>
                    <a:gd name="connsiteY33" fmla="*/ 31009 h 210627"/>
                    <a:gd name="connsiteX34" fmla="*/ 425646 w 449282"/>
                    <a:gd name="connsiteY34" fmla="*/ 52513 h 210627"/>
                    <a:gd name="connsiteX35" fmla="*/ 361767 w 449282"/>
                    <a:gd name="connsiteY35" fmla="*/ 122083 h 210627"/>
                    <a:gd name="connsiteX36" fmla="*/ 358605 w 449282"/>
                    <a:gd name="connsiteY36" fmla="*/ 125246 h 210627"/>
                    <a:gd name="connsiteX37" fmla="*/ 304213 w 449282"/>
                    <a:gd name="connsiteY37" fmla="*/ 168885 h 210627"/>
                    <a:gd name="connsiteX38" fmla="*/ 295359 w 449282"/>
                    <a:gd name="connsiteY38" fmla="*/ 174577 h 210627"/>
                    <a:gd name="connsiteX39" fmla="*/ 263103 w 449282"/>
                    <a:gd name="connsiteY39" fmla="*/ 189756 h 210627"/>
                    <a:gd name="connsiteX40" fmla="*/ 258044 w 449282"/>
                    <a:gd name="connsiteY40" fmla="*/ 191021 h 210627"/>
                    <a:gd name="connsiteX41" fmla="*/ 139774 w 449282"/>
                    <a:gd name="connsiteY41" fmla="*/ 191021 h 210627"/>
                    <a:gd name="connsiteX42" fmla="*/ 117005 w 449282"/>
                    <a:gd name="connsiteY42" fmla="*/ 197346 h 210627"/>
                    <a:gd name="connsiteX43" fmla="*/ 125227 w 449282"/>
                    <a:gd name="connsiteY43" fmla="*/ 210628 h 210627"/>
                    <a:gd name="connsiteX44" fmla="*/ 139774 w 449282"/>
                    <a:gd name="connsiteY44" fmla="*/ 206200 h 210627"/>
                    <a:gd name="connsiteX45" fmla="*/ 257411 w 449282"/>
                    <a:gd name="connsiteY45" fmla="*/ 206200 h 210627"/>
                    <a:gd name="connsiteX46" fmla="*/ 269428 w 449282"/>
                    <a:gd name="connsiteY46" fmla="*/ 203671 h 210627"/>
                    <a:gd name="connsiteX47" fmla="*/ 301683 w 449282"/>
                    <a:gd name="connsiteY47" fmla="*/ 188492 h 210627"/>
                    <a:gd name="connsiteX48" fmla="*/ 313700 w 449282"/>
                    <a:gd name="connsiteY48" fmla="*/ 180902 h 210627"/>
                    <a:gd name="connsiteX49" fmla="*/ 368092 w 449282"/>
                    <a:gd name="connsiteY49" fmla="*/ 137262 h 210627"/>
                    <a:gd name="connsiteX50" fmla="*/ 373151 w 449282"/>
                    <a:gd name="connsiteY50" fmla="*/ 132203 h 210627"/>
                    <a:gd name="connsiteX51" fmla="*/ 437030 w 449282"/>
                    <a:gd name="connsiteY51" fmla="*/ 60102 h 210627"/>
                    <a:gd name="connsiteX52" fmla="*/ 449047 w 449282"/>
                    <a:gd name="connsiteY52" fmla="*/ 27214 h 2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49282" h="210627">
                      <a:moveTo>
                        <a:pt x="449047" y="27214"/>
                      </a:moveTo>
                      <a:cubicBezTo>
                        <a:pt x="447782" y="17727"/>
                        <a:pt x="436397" y="10138"/>
                        <a:pt x="432603" y="8240"/>
                      </a:cubicBezTo>
                      <a:cubicBezTo>
                        <a:pt x="413629" y="-1246"/>
                        <a:pt x="395288" y="-6939"/>
                        <a:pt x="369357" y="16462"/>
                      </a:cubicBezTo>
                      <a:cubicBezTo>
                        <a:pt x="357972" y="26582"/>
                        <a:pt x="349750" y="35436"/>
                        <a:pt x="342793" y="43026"/>
                      </a:cubicBezTo>
                      <a:cubicBezTo>
                        <a:pt x="335836" y="50615"/>
                        <a:pt x="330144" y="56307"/>
                        <a:pt x="325717" y="59470"/>
                      </a:cubicBezTo>
                      <a:cubicBezTo>
                        <a:pt x="318760" y="63897"/>
                        <a:pt x="304213" y="73384"/>
                        <a:pt x="295991" y="79076"/>
                      </a:cubicBezTo>
                      <a:cubicBezTo>
                        <a:pt x="289034" y="70222"/>
                        <a:pt x="278282" y="63897"/>
                        <a:pt x="266266" y="63897"/>
                      </a:cubicBezTo>
                      <a:lnTo>
                        <a:pt x="184046" y="63897"/>
                      </a:lnTo>
                      <a:cubicBezTo>
                        <a:pt x="182149" y="63897"/>
                        <a:pt x="179619" y="63264"/>
                        <a:pt x="178354" y="62000"/>
                      </a:cubicBezTo>
                      <a:lnTo>
                        <a:pt x="159380" y="49983"/>
                      </a:lnTo>
                      <a:cubicBezTo>
                        <a:pt x="153688" y="46188"/>
                        <a:pt x="147363" y="44291"/>
                        <a:pt x="141039" y="44291"/>
                      </a:cubicBezTo>
                      <a:lnTo>
                        <a:pt x="65776" y="44291"/>
                      </a:lnTo>
                      <a:cubicBezTo>
                        <a:pt x="53759" y="44291"/>
                        <a:pt x="42375" y="48718"/>
                        <a:pt x="34153" y="57572"/>
                      </a:cubicBezTo>
                      <a:lnTo>
                        <a:pt x="0" y="91725"/>
                      </a:lnTo>
                      <a:lnTo>
                        <a:pt x="11384" y="103109"/>
                      </a:lnTo>
                      <a:lnTo>
                        <a:pt x="45537" y="68957"/>
                      </a:lnTo>
                      <a:cubicBezTo>
                        <a:pt x="51229" y="63264"/>
                        <a:pt x="58186" y="60735"/>
                        <a:pt x="65776" y="60735"/>
                      </a:cubicBezTo>
                      <a:lnTo>
                        <a:pt x="141039" y="60735"/>
                      </a:lnTo>
                      <a:cubicBezTo>
                        <a:pt x="144833" y="60735"/>
                        <a:pt x="147996" y="62000"/>
                        <a:pt x="151158" y="63897"/>
                      </a:cubicBezTo>
                      <a:lnTo>
                        <a:pt x="170132" y="75914"/>
                      </a:lnTo>
                      <a:cubicBezTo>
                        <a:pt x="174559" y="78443"/>
                        <a:pt x="179619" y="80341"/>
                        <a:pt x="184678" y="80341"/>
                      </a:cubicBezTo>
                      <a:lnTo>
                        <a:pt x="266266" y="80341"/>
                      </a:lnTo>
                      <a:cubicBezTo>
                        <a:pt x="278282" y="80341"/>
                        <a:pt x="287769" y="89828"/>
                        <a:pt x="287769" y="101845"/>
                      </a:cubicBezTo>
                      <a:cubicBezTo>
                        <a:pt x="287769" y="113861"/>
                        <a:pt x="278282" y="123348"/>
                        <a:pt x="266266" y="123348"/>
                      </a:cubicBezTo>
                      <a:lnTo>
                        <a:pt x="168234" y="123348"/>
                      </a:lnTo>
                      <a:lnTo>
                        <a:pt x="168234" y="139160"/>
                      </a:lnTo>
                      <a:lnTo>
                        <a:pt x="265633" y="139160"/>
                      </a:lnTo>
                      <a:cubicBezTo>
                        <a:pt x="286504" y="139160"/>
                        <a:pt x="302948" y="122083"/>
                        <a:pt x="302948" y="101845"/>
                      </a:cubicBezTo>
                      <a:cubicBezTo>
                        <a:pt x="302948" y="99315"/>
                        <a:pt x="302948" y="96785"/>
                        <a:pt x="302316" y="94255"/>
                      </a:cubicBezTo>
                      <a:cubicBezTo>
                        <a:pt x="309905" y="89195"/>
                        <a:pt x="326349" y="78443"/>
                        <a:pt x="333939" y="73384"/>
                      </a:cubicBezTo>
                      <a:cubicBezTo>
                        <a:pt x="340264" y="69589"/>
                        <a:pt x="345956" y="63264"/>
                        <a:pt x="354178" y="55042"/>
                      </a:cubicBezTo>
                      <a:cubicBezTo>
                        <a:pt x="361135" y="48085"/>
                        <a:pt x="369357" y="39231"/>
                        <a:pt x="380108" y="29744"/>
                      </a:cubicBezTo>
                      <a:cubicBezTo>
                        <a:pt x="400347" y="11403"/>
                        <a:pt x="411099" y="16462"/>
                        <a:pt x="425646" y="24052"/>
                      </a:cubicBezTo>
                      <a:cubicBezTo>
                        <a:pt x="428808" y="25317"/>
                        <a:pt x="433235" y="29112"/>
                        <a:pt x="433235" y="31009"/>
                      </a:cubicBezTo>
                      <a:cubicBezTo>
                        <a:pt x="434500" y="40496"/>
                        <a:pt x="430073" y="47453"/>
                        <a:pt x="425646" y="52513"/>
                      </a:cubicBezTo>
                      <a:lnTo>
                        <a:pt x="361767" y="122083"/>
                      </a:lnTo>
                      <a:cubicBezTo>
                        <a:pt x="360502" y="123348"/>
                        <a:pt x="359870" y="124613"/>
                        <a:pt x="358605" y="125246"/>
                      </a:cubicBezTo>
                      <a:lnTo>
                        <a:pt x="304213" y="168885"/>
                      </a:lnTo>
                      <a:cubicBezTo>
                        <a:pt x="301683" y="171415"/>
                        <a:pt x="298521" y="173312"/>
                        <a:pt x="295359" y="174577"/>
                      </a:cubicBezTo>
                      <a:lnTo>
                        <a:pt x="263103" y="189756"/>
                      </a:lnTo>
                      <a:cubicBezTo>
                        <a:pt x="261206" y="190389"/>
                        <a:pt x="259941" y="191021"/>
                        <a:pt x="258044" y="191021"/>
                      </a:cubicBezTo>
                      <a:lnTo>
                        <a:pt x="139774" y="191021"/>
                      </a:lnTo>
                      <a:cubicBezTo>
                        <a:pt x="131552" y="191021"/>
                        <a:pt x="123962" y="193551"/>
                        <a:pt x="117005" y="197346"/>
                      </a:cubicBezTo>
                      <a:lnTo>
                        <a:pt x="125227" y="210628"/>
                      </a:lnTo>
                      <a:cubicBezTo>
                        <a:pt x="129654" y="208098"/>
                        <a:pt x="134714" y="206200"/>
                        <a:pt x="139774" y="206200"/>
                      </a:cubicBezTo>
                      <a:lnTo>
                        <a:pt x="257411" y="206200"/>
                      </a:lnTo>
                      <a:cubicBezTo>
                        <a:pt x="261838" y="206200"/>
                        <a:pt x="265633" y="204935"/>
                        <a:pt x="269428" y="203671"/>
                      </a:cubicBezTo>
                      <a:lnTo>
                        <a:pt x="301683" y="188492"/>
                      </a:lnTo>
                      <a:cubicBezTo>
                        <a:pt x="306111" y="186594"/>
                        <a:pt x="309905" y="184064"/>
                        <a:pt x="313700" y="180902"/>
                      </a:cubicBezTo>
                      <a:lnTo>
                        <a:pt x="368092" y="137262"/>
                      </a:lnTo>
                      <a:cubicBezTo>
                        <a:pt x="369989" y="135997"/>
                        <a:pt x="371887" y="134100"/>
                        <a:pt x="373151" y="132203"/>
                      </a:cubicBezTo>
                      <a:lnTo>
                        <a:pt x="437030" y="60102"/>
                      </a:lnTo>
                      <a:cubicBezTo>
                        <a:pt x="446517" y="50615"/>
                        <a:pt x="450312" y="39231"/>
                        <a:pt x="449047" y="27214"/>
                      </a:cubicBezTo>
                      <a:close/>
                    </a:path>
                  </a:pathLst>
                </a:custGeom>
                <a:grpFill/>
                <a:ln w="12700" cap="flat">
                  <a:solidFill>
                    <a:schemeClr val="accent1"/>
                  </a:solidFill>
                  <a:prstDash val="solid"/>
                  <a:miter/>
                </a:ln>
              </p:spPr>
              <p:txBody>
                <a:bodyPr rtlCol="0" anchor="ctr"/>
                <a:lstStyle/>
                <a:p>
                  <a:endParaRPr lang="en-US"/>
                </a:p>
              </p:txBody>
            </p:sp>
            <p:sp>
              <p:nvSpPr>
                <p:cNvPr id="81" name="Picture Placeholder 74">
                  <a:extLst>
                    <a:ext uri="{FF2B5EF4-FFF2-40B4-BE49-F238E27FC236}">
                      <a16:creationId xmlns:a16="http://schemas.microsoft.com/office/drawing/2014/main" id="{A6654399-6BBB-1E2D-5C7C-FB15AC6ACD16}"/>
                    </a:ext>
                  </a:extLst>
                </p:cNvPr>
                <p:cNvSpPr/>
                <p:nvPr/>
              </p:nvSpPr>
              <p:spPr>
                <a:xfrm>
                  <a:off x="703823" y="1200309"/>
                  <a:ext cx="31623" cy="31623"/>
                </a:xfrm>
                <a:custGeom>
                  <a:avLst/>
                  <a:gdLst>
                    <a:gd name="connsiteX0" fmla="*/ 31623 w 31623"/>
                    <a:gd name="connsiteY0" fmla="*/ 15812 h 31623"/>
                    <a:gd name="connsiteX1" fmla="*/ 15812 w 31623"/>
                    <a:gd name="connsiteY1" fmla="*/ 31623 h 31623"/>
                    <a:gd name="connsiteX2" fmla="*/ 0 w 31623"/>
                    <a:gd name="connsiteY2" fmla="*/ 15812 h 31623"/>
                    <a:gd name="connsiteX3" fmla="*/ 15812 w 31623"/>
                    <a:gd name="connsiteY3" fmla="*/ 0 h 31623"/>
                    <a:gd name="connsiteX4" fmla="*/ 31623 w 31623"/>
                    <a:gd name="connsiteY4" fmla="*/ 15812 h 3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3" h="31623">
                      <a:moveTo>
                        <a:pt x="31623" y="15812"/>
                      </a:moveTo>
                      <a:cubicBezTo>
                        <a:pt x="31623" y="24544"/>
                        <a:pt x="24544" y="31623"/>
                        <a:pt x="15812" y="31623"/>
                      </a:cubicBezTo>
                      <a:cubicBezTo>
                        <a:pt x="7079" y="31623"/>
                        <a:pt x="0" y="24544"/>
                        <a:pt x="0" y="15812"/>
                      </a:cubicBezTo>
                      <a:cubicBezTo>
                        <a:pt x="0" y="7079"/>
                        <a:pt x="7079" y="0"/>
                        <a:pt x="15812" y="0"/>
                      </a:cubicBezTo>
                      <a:cubicBezTo>
                        <a:pt x="24544" y="0"/>
                        <a:pt x="31623" y="7079"/>
                        <a:pt x="31623" y="15812"/>
                      </a:cubicBezTo>
                      <a:close/>
                    </a:path>
                  </a:pathLst>
                </a:custGeom>
                <a:grpFill/>
                <a:ln w="12700" cap="flat">
                  <a:solidFill>
                    <a:schemeClr val="accent1"/>
                  </a:solidFill>
                  <a:prstDash val="solid"/>
                  <a:miter/>
                </a:ln>
              </p:spPr>
              <p:txBody>
                <a:bodyPr rtlCol="0" anchor="ctr"/>
                <a:lstStyle/>
                <a:p>
                  <a:endParaRPr lang="en-US"/>
                </a:p>
              </p:txBody>
            </p:sp>
            <p:sp>
              <p:nvSpPr>
                <p:cNvPr id="82" name="Picture Placeholder 74">
                  <a:extLst>
                    <a:ext uri="{FF2B5EF4-FFF2-40B4-BE49-F238E27FC236}">
                      <a16:creationId xmlns:a16="http://schemas.microsoft.com/office/drawing/2014/main" id="{A4F4FA7D-7EC9-3023-1892-13F10D82590C}"/>
                    </a:ext>
                  </a:extLst>
                </p:cNvPr>
                <p:cNvSpPr/>
                <p:nvPr/>
              </p:nvSpPr>
              <p:spPr>
                <a:xfrm>
                  <a:off x="784145" y="724699"/>
                  <a:ext cx="284607" cy="284606"/>
                </a:xfrm>
                <a:custGeom>
                  <a:avLst/>
                  <a:gdLst>
                    <a:gd name="connsiteX0" fmla="*/ 142304 w 284607"/>
                    <a:gd name="connsiteY0" fmla="*/ 15812 h 284606"/>
                    <a:gd name="connsiteX1" fmla="*/ 268796 w 284607"/>
                    <a:gd name="connsiteY1" fmla="*/ 142304 h 284606"/>
                    <a:gd name="connsiteX2" fmla="*/ 142304 w 284607"/>
                    <a:gd name="connsiteY2" fmla="*/ 268796 h 284606"/>
                    <a:gd name="connsiteX3" fmla="*/ 15812 w 284607"/>
                    <a:gd name="connsiteY3" fmla="*/ 142304 h 284606"/>
                    <a:gd name="connsiteX4" fmla="*/ 142304 w 284607"/>
                    <a:gd name="connsiteY4" fmla="*/ 15812 h 284606"/>
                    <a:gd name="connsiteX5" fmla="*/ 142304 w 284607"/>
                    <a:gd name="connsiteY5" fmla="*/ 0 h 284606"/>
                    <a:gd name="connsiteX6" fmla="*/ 0 w 284607"/>
                    <a:gd name="connsiteY6" fmla="*/ 142304 h 284606"/>
                    <a:gd name="connsiteX7" fmla="*/ 142304 w 284607"/>
                    <a:gd name="connsiteY7" fmla="*/ 284607 h 284606"/>
                    <a:gd name="connsiteX8" fmla="*/ 284607 w 284607"/>
                    <a:gd name="connsiteY8" fmla="*/ 142304 h 284606"/>
                    <a:gd name="connsiteX9" fmla="*/ 142304 w 284607"/>
                    <a:gd name="connsiteY9" fmla="*/ 0 h 284606"/>
                    <a:gd name="connsiteX10" fmla="*/ 142304 w 284607"/>
                    <a:gd name="connsiteY10" fmla="*/ 0 h 28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607" h="284606">
                      <a:moveTo>
                        <a:pt x="142304" y="15812"/>
                      </a:moveTo>
                      <a:cubicBezTo>
                        <a:pt x="211874" y="15812"/>
                        <a:pt x="268796" y="72733"/>
                        <a:pt x="268796" y="142304"/>
                      </a:cubicBezTo>
                      <a:cubicBezTo>
                        <a:pt x="268796" y="211874"/>
                        <a:pt x="211874" y="268796"/>
                        <a:pt x="142304" y="268796"/>
                      </a:cubicBezTo>
                      <a:cubicBezTo>
                        <a:pt x="72733" y="268796"/>
                        <a:pt x="15812" y="211874"/>
                        <a:pt x="15812" y="142304"/>
                      </a:cubicBezTo>
                      <a:cubicBezTo>
                        <a:pt x="15812" y="72733"/>
                        <a:pt x="72733" y="15812"/>
                        <a:pt x="142304" y="15812"/>
                      </a:cubicBezTo>
                      <a:moveTo>
                        <a:pt x="142304" y="0"/>
                      </a:moveTo>
                      <a:cubicBezTo>
                        <a:pt x="63878" y="0"/>
                        <a:pt x="0" y="63878"/>
                        <a:pt x="0" y="142304"/>
                      </a:cubicBezTo>
                      <a:cubicBezTo>
                        <a:pt x="0" y="220729"/>
                        <a:pt x="63878" y="284607"/>
                        <a:pt x="142304" y="284607"/>
                      </a:cubicBezTo>
                      <a:cubicBezTo>
                        <a:pt x="220729" y="284607"/>
                        <a:pt x="284607" y="220729"/>
                        <a:pt x="284607" y="142304"/>
                      </a:cubicBezTo>
                      <a:cubicBezTo>
                        <a:pt x="284607" y="63878"/>
                        <a:pt x="220729" y="0"/>
                        <a:pt x="142304" y="0"/>
                      </a:cubicBezTo>
                      <a:lnTo>
                        <a:pt x="142304" y="0"/>
                      </a:lnTo>
                      <a:close/>
                    </a:path>
                  </a:pathLst>
                </a:custGeom>
                <a:grpFill/>
                <a:ln w="12700" cap="flat">
                  <a:solidFill>
                    <a:schemeClr val="accent1"/>
                  </a:solidFill>
                  <a:prstDash val="solid"/>
                  <a:miter/>
                </a:ln>
              </p:spPr>
              <p:txBody>
                <a:bodyPr rtlCol="0" anchor="ctr"/>
                <a:lstStyle/>
                <a:p>
                  <a:endParaRPr lang="en-US"/>
                </a:p>
              </p:txBody>
            </p:sp>
            <p:sp>
              <p:nvSpPr>
                <p:cNvPr id="83" name="Picture Placeholder 74">
                  <a:extLst>
                    <a:ext uri="{FF2B5EF4-FFF2-40B4-BE49-F238E27FC236}">
                      <a16:creationId xmlns:a16="http://schemas.microsoft.com/office/drawing/2014/main" id="{3D59ED92-AC65-7DA6-A627-BAA5A0B1F941}"/>
                    </a:ext>
                  </a:extLst>
                </p:cNvPr>
                <p:cNvSpPr/>
                <p:nvPr/>
              </p:nvSpPr>
              <p:spPr>
                <a:xfrm>
                  <a:off x="531794" y="1072552"/>
                  <a:ext cx="254248" cy="253616"/>
                </a:xfrm>
                <a:custGeom>
                  <a:avLst/>
                  <a:gdLst>
                    <a:gd name="connsiteX0" fmla="*/ 147363 w 254248"/>
                    <a:gd name="connsiteY0" fmla="*/ 253616 h 253616"/>
                    <a:gd name="connsiteX1" fmla="*/ 129022 w 254248"/>
                    <a:gd name="connsiteY1" fmla="*/ 246027 h 253616"/>
                    <a:gd name="connsiteX2" fmla="*/ 140406 w 254248"/>
                    <a:gd name="connsiteY2" fmla="*/ 234643 h 253616"/>
                    <a:gd name="connsiteX3" fmla="*/ 147363 w 254248"/>
                    <a:gd name="connsiteY3" fmla="*/ 237173 h 253616"/>
                    <a:gd name="connsiteX4" fmla="*/ 154320 w 254248"/>
                    <a:gd name="connsiteY4" fmla="*/ 234010 h 253616"/>
                    <a:gd name="connsiteX5" fmla="*/ 235275 w 254248"/>
                    <a:gd name="connsiteY5" fmla="*/ 153055 h 253616"/>
                    <a:gd name="connsiteX6" fmla="*/ 235275 w 254248"/>
                    <a:gd name="connsiteY6" fmla="*/ 138509 h 253616"/>
                    <a:gd name="connsiteX7" fmla="*/ 114475 w 254248"/>
                    <a:gd name="connsiteY7" fmla="*/ 18341 h 253616"/>
                    <a:gd name="connsiteX8" fmla="*/ 107518 w 254248"/>
                    <a:gd name="connsiteY8" fmla="*/ 15812 h 253616"/>
                    <a:gd name="connsiteX9" fmla="*/ 107518 w 254248"/>
                    <a:gd name="connsiteY9" fmla="*/ 15812 h 253616"/>
                    <a:gd name="connsiteX10" fmla="*/ 100561 w 254248"/>
                    <a:gd name="connsiteY10" fmla="*/ 18974 h 253616"/>
                    <a:gd name="connsiteX11" fmla="*/ 18974 w 254248"/>
                    <a:gd name="connsiteY11" fmla="*/ 99296 h 253616"/>
                    <a:gd name="connsiteX12" fmla="*/ 15812 w 254248"/>
                    <a:gd name="connsiteY12" fmla="*/ 106253 h 253616"/>
                    <a:gd name="connsiteX13" fmla="*/ 18341 w 254248"/>
                    <a:gd name="connsiteY13" fmla="*/ 113210 h 253616"/>
                    <a:gd name="connsiteX14" fmla="*/ 113843 w 254248"/>
                    <a:gd name="connsiteY14" fmla="*/ 208712 h 253616"/>
                    <a:gd name="connsiteX15" fmla="*/ 102459 w 254248"/>
                    <a:gd name="connsiteY15" fmla="*/ 220096 h 253616"/>
                    <a:gd name="connsiteX16" fmla="*/ 7590 w 254248"/>
                    <a:gd name="connsiteY16" fmla="*/ 125227 h 253616"/>
                    <a:gd name="connsiteX17" fmla="*/ 0 w 254248"/>
                    <a:gd name="connsiteY17" fmla="*/ 106886 h 253616"/>
                    <a:gd name="connsiteX18" fmla="*/ 7590 w 254248"/>
                    <a:gd name="connsiteY18" fmla="*/ 88544 h 253616"/>
                    <a:gd name="connsiteX19" fmla="*/ 88544 w 254248"/>
                    <a:gd name="connsiteY19" fmla="*/ 7590 h 253616"/>
                    <a:gd name="connsiteX20" fmla="*/ 125227 w 254248"/>
                    <a:gd name="connsiteY20" fmla="*/ 7590 h 253616"/>
                    <a:gd name="connsiteX21" fmla="*/ 246659 w 254248"/>
                    <a:gd name="connsiteY21" fmla="*/ 129022 h 253616"/>
                    <a:gd name="connsiteX22" fmla="*/ 246659 w 254248"/>
                    <a:gd name="connsiteY22" fmla="*/ 165705 h 253616"/>
                    <a:gd name="connsiteX23" fmla="*/ 165705 w 254248"/>
                    <a:gd name="connsiteY23" fmla="*/ 246659 h 253616"/>
                    <a:gd name="connsiteX24" fmla="*/ 147363 w 254248"/>
                    <a:gd name="connsiteY24" fmla="*/ 253616 h 25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248" h="253616">
                      <a:moveTo>
                        <a:pt x="147363" y="253616"/>
                      </a:moveTo>
                      <a:cubicBezTo>
                        <a:pt x="141039" y="253616"/>
                        <a:pt x="134082" y="251087"/>
                        <a:pt x="129022" y="246027"/>
                      </a:cubicBezTo>
                      <a:lnTo>
                        <a:pt x="140406" y="234643"/>
                      </a:lnTo>
                      <a:cubicBezTo>
                        <a:pt x="142304" y="236540"/>
                        <a:pt x="144833" y="237805"/>
                        <a:pt x="147363" y="237173"/>
                      </a:cubicBezTo>
                      <a:cubicBezTo>
                        <a:pt x="149893" y="237173"/>
                        <a:pt x="152423" y="235908"/>
                        <a:pt x="154320" y="234010"/>
                      </a:cubicBezTo>
                      <a:lnTo>
                        <a:pt x="235275" y="153055"/>
                      </a:lnTo>
                      <a:cubicBezTo>
                        <a:pt x="239070" y="149261"/>
                        <a:pt x="239070" y="142936"/>
                        <a:pt x="235275" y="138509"/>
                      </a:cubicBezTo>
                      <a:lnTo>
                        <a:pt x="114475" y="18341"/>
                      </a:lnTo>
                      <a:cubicBezTo>
                        <a:pt x="112578" y="16444"/>
                        <a:pt x="110048" y="15812"/>
                        <a:pt x="107518" y="15812"/>
                      </a:cubicBezTo>
                      <a:cubicBezTo>
                        <a:pt x="107518" y="15812"/>
                        <a:pt x="107518" y="15812"/>
                        <a:pt x="107518" y="15812"/>
                      </a:cubicBezTo>
                      <a:cubicBezTo>
                        <a:pt x="104988" y="15812"/>
                        <a:pt x="102459" y="17076"/>
                        <a:pt x="100561" y="18974"/>
                      </a:cubicBezTo>
                      <a:lnTo>
                        <a:pt x="18974" y="99296"/>
                      </a:lnTo>
                      <a:cubicBezTo>
                        <a:pt x="17076" y="101194"/>
                        <a:pt x="15812" y="103723"/>
                        <a:pt x="15812" y="106253"/>
                      </a:cubicBezTo>
                      <a:cubicBezTo>
                        <a:pt x="15812" y="108783"/>
                        <a:pt x="17076" y="111313"/>
                        <a:pt x="18341" y="113210"/>
                      </a:cubicBezTo>
                      <a:lnTo>
                        <a:pt x="113843" y="208712"/>
                      </a:lnTo>
                      <a:lnTo>
                        <a:pt x="102459" y="220096"/>
                      </a:lnTo>
                      <a:lnTo>
                        <a:pt x="7590" y="125227"/>
                      </a:lnTo>
                      <a:cubicBezTo>
                        <a:pt x="2530" y="120167"/>
                        <a:pt x="0" y="113843"/>
                        <a:pt x="0" y="106886"/>
                      </a:cubicBezTo>
                      <a:cubicBezTo>
                        <a:pt x="0" y="99929"/>
                        <a:pt x="2530" y="93604"/>
                        <a:pt x="7590" y="88544"/>
                      </a:cubicBezTo>
                      <a:lnTo>
                        <a:pt x="88544" y="7590"/>
                      </a:lnTo>
                      <a:cubicBezTo>
                        <a:pt x="98664" y="-2530"/>
                        <a:pt x="115108" y="-2530"/>
                        <a:pt x="125227" y="7590"/>
                      </a:cubicBezTo>
                      <a:lnTo>
                        <a:pt x="246659" y="129022"/>
                      </a:lnTo>
                      <a:cubicBezTo>
                        <a:pt x="256779" y="139141"/>
                        <a:pt x="256779" y="155585"/>
                        <a:pt x="246659" y="165705"/>
                      </a:cubicBezTo>
                      <a:lnTo>
                        <a:pt x="165705" y="246659"/>
                      </a:lnTo>
                      <a:cubicBezTo>
                        <a:pt x="160645" y="251087"/>
                        <a:pt x="153688" y="253616"/>
                        <a:pt x="147363" y="253616"/>
                      </a:cubicBezTo>
                      <a:close/>
                    </a:path>
                  </a:pathLst>
                </a:custGeom>
                <a:grpFill/>
                <a:ln w="12700" cap="flat">
                  <a:solidFill>
                    <a:schemeClr val="accent1"/>
                  </a:solidFill>
                  <a:prstDash val="solid"/>
                  <a:miter/>
                </a:ln>
              </p:spPr>
              <p:txBody>
                <a:bodyPr rtlCol="0" anchor="ctr"/>
                <a:lstStyle/>
                <a:p>
                  <a:endParaRPr lang="en-US"/>
                </a:p>
              </p:txBody>
            </p:sp>
          </p:grpSp>
          <p:sp>
            <p:nvSpPr>
              <p:cNvPr id="79" name="TextBox 78">
                <a:extLst>
                  <a:ext uri="{FF2B5EF4-FFF2-40B4-BE49-F238E27FC236}">
                    <a16:creationId xmlns:a16="http://schemas.microsoft.com/office/drawing/2014/main" id="{B1213E99-1367-9D70-7EF5-6FA3F670FDF1}"/>
                  </a:ext>
                </a:extLst>
              </p:cNvPr>
              <p:cNvSpPr txBox="1"/>
              <p:nvPr/>
            </p:nvSpPr>
            <p:spPr>
              <a:xfrm>
                <a:off x="8613825" y="483385"/>
                <a:ext cx="291944" cy="301668"/>
              </a:xfrm>
              <a:prstGeom prst="rect">
                <a:avLst/>
              </a:prstGeom>
              <a:noFill/>
            </p:spPr>
            <p:txBody>
              <a:bodyPr wrap="none" lIns="0" tIns="0" rIns="0" bIns="0" rtlCol="0" anchor="ctr" anchorCtr="0">
                <a:noAutofit/>
              </a:bodyPr>
              <a:lstStyle/>
              <a:p>
                <a:pPr algn="ctr"/>
                <a:r>
                  <a:rPr lang="en-US" sz="1600" b="1" dirty="0">
                    <a:solidFill>
                      <a:schemeClr val="accent1"/>
                    </a:solidFill>
                    <a:latin typeface="Montserrat SemiBold" pitchFamily="2" charset="77"/>
                  </a:rPr>
                  <a:t>$</a:t>
                </a:r>
              </a:p>
            </p:txBody>
          </p:sp>
        </p:grpSp>
        <p:grpSp>
          <p:nvGrpSpPr>
            <p:cNvPr id="84" name="Group 83">
              <a:extLst>
                <a:ext uri="{FF2B5EF4-FFF2-40B4-BE49-F238E27FC236}">
                  <a16:creationId xmlns:a16="http://schemas.microsoft.com/office/drawing/2014/main" id="{5F000C89-7C27-3D99-941C-1CBD930C0C47}"/>
                </a:ext>
              </a:extLst>
            </p:cNvPr>
            <p:cNvGrpSpPr/>
            <p:nvPr/>
          </p:nvGrpSpPr>
          <p:grpSpPr>
            <a:xfrm>
              <a:off x="7457883" y="1362886"/>
              <a:ext cx="600440" cy="604740"/>
              <a:chOff x="8361474" y="483385"/>
              <a:chExt cx="600440" cy="604740"/>
            </a:xfrm>
          </p:grpSpPr>
          <p:grpSp>
            <p:nvGrpSpPr>
              <p:cNvPr id="85" name="Picture Placeholder 74" descr="Investment">
                <a:extLst>
                  <a:ext uri="{FF2B5EF4-FFF2-40B4-BE49-F238E27FC236}">
                    <a16:creationId xmlns:a16="http://schemas.microsoft.com/office/drawing/2014/main" id="{6C1C4C59-8009-E1B0-3E77-38F570868E14}"/>
                  </a:ext>
                </a:extLst>
              </p:cNvPr>
              <p:cNvGrpSpPr/>
              <p:nvPr/>
            </p:nvGrpSpPr>
            <p:grpSpPr>
              <a:xfrm>
                <a:off x="8361474" y="486656"/>
                <a:ext cx="600440" cy="601469"/>
                <a:chOff x="531794" y="724699"/>
                <a:chExt cx="600440" cy="601469"/>
              </a:xfrm>
              <a:solidFill>
                <a:schemeClr val="accent1"/>
              </a:solidFill>
            </p:grpSpPr>
            <p:sp>
              <p:nvSpPr>
                <p:cNvPr id="87" name="Picture Placeholder 74">
                  <a:extLst>
                    <a:ext uri="{FF2B5EF4-FFF2-40B4-BE49-F238E27FC236}">
                      <a16:creationId xmlns:a16="http://schemas.microsoft.com/office/drawing/2014/main" id="{CABDCEDA-8953-8DAF-D8E9-D5F18B8A576F}"/>
                    </a:ext>
                  </a:extLst>
                </p:cNvPr>
                <p:cNvSpPr/>
                <p:nvPr/>
              </p:nvSpPr>
              <p:spPr>
                <a:xfrm>
                  <a:off x="682952" y="974502"/>
                  <a:ext cx="449282" cy="210627"/>
                </a:xfrm>
                <a:custGeom>
                  <a:avLst/>
                  <a:gdLst>
                    <a:gd name="connsiteX0" fmla="*/ 449047 w 449282"/>
                    <a:gd name="connsiteY0" fmla="*/ 27214 h 210627"/>
                    <a:gd name="connsiteX1" fmla="*/ 432603 w 449282"/>
                    <a:gd name="connsiteY1" fmla="*/ 8240 h 210627"/>
                    <a:gd name="connsiteX2" fmla="*/ 369357 w 449282"/>
                    <a:gd name="connsiteY2" fmla="*/ 16462 h 210627"/>
                    <a:gd name="connsiteX3" fmla="*/ 342793 w 449282"/>
                    <a:gd name="connsiteY3" fmla="*/ 43026 h 210627"/>
                    <a:gd name="connsiteX4" fmla="*/ 325717 w 449282"/>
                    <a:gd name="connsiteY4" fmla="*/ 59470 h 210627"/>
                    <a:gd name="connsiteX5" fmla="*/ 295991 w 449282"/>
                    <a:gd name="connsiteY5" fmla="*/ 79076 h 210627"/>
                    <a:gd name="connsiteX6" fmla="*/ 266266 w 449282"/>
                    <a:gd name="connsiteY6" fmla="*/ 63897 h 210627"/>
                    <a:gd name="connsiteX7" fmla="*/ 184046 w 449282"/>
                    <a:gd name="connsiteY7" fmla="*/ 63897 h 210627"/>
                    <a:gd name="connsiteX8" fmla="*/ 178354 w 449282"/>
                    <a:gd name="connsiteY8" fmla="*/ 62000 h 210627"/>
                    <a:gd name="connsiteX9" fmla="*/ 159380 w 449282"/>
                    <a:gd name="connsiteY9" fmla="*/ 49983 h 210627"/>
                    <a:gd name="connsiteX10" fmla="*/ 141039 w 449282"/>
                    <a:gd name="connsiteY10" fmla="*/ 44291 h 210627"/>
                    <a:gd name="connsiteX11" fmla="*/ 65776 w 449282"/>
                    <a:gd name="connsiteY11" fmla="*/ 44291 h 210627"/>
                    <a:gd name="connsiteX12" fmla="*/ 34153 w 449282"/>
                    <a:gd name="connsiteY12" fmla="*/ 57572 h 210627"/>
                    <a:gd name="connsiteX13" fmla="*/ 0 w 449282"/>
                    <a:gd name="connsiteY13" fmla="*/ 91725 h 210627"/>
                    <a:gd name="connsiteX14" fmla="*/ 11384 w 449282"/>
                    <a:gd name="connsiteY14" fmla="*/ 103109 h 210627"/>
                    <a:gd name="connsiteX15" fmla="*/ 45537 w 449282"/>
                    <a:gd name="connsiteY15" fmla="*/ 68957 h 210627"/>
                    <a:gd name="connsiteX16" fmla="*/ 65776 w 449282"/>
                    <a:gd name="connsiteY16" fmla="*/ 60735 h 210627"/>
                    <a:gd name="connsiteX17" fmla="*/ 141039 w 449282"/>
                    <a:gd name="connsiteY17" fmla="*/ 60735 h 210627"/>
                    <a:gd name="connsiteX18" fmla="*/ 151158 w 449282"/>
                    <a:gd name="connsiteY18" fmla="*/ 63897 h 210627"/>
                    <a:gd name="connsiteX19" fmla="*/ 170132 w 449282"/>
                    <a:gd name="connsiteY19" fmla="*/ 75914 h 210627"/>
                    <a:gd name="connsiteX20" fmla="*/ 184678 w 449282"/>
                    <a:gd name="connsiteY20" fmla="*/ 80341 h 210627"/>
                    <a:gd name="connsiteX21" fmla="*/ 266266 w 449282"/>
                    <a:gd name="connsiteY21" fmla="*/ 80341 h 210627"/>
                    <a:gd name="connsiteX22" fmla="*/ 287769 w 449282"/>
                    <a:gd name="connsiteY22" fmla="*/ 101845 h 210627"/>
                    <a:gd name="connsiteX23" fmla="*/ 266266 w 449282"/>
                    <a:gd name="connsiteY23" fmla="*/ 123348 h 210627"/>
                    <a:gd name="connsiteX24" fmla="*/ 168234 w 449282"/>
                    <a:gd name="connsiteY24" fmla="*/ 123348 h 210627"/>
                    <a:gd name="connsiteX25" fmla="*/ 168234 w 449282"/>
                    <a:gd name="connsiteY25" fmla="*/ 139160 h 210627"/>
                    <a:gd name="connsiteX26" fmla="*/ 265633 w 449282"/>
                    <a:gd name="connsiteY26" fmla="*/ 139160 h 210627"/>
                    <a:gd name="connsiteX27" fmla="*/ 302948 w 449282"/>
                    <a:gd name="connsiteY27" fmla="*/ 101845 h 210627"/>
                    <a:gd name="connsiteX28" fmla="*/ 302316 w 449282"/>
                    <a:gd name="connsiteY28" fmla="*/ 94255 h 210627"/>
                    <a:gd name="connsiteX29" fmla="*/ 333939 w 449282"/>
                    <a:gd name="connsiteY29" fmla="*/ 73384 h 210627"/>
                    <a:gd name="connsiteX30" fmla="*/ 354178 w 449282"/>
                    <a:gd name="connsiteY30" fmla="*/ 55042 h 210627"/>
                    <a:gd name="connsiteX31" fmla="*/ 380108 w 449282"/>
                    <a:gd name="connsiteY31" fmla="*/ 29744 h 210627"/>
                    <a:gd name="connsiteX32" fmla="*/ 425646 w 449282"/>
                    <a:gd name="connsiteY32" fmla="*/ 24052 h 210627"/>
                    <a:gd name="connsiteX33" fmla="*/ 433235 w 449282"/>
                    <a:gd name="connsiteY33" fmla="*/ 31009 h 210627"/>
                    <a:gd name="connsiteX34" fmla="*/ 425646 w 449282"/>
                    <a:gd name="connsiteY34" fmla="*/ 52513 h 210627"/>
                    <a:gd name="connsiteX35" fmla="*/ 361767 w 449282"/>
                    <a:gd name="connsiteY35" fmla="*/ 122083 h 210627"/>
                    <a:gd name="connsiteX36" fmla="*/ 358605 w 449282"/>
                    <a:gd name="connsiteY36" fmla="*/ 125246 h 210627"/>
                    <a:gd name="connsiteX37" fmla="*/ 304213 w 449282"/>
                    <a:gd name="connsiteY37" fmla="*/ 168885 h 210627"/>
                    <a:gd name="connsiteX38" fmla="*/ 295359 w 449282"/>
                    <a:gd name="connsiteY38" fmla="*/ 174577 h 210627"/>
                    <a:gd name="connsiteX39" fmla="*/ 263103 w 449282"/>
                    <a:gd name="connsiteY39" fmla="*/ 189756 h 210627"/>
                    <a:gd name="connsiteX40" fmla="*/ 258044 w 449282"/>
                    <a:gd name="connsiteY40" fmla="*/ 191021 h 210627"/>
                    <a:gd name="connsiteX41" fmla="*/ 139774 w 449282"/>
                    <a:gd name="connsiteY41" fmla="*/ 191021 h 210627"/>
                    <a:gd name="connsiteX42" fmla="*/ 117005 w 449282"/>
                    <a:gd name="connsiteY42" fmla="*/ 197346 h 210627"/>
                    <a:gd name="connsiteX43" fmla="*/ 125227 w 449282"/>
                    <a:gd name="connsiteY43" fmla="*/ 210628 h 210627"/>
                    <a:gd name="connsiteX44" fmla="*/ 139774 w 449282"/>
                    <a:gd name="connsiteY44" fmla="*/ 206200 h 210627"/>
                    <a:gd name="connsiteX45" fmla="*/ 257411 w 449282"/>
                    <a:gd name="connsiteY45" fmla="*/ 206200 h 210627"/>
                    <a:gd name="connsiteX46" fmla="*/ 269428 w 449282"/>
                    <a:gd name="connsiteY46" fmla="*/ 203671 h 210627"/>
                    <a:gd name="connsiteX47" fmla="*/ 301683 w 449282"/>
                    <a:gd name="connsiteY47" fmla="*/ 188492 h 210627"/>
                    <a:gd name="connsiteX48" fmla="*/ 313700 w 449282"/>
                    <a:gd name="connsiteY48" fmla="*/ 180902 h 210627"/>
                    <a:gd name="connsiteX49" fmla="*/ 368092 w 449282"/>
                    <a:gd name="connsiteY49" fmla="*/ 137262 h 210627"/>
                    <a:gd name="connsiteX50" fmla="*/ 373151 w 449282"/>
                    <a:gd name="connsiteY50" fmla="*/ 132203 h 210627"/>
                    <a:gd name="connsiteX51" fmla="*/ 437030 w 449282"/>
                    <a:gd name="connsiteY51" fmla="*/ 60102 h 210627"/>
                    <a:gd name="connsiteX52" fmla="*/ 449047 w 449282"/>
                    <a:gd name="connsiteY52" fmla="*/ 27214 h 21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49282" h="210627">
                      <a:moveTo>
                        <a:pt x="449047" y="27214"/>
                      </a:moveTo>
                      <a:cubicBezTo>
                        <a:pt x="447782" y="17727"/>
                        <a:pt x="436397" y="10138"/>
                        <a:pt x="432603" y="8240"/>
                      </a:cubicBezTo>
                      <a:cubicBezTo>
                        <a:pt x="413629" y="-1246"/>
                        <a:pt x="395288" y="-6939"/>
                        <a:pt x="369357" y="16462"/>
                      </a:cubicBezTo>
                      <a:cubicBezTo>
                        <a:pt x="357972" y="26582"/>
                        <a:pt x="349750" y="35436"/>
                        <a:pt x="342793" y="43026"/>
                      </a:cubicBezTo>
                      <a:cubicBezTo>
                        <a:pt x="335836" y="50615"/>
                        <a:pt x="330144" y="56307"/>
                        <a:pt x="325717" y="59470"/>
                      </a:cubicBezTo>
                      <a:cubicBezTo>
                        <a:pt x="318760" y="63897"/>
                        <a:pt x="304213" y="73384"/>
                        <a:pt x="295991" y="79076"/>
                      </a:cubicBezTo>
                      <a:cubicBezTo>
                        <a:pt x="289034" y="70222"/>
                        <a:pt x="278282" y="63897"/>
                        <a:pt x="266266" y="63897"/>
                      </a:cubicBezTo>
                      <a:lnTo>
                        <a:pt x="184046" y="63897"/>
                      </a:lnTo>
                      <a:cubicBezTo>
                        <a:pt x="182149" y="63897"/>
                        <a:pt x="179619" y="63264"/>
                        <a:pt x="178354" y="62000"/>
                      </a:cubicBezTo>
                      <a:lnTo>
                        <a:pt x="159380" y="49983"/>
                      </a:lnTo>
                      <a:cubicBezTo>
                        <a:pt x="153688" y="46188"/>
                        <a:pt x="147363" y="44291"/>
                        <a:pt x="141039" y="44291"/>
                      </a:cubicBezTo>
                      <a:lnTo>
                        <a:pt x="65776" y="44291"/>
                      </a:lnTo>
                      <a:cubicBezTo>
                        <a:pt x="53759" y="44291"/>
                        <a:pt x="42375" y="48718"/>
                        <a:pt x="34153" y="57572"/>
                      </a:cubicBezTo>
                      <a:lnTo>
                        <a:pt x="0" y="91725"/>
                      </a:lnTo>
                      <a:lnTo>
                        <a:pt x="11384" y="103109"/>
                      </a:lnTo>
                      <a:lnTo>
                        <a:pt x="45537" y="68957"/>
                      </a:lnTo>
                      <a:cubicBezTo>
                        <a:pt x="51229" y="63264"/>
                        <a:pt x="58186" y="60735"/>
                        <a:pt x="65776" y="60735"/>
                      </a:cubicBezTo>
                      <a:lnTo>
                        <a:pt x="141039" y="60735"/>
                      </a:lnTo>
                      <a:cubicBezTo>
                        <a:pt x="144833" y="60735"/>
                        <a:pt x="147996" y="62000"/>
                        <a:pt x="151158" y="63897"/>
                      </a:cubicBezTo>
                      <a:lnTo>
                        <a:pt x="170132" y="75914"/>
                      </a:lnTo>
                      <a:cubicBezTo>
                        <a:pt x="174559" y="78443"/>
                        <a:pt x="179619" y="80341"/>
                        <a:pt x="184678" y="80341"/>
                      </a:cubicBezTo>
                      <a:lnTo>
                        <a:pt x="266266" y="80341"/>
                      </a:lnTo>
                      <a:cubicBezTo>
                        <a:pt x="278282" y="80341"/>
                        <a:pt x="287769" y="89828"/>
                        <a:pt x="287769" y="101845"/>
                      </a:cubicBezTo>
                      <a:cubicBezTo>
                        <a:pt x="287769" y="113861"/>
                        <a:pt x="278282" y="123348"/>
                        <a:pt x="266266" y="123348"/>
                      </a:cubicBezTo>
                      <a:lnTo>
                        <a:pt x="168234" y="123348"/>
                      </a:lnTo>
                      <a:lnTo>
                        <a:pt x="168234" y="139160"/>
                      </a:lnTo>
                      <a:lnTo>
                        <a:pt x="265633" y="139160"/>
                      </a:lnTo>
                      <a:cubicBezTo>
                        <a:pt x="286504" y="139160"/>
                        <a:pt x="302948" y="122083"/>
                        <a:pt x="302948" y="101845"/>
                      </a:cubicBezTo>
                      <a:cubicBezTo>
                        <a:pt x="302948" y="99315"/>
                        <a:pt x="302948" y="96785"/>
                        <a:pt x="302316" y="94255"/>
                      </a:cubicBezTo>
                      <a:cubicBezTo>
                        <a:pt x="309905" y="89195"/>
                        <a:pt x="326349" y="78443"/>
                        <a:pt x="333939" y="73384"/>
                      </a:cubicBezTo>
                      <a:cubicBezTo>
                        <a:pt x="340264" y="69589"/>
                        <a:pt x="345956" y="63264"/>
                        <a:pt x="354178" y="55042"/>
                      </a:cubicBezTo>
                      <a:cubicBezTo>
                        <a:pt x="361135" y="48085"/>
                        <a:pt x="369357" y="39231"/>
                        <a:pt x="380108" y="29744"/>
                      </a:cubicBezTo>
                      <a:cubicBezTo>
                        <a:pt x="400347" y="11403"/>
                        <a:pt x="411099" y="16462"/>
                        <a:pt x="425646" y="24052"/>
                      </a:cubicBezTo>
                      <a:cubicBezTo>
                        <a:pt x="428808" y="25317"/>
                        <a:pt x="433235" y="29112"/>
                        <a:pt x="433235" y="31009"/>
                      </a:cubicBezTo>
                      <a:cubicBezTo>
                        <a:pt x="434500" y="40496"/>
                        <a:pt x="430073" y="47453"/>
                        <a:pt x="425646" y="52513"/>
                      </a:cubicBezTo>
                      <a:lnTo>
                        <a:pt x="361767" y="122083"/>
                      </a:lnTo>
                      <a:cubicBezTo>
                        <a:pt x="360502" y="123348"/>
                        <a:pt x="359870" y="124613"/>
                        <a:pt x="358605" y="125246"/>
                      </a:cubicBezTo>
                      <a:lnTo>
                        <a:pt x="304213" y="168885"/>
                      </a:lnTo>
                      <a:cubicBezTo>
                        <a:pt x="301683" y="171415"/>
                        <a:pt x="298521" y="173312"/>
                        <a:pt x="295359" y="174577"/>
                      </a:cubicBezTo>
                      <a:lnTo>
                        <a:pt x="263103" y="189756"/>
                      </a:lnTo>
                      <a:cubicBezTo>
                        <a:pt x="261206" y="190389"/>
                        <a:pt x="259941" y="191021"/>
                        <a:pt x="258044" y="191021"/>
                      </a:cubicBezTo>
                      <a:lnTo>
                        <a:pt x="139774" y="191021"/>
                      </a:lnTo>
                      <a:cubicBezTo>
                        <a:pt x="131552" y="191021"/>
                        <a:pt x="123962" y="193551"/>
                        <a:pt x="117005" y="197346"/>
                      </a:cubicBezTo>
                      <a:lnTo>
                        <a:pt x="125227" y="210628"/>
                      </a:lnTo>
                      <a:cubicBezTo>
                        <a:pt x="129654" y="208098"/>
                        <a:pt x="134714" y="206200"/>
                        <a:pt x="139774" y="206200"/>
                      </a:cubicBezTo>
                      <a:lnTo>
                        <a:pt x="257411" y="206200"/>
                      </a:lnTo>
                      <a:cubicBezTo>
                        <a:pt x="261838" y="206200"/>
                        <a:pt x="265633" y="204935"/>
                        <a:pt x="269428" y="203671"/>
                      </a:cubicBezTo>
                      <a:lnTo>
                        <a:pt x="301683" y="188492"/>
                      </a:lnTo>
                      <a:cubicBezTo>
                        <a:pt x="306111" y="186594"/>
                        <a:pt x="309905" y="184064"/>
                        <a:pt x="313700" y="180902"/>
                      </a:cubicBezTo>
                      <a:lnTo>
                        <a:pt x="368092" y="137262"/>
                      </a:lnTo>
                      <a:cubicBezTo>
                        <a:pt x="369989" y="135997"/>
                        <a:pt x="371887" y="134100"/>
                        <a:pt x="373151" y="132203"/>
                      </a:cubicBezTo>
                      <a:lnTo>
                        <a:pt x="437030" y="60102"/>
                      </a:lnTo>
                      <a:cubicBezTo>
                        <a:pt x="446517" y="50615"/>
                        <a:pt x="450312" y="39231"/>
                        <a:pt x="449047" y="27214"/>
                      </a:cubicBezTo>
                      <a:close/>
                    </a:path>
                  </a:pathLst>
                </a:custGeom>
                <a:grpFill/>
                <a:ln w="12700" cap="flat">
                  <a:solidFill>
                    <a:schemeClr val="accent1"/>
                  </a:solidFill>
                  <a:prstDash val="solid"/>
                  <a:miter/>
                </a:ln>
              </p:spPr>
              <p:txBody>
                <a:bodyPr rtlCol="0" anchor="ctr"/>
                <a:lstStyle/>
                <a:p>
                  <a:endParaRPr lang="en-US"/>
                </a:p>
              </p:txBody>
            </p:sp>
            <p:sp>
              <p:nvSpPr>
                <p:cNvPr id="88" name="Picture Placeholder 74">
                  <a:extLst>
                    <a:ext uri="{FF2B5EF4-FFF2-40B4-BE49-F238E27FC236}">
                      <a16:creationId xmlns:a16="http://schemas.microsoft.com/office/drawing/2014/main" id="{C946D0C3-55BD-4DE9-23DD-A4BECF89E832}"/>
                    </a:ext>
                  </a:extLst>
                </p:cNvPr>
                <p:cNvSpPr/>
                <p:nvPr/>
              </p:nvSpPr>
              <p:spPr>
                <a:xfrm>
                  <a:off x="703823" y="1200309"/>
                  <a:ext cx="31623" cy="31623"/>
                </a:xfrm>
                <a:custGeom>
                  <a:avLst/>
                  <a:gdLst>
                    <a:gd name="connsiteX0" fmla="*/ 31623 w 31623"/>
                    <a:gd name="connsiteY0" fmla="*/ 15812 h 31623"/>
                    <a:gd name="connsiteX1" fmla="*/ 15812 w 31623"/>
                    <a:gd name="connsiteY1" fmla="*/ 31623 h 31623"/>
                    <a:gd name="connsiteX2" fmla="*/ 0 w 31623"/>
                    <a:gd name="connsiteY2" fmla="*/ 15812 h 31623"/>
                    <a:gd name="connsiteX3" fmla="*/ 15812 w 31623"/>
                    <a:gd name="connsiteY3" fmla="*/ 0 h 31623"/>
                    <a:gd name="connsiteX4" fmla="*/ 31623 w 31623"/>
                    <a:gd name="connsiteY4" fmla="*/ 15812 h 3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3" h="31623">
                      <a:moveTo>
                        <a:pt x="31623" y="15812"/>
                      </a:moveTo>
                      <a:cubicBezTo>
                        <a:pt x="31623" y="24544"/>
                        <a:pt x="24544" y="31623"/>
                        <a:pt x="15812" y="31623"/>
                      </a:cubicBezTo>
                      <a:cubicBezTo>
                        <a:pt x="7079" y="31623"/>
                        <a:pt x="0" y="24544"/>
                        <a:pt x="0" y="15812"/>
                      </a:cubicBezTo>
                      <a:cubicBezTo>
                        <a:pt x="0" y="7079"/>
                        <a:pt x="7079" y="0"/>
                        <a:pt x="15812" y="0"/>
                      </a:cubicBezTo>
                      <a:cubicBezTo>
                        <a:pt x="24544" y="0"/>
                        <a:pt x="31623" y="7079"/>
                        <a:pt x="31623" y="15812"/>
                      </a:cubicBezTo>
                      <a:close/>
                    </a:path>
                  </a:pathLst>
                </a:custGeom>
                <a:grpFill/>
                <a:ln w="12700" cap="flat">
                  <a:solidFill>
                    <a:schemeClr val="accent1"/>
                  </a:solidFill>
                  <a:prstDash val="solid"/>
                  <a:miter/>
                </a:ln>
              </p:spPr>
              <p:txBody>
                <a:bodyPr rtlCol="0" anchor="ctr"/>
                <a:lstStyle/>
                <a:p>
                  <a:endParaRPr lang="en-US"/>
                </a:p>
              </p:txBody>
            </p:sp>
            <p:sp>
              <p:nvSpPr>
                <p:cNvPr id="89" name="Picture Placeholder 74">
                  <a:extLst>
                    <a:ext uri="{FF2B5EF4-FFF2-40B4-BE49-F238E27FC236}">
                      <a16:creationId xmlns:a16="http://schemas.microsoft.com/office/drawing/2014/main" id="{14489C75-6121-E453-07CE-D2B7D210B987}"/>
                    </a:ext>
                  </a:extLst>
                </p:cNvPr>
                <p:cNvSpPr/>
                <p:nvPr/>
              </p:nvSpPr>
              <p:spPr>
                <a:xfrm>
                  <a:off x="784145" y="724699"/>
                  <a:ext cx="284607" cy="284606"/>
                </a:xfrm>
                <a:custGeom>
                  <a:avLst/>
                  <a:gdLst>
                    <a:gd name="connsiteX0" fmla="*/ 142304 w 284607"/>
                    <a:gd name="connsiteY0" fmla="*/ 15812 h 284606"/>
                    <a:gd name="connsiteX1" fmla="*/ 268796 w 284607"/>
                    <a:gd name="connsiteY1" fmla="*/ 142304 h 284606"/>
                    <a:gd name="connsiteX2" fmla="*/ 142304 w 284607"/>
                    <a:gd name="connsiteY2" fmla="*/ 268796 h 284606"/>
                    <a:gd name="connsiteX3" fmla="*/ 15812 w 284607"/>
                    <a:gd name="connsiteY3" fmla="*/ 142304 h 284606"/>
                    <a:gd name="connsiteX4" fmla="*/ 142304 w 284607"/>
                    <a:gd name="connsiteY4" fmla="*/ 15812 h 284606"/>
                    <a:gd name="connsiteX5" fmla="*/ 142304 w 284607"/>
                    <a:gd name="connsiteY5" fmla="*/ 0 h 284606"/>
                    <a:gd name="connsiteX6" fmla="*/ 0 w 284607"/>
                    <a:gd name="connsiteY6" fmla="*/ 142304 h 284606"/>
                    <a:gd name="connsiteX7" fmla="*/ 142304 w 284607"/>
                    <a:gd name="connsiteY7" fmla="*/ 284607 h 284606"/>
                    <a:gd name="connsiteX8" fmla="*/ 284607 w 284607"/>
                    <a:gd name="connsiteY8" fmla="*/ 142304 h 284606"/>
                    <a:gd name="connsiteX9" fmla="*/ 142304 w 284607"/>
                    <a:gd name="connsiteY9" fmla="*/ 0 h 284606"/>
                    <a:gd name="connsiteX10" fmla="*/ 142304 w 284607"/>
                    <a:gd name="connsiteY10" fmla="*/ 0 h 28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607" h="284606">
                      <a:moveTo>
                        <a:pt x="142304" y="15812"/>
                      </a:moveTo>
                      <a:cubicBezTo>
                        <a:pt x="211874" y="15812"/>
                        <a:pt x="268796" y="72733"/>
                        <a:pt x="268796" y="142304"/>
                      </a:cubicBezTo>
                      <a:cubicBezTo>
                        <a:pt x="268796" y="211874"/>
                        <a:pt x="211874" y="268796"/>
                        <a:pt x="142304" y="268796"/>
                      </a:cubicBezTo>
                      <a:cubicBezTo>
                        <a:pt x="72733" y="268796"/>
                        <a:pt x="15812" y="211874"/>
                        <a:pt x="15812" y="142304"/>
                      </a:cubicBezTo>
                      <a:cubicBezTo>
                        <a:pt x="15812" y="72733"/>
                        <a:pt x="72733" y="15812"/>
                        <a:pt x="142304" y="15812"/>
                      </a:cubicBezTo>
                      <a:moveTo>
                        <a:pt x="142304" y="0"/>
                      </a:moveTo>
                      <a:cubicBezTo>
                        <a:pt x="63878" y="0"/>
                        <a:pt x="0" y="63878"/>
                        <a:pt x="0" y="142304"/>
                      </a:cubicBezTo>
                      <a:cubicBezTo>
                        <a:pt x="0" y="220729"/>
                        <a:pt x="63878" y="284607"/>
                        <a:pt x="142304" y="284607"/>
                      </a:cubicBezTo>
                      <a:cubicBezTo>
                        <a:pt x="220729" y="284607"/>
                        <a:pt x="284607" y="220729"/>
                        <a:pt x="284607" y="142304"/>
                      </a:cubicBezTo>
                      <a:cubicBezTo>
                        <a:pt x="284607" y="63878"/>
                        <a:pt x="220729" y="0"/>
                        <a:pt x="142304" y="0"/>
                      </a:cubicBezTo>
                      <a:lnTo>
                        <a:pt x="142304" y="0"/>
                      </a:lnTo>
                      <a:close/>
                    </a:path>
                  </a:pathLst>
                </a:custGeom>
                <a:grpFill/>
                <a:ln w="12700" cap="flat">
                  <a:solidFill>
                    <a:schemeClr val="accent1"/>
                  </a:solidFill>
                  <a:prstDash val="solid"/>
                  <a:miter/>
                </a:ln>
              </p:spPr>
              <p:txBody>
                <a:bodyPr rtlCol="0" anchor="ctr"/>
                <a:lstStyle/>
                <a:p>
                  <a:endParaRPr lang="en-US"/>
                </a:p>
              </p:txBody>
            </p:sp>
            <p:sp>
              <p:nvSpPr>
                <p:cNvPr id="90" name="Picture Placeholder 74">
                  <a:extLst>
                    <a:ext uri="{FF2B5EF4-FFF2-40B4-BE49-F238E27FC236}">
                      <a16:creationId xmlns:a16="http://schemas.microsoft.com/office/drawing/2014/main" id="{0349B16E-F72F-32E3-D5D1-FFF272A2CB7C}"/>
                    </a:ext>
                  </a:extLst>
                </p:cNvPr>
                <p:cNvSpPr/>
                <p:nvPr/>
              </p:nvSpPr>
              <p:spPr>
                <a:xfrm>
                  <a:off x="531794" y="1072552"/>
                  <a:ext cx="254248" cy="253616"/>
                </a:xfrm>
                <a:custGeom>
                  <a:avLst/>
                  <a:gdLst>
                    <a:gd name="connsiteX0" fmla="*/ 147363 w 254248"/>
                    <a:gd name="connsiteY0" fmla="*/ 253616 h 253616"/>
                    <a:gd name="connsiteX1" fmla="*/ 129022 w 254248"/>
                    <a:gd name="connsiteY1" fmla="*/ 246027 h 253616"/>
                    <a:gd name="connsiteX2" fmla="*/ 140406 w 254248"/>
                    <a:gd name="connsiteY2" fmla="*/ 234643 h 253616"/>
                    <a:gd name="connsiteX3" fmla="*/ 147363 w 254248"/>
                    <a:gd name="connsiteY3" fmla="*/ 237173 h 253616"/>
                    <a:gd name="connsiteX4" fmla="*/ 154320 w 254248"/>
                    <a:gd name="connsiteY4" fmla="*/ 234010 h 253616"/>
                    <a:gd name="connsiteX5" fmla="*/ 235275 w 254248"/>
                    <a:gd name="connsiteY5" fmla="*/ 153055 h 253616"/>
                    <a:gd name="connsiteX6" fmla="*/ 235275 w 254248"/>
                    <a:gd name="connsiteY6" fmla="*/ 138509 h 253616"/>
                    <a:gd name="connsiteX7" fmla="*/ 114475 w 254248"/>
                    <a:gd name="connsiteY7" fmla="*/ 18341 h 253616"/>
                    <a:gd name="connsiteX8" fmla="*/ 107518 w 254248"/>
                    <a:gd name="connsiteY8" fmla="*/ 15812 h 253616"/>
                    <a:gd name="connsiteX9" fmla="*/ 107518 w 254248"/>
                    <a:gd name="connsiteY9" fmla="*/ 15812 h 253616"/>
                    <a:gd name="connsiteX10" fmla="*/ 100561 w 254248"/>
                    <a:gd name="connsiteY10" fmla="*/ 18974 h 253616"/>
                    <a:gd name="connsiteX11" fmla="*/ 18974 w 254248"/>
                    <a:gd name="connsiteY11" fmla="*/ 99296 h 253616"/>
                    <a:gd name="connsiteX12" fmla="*/ 15812 w 254248"/>
                    <a:gd name="connsiteY12" fmla="*/ 106253 h 253616"/>
                    <a:gd name="connsiteX13" fmla="*/ 18341 w 254248"/>
                    <a:gd name="connsiteY13" fmla="*/ 113210 h 253616"/>
                    <a:gd name="connsiteX14" fmla="*/ 113843 w 254248"/>
                    <a:gd name="connsiteY14" fmla="*/ 208712 h 253616"/>
                    <a:gd name="connsiteX15" fmla="*/ 102459 w 254248"/>
                    <a:gd name="connsiteY15" fmla="*/ 220096 h 253616"/>
                    <a:gd name="connsiteX16" fmla="*/ 7590 w 254248"/>
                    <a:gd name="connsiteY16" fmla="*/ 125227 h 253616"/>
                    <a:gd name="connsiteX17" fmla="*/ 0 w 254248"/>
                    <a:gd name="connsiteY17" fmla="*/ 106886 h 253616"/>
                    <a:gd name="connsiteX18" fmla="*/ 7590 w 254248"/>
                    <a:gd name="connsiteY18" fmla="*/ 88544 h 253616"/>
                    <a:gd name="connsiteX19" fmla="*/ 88544 w 254248"/>
                    <a:gd name="connsiteY19" fmla="*/ 7590 h 253616"/>
                    <a:gd name="connsiteX20" fmla="*/ 125227 w 254248"/>
                    <a:gd name="connsiteY20" fmla="*/ 7590 h 253616"/>
                    <a:gd name="connsiteX21" fmla="*/ 246659 w 254248"/>
                    <a:gd name="connsiteY21" fmla="*/ 129022 h 253616"/>
                    <a:gd name="connsiteX22" fmla="*/ 246659 w 254248"/>
                    <a:gd name="connsiteY22" fmla="*/ 165705 h 253616"/>
                    <a:gd name="connsiteX23" fmla="*/ 165705 w 254248"/>
                    <a:gd name="connsiteY23" fmla="*/ 246659 h 253616"/>
                    <a:gd name="connsiteX24" fmla="*/ 147363 w 254248"/>
                    <a:gd name="connsiteY24" fmla="*/ 253616 h 25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248" h="253616">
                      <a:moveTo>
                        <a:pt x="147363" y="253616"/>
                      </a:moveTo>
                      <a:cubicBezTo>
                        <a:pt x="141039" y="253616"/>
                        <a:pt x="134082" y="251087"/>
                        <a:pt x="129022" y="246027"/>
                      </a:cubicBezTo>
                      <a:lnTo>
                        <a:pt x="140406" y="234643"/>
                      </a:lnTo>
                      <a:cubicBezTo>
                        <a:pt x="142304" y="236540"/>
                        <a:pt x="144833" y="237805"/>
                        <a:pt x="147363" y="237173"/>
                      </a:cubicBezTo>
                      <a:cubicBezTo>
                        <a:pt x="149893" y="237173"/>
                        <a:pt x="152423" y="235908"/>
                        <a:pt x="154320" y="234010"/>
                      </a:cubicBezTo>
                      <a:lnTo>
                        <a:pt x="235275" y="153055"/>
                      </a:lnTo>
                      <a:cubicBezTo>
                        <a:pt x="239070" y="149261"/>
                        <a:pt x="239070" y="142936"/>
                        <a:pt x="235275" y="138509"/>
                      </a:cubicBezTo>
                      <a:lnTo>
                        <a:pt x="114475" y="18341"/>
                      </a:lnTo>
                      <a:cubicBezTo>
                        <a:pt x="112578" y="16444"/>
                        <a:pt x="110048" y="15812"/>
                        <a:pt x="107518" y="15812"/>
                      </a:cubicBezTo>
                      <a:cubicBezTo>
                        <a:pt x="107518" y="15812"/>
                        <a:pt x="107518" y="15812"/>
                        <a:pt x="107518" y="15812"/>
                      </a:cubicBezTo>
                      <a:cubicBezTo>
                        <a:pt x="104988" y="15812"/>
                        <a:pt x="102459" y="17076"/>
                        <a:pt x="100561" y="18974"/>
                      </a:cubicBezTo>
                      <a:lnTo>
                        <a:pt x="18974" y="99296"/>
                      </a:lnTo>
                      <a:cubicBezTo>
                        <a:pt x="17076" y="101194"/>
                        <a:pt x="15812" y="103723"/>
                        <a:pt x="15812" y="106253"/>
                      </a:cubicBezTo>
                      <a:cubicBezTo>
                        <a:pt x="15812" y="108783"/>
                        <a:pt x="17076" y="111313"/>
                        <a:pt x="18341" y="113210"/>
                      </a:cubicBezTo>
                      <a:lnTo>
                        <a:pt x="113843" y="208712"/>
                      </a:lnTo>
                      <a:lnTo>
                        <a:pt x="102459" y="220096"/>
                      </a:lnTo>
                      <a:lnTo>
                        <a:pt x="7590" y="125227"/>
                      </a:lnTo>
                      <a:cubicBezTo>
                        <a:pt x="2530" y="120167"/>
                        <a:pt x="0" y="113843"/>
                        <a:pt x="0" y="106886"/>
                      </a:cubicBezTo>
                      <a:cubicBezTo>
                        <a:pt x="0" y="99929"/>
                        <a:pt x="2530" y="93604"/>
                        <a:pt x="7590" y="88544"/>
                      </a:cubicBezTo>
                      <a:lnTo>
                        <a:pt x="88544" y="7590"/>
                      </a:lnTo>
                      <a:cubicBezTo>
                        <a:pt x="98664" y="-2530"/>
                        <a:pt x="115108" y="-2530"/>
                        <a:pt x="125227" y="7590"/>
                      </a:cubicBezTo>
                      <a:lnTo>
                        <a:pt x="246659" y="129022"/>
                      </a:lnTo>
                      <a:cubicBezTo>
                        <a:pt x="256779" y="139141"/>
                        <a:pt x="256779" y="155585"/>
                        <a:pt x="246659" y="165705"/>
                      </a:cubicBezTo>
                      <a:lnTo>
                        <a:pt x="165705" y="246659"/>
                      </a:lnTo>
                      <a:cubicBezTo>
                        <a:pt x="160645" y="251087"/>
                        <a:pt x="153688" y="253616"/>
                        <a:pt x="147363" y="253616"/>
                      </a:cubicBezTo>
                      <a:close/>
                    </a:path>
                  </a:pathLst>
                </a:custGeom>
                <a:grpFill/>
                <a:ln w="12700" cap="flat">
                  <a:solidFill>
                    <a:schemeClr val="accent1"/>
                  </a:solidFill>
                  <a:prstDash val="solid"/>
                  <a:miter/>
                </a:ln>
              </p:spPr>
              <p:txBody>
                <a:bodyPr rtlCol="0" anchor="ctr"/>
                <a:lstStyle/>
                <a:p>
                  <a:endParaRPr lang="en-US"/>
                </a:p>
              </p:txBody>
            </p:sp>
          </p:grpSp>
          <p:sp>
            <p:nvSpPr>
              <p:cNvPr id="86" name="TextBox 85">
                <a:extLst>
                  <a:ext uri="{FF2B5EF4-FFF2-40B4-BE49-F238E27FC236}">
                    <a16:creationId xmlns:a16="http://schemas.microsoft.com/office/drawing/2014/main" id="{FAD08B3C-40A8-52CE-22C8-103FC1C6B8B1}"/>
                  </a:ext>
                </a:extLst>
              </p:cNvPr>
              <p:cNvSpPr txBox="1"/>
              <p:nvPr/>
            </p:nvSpPr>
            <p:spPr>
              <a:xfrm>
                <a:off x="8613825" y="483385"/>
                <a:ext cx="291944" cy="301668"/>
              </a:xfrm>
              <a:prstGeom prst="rect">
                <a:avLst/>
              </a:prstGeom>
              <a:noFill/>
            </p:spPr>
            <p:txBody>
              <a:bodyPr wrap="none" lIns="0" tIns="0" rIns="0" bIns="0" rtlCol="0" anchor="ctr" anchorCtr="0">
                <a:noAutofit/>
              </a:bodyPr>
              <a:lstStyle/>
              <a:p>
                <a:pPr algn="ctr"/>
                <a:r>
                  <a:rPr lang="en-US" sz="1600" b="1" dirty="0">
                    <a:solidFill>
                      <a:schemeClr val="accent1"/>
                    </a:solidFill>
                    <a:latin typeface="Montserrat SemiBold" pitchFamily="2" charset="77"/>
                  </a:rPr>
                  <a:t>$</a:t>
                </a:r>
              </a:p>
            </p:txBody>
          </p:sp>
        </p:grpSp>
      </p:grpSp>
      <p:grpSp>
        <p:nvGrpSpPr>
          <p:cNvPr id="132" name="Group 131">
            <a:extLst>
              <a:ext uri="{FF2B5EF4-FFF2-40B4-BE49-F238E27FC236}">
                <a16:creationId xmlns:a16="http://schemas.microsoft.com/office/drawing/2014/main" id="{86D827D7-B3F8-05E7-ABA1-BBD9F870C942}"/>
              </a:ext>
            </a:extLst>
          </p:cNvPr>
          <p:cNvGrpSpPr/>
          <p:nvPr/>
        </p:nvGrpSpPr>
        <p:grpSpPr>
          <a:xfrm>
            <a:off x="7315200" y="4572000"/>
            <a:ext cx="2295821" cy="1057702"/>
            <a:chOff x="7315200" y="4572000"/>
            <a:chExt cx="2295821" cy="1057702"/>
          </a:xfrm>
        </p:grpSpPr>
        <p:sp>
          <p:nvSpPr>
            <p:cNvPr id="7" name="TextBox 6">
              <a:extLst>
                <a:ext uri="{FF2B5EF4-FFF2-40B4-BE49-F238E27FC236}">
                  <a16:creationId xmlns:a16="http://schemas.microsoft.com/office/drawing/2014/main" id="{E249AF9B-B9C6-952F-EEDF-72AAEFE293DC}"/>
                </a:ext>
              </a:extLst>
            </p:cNvPr>
            <p:cNvSpPr txBox="1"/>
            <p:nvPr/>
          </p:nvSpPr>
          <p:spPr>
            <a:xfrm>
              <a:off x="7315200" y="5260370"/>
              <a:ext cx="2295821" cy="369332"/>
            </a:xfrm>
            <a:prstGeom prst="rect">
              <a:avLst/>
            </a:prstGeom>
            <a:noFill/>
          </p:spPr>
          <p:txBody>
            <a:bodyPr wrap="none" lIns="0" tIns="0" rIns="0" bIns="0" rtlCol="0">
              <a:noAutofit/>
            </a:bodyPr>
            <a:lstStyle/>
            <a:p>
              <a:pPr algn="ctr"/>
              <a:r>
                <a:rPr lang="en-US" sz="1400" b="1" dirty="0">
                  <a:solidFill>
                    <a:srgbClr val="606060"/>
                  </a:solidFill>
                  <a:latin typeface="Montserrat SemiBold" pitchFamily="2" charset="77"/>
                </a:rPr>
                <a:t>Compare Loan Estimates</a:t>
              </a:r>
            </a:p>
          </p:txBody>
        </p:sp>
        <p:grpSp>
          <p:nvGrpSpPr>
            <p:cNvPr id="131" name="Group 130">
              <a:extLst>
                <a:ext uri="{FF2B5EF4-FFF2-40B4-BE49-F238E27FC236}">
                  <a16:creationId xmlns:a16="http://schemas.microsoft.com/office/drawing/2014/main" id="{794A1363-2927-1FF7-099F-731D701CA968}"/>
                </a:ext>
              </a:extLst>
            </p:cNvPr>
            <p:cNvGrpSpPr/>
            <p:nvPr/>
          </p:nvGrpSpPr>
          <p:grpSpPr>
            <a:xfrm>
              <a:off x="7519795" y="4572000"/>
              <a:ext cx="1869539" cy="587049"/>
              <a:chOff x="7519795" y="4572000"/>
              <a:chExt cx="1869539" cy="587049"/>
            </a:xfrm>
          </p:grpSpPr>
          <p:grpSp>
            <p:nvGrpSpPr>
              <p:cNvPr id="120" name="Group 119">
                <a:extLst>
                  <a:ext uri="{FF2B5EF4-FFF2-40B4-BE49-F238E27FC236}">
                    <a16:creationId xmlns:a16="http://schemas.microsoft.com/office/drawing/2014/main" id="{5B499ECA-9C77-B906-1685-78BBD7D8C144}"/>
                  </a:ext>
                </a:extLst>
              </p:cNvPr>
              <p:cNvGrpSpPr/>
              <p:nvPr/>
            </p:nvGrpSpPr>
            <p:grpSpPr>
              <a:xfrm>
                <a:off x="8978235" y="4589836"/>
                <a:ext cx="411099" cy="569213"/>
                <a:chOff x="7539778" y="4589836"/>
                <a:chExt cx="411099" cy="569213"/>
              </a:xfrm>
            </p:grpSpPr>
            <p:sp>
              <p:nvSpPr>
                <p:cNvPr id="121" name="Picture Placeholder 100">
                  <a:extLst>
                    <a:ext uri="{FF2B5EF4-FFF2-40B4-BE49-F238E27FC236}">
                      <a16:creationId xmlns:a16="http://schemas.microsoft.com/office/drawing/2014/main" id="{F19B8F78-2FB9-199E-0912-EAA21BCB765C}"/>
                    </a:ext>
                  </a:extLst>
                </p:cNvPr>
                <p:cNvSpPr/>
                <p:nvPr/>
              </p:nvSpPr>
              <p:spPr>
                <a:xfrm>
                  <a:off x="7617950" y="4875771"/>
                  <a:ext cx="252984" cy="15811"/>
                </a:xfrm>
                <a:custGeom>
                  <a:avLst/>
                  <a:gdLst>
                    <a:gd name="connsiteX0" fmla="*/ 0 w 252984"/>
                    <a:gd name="connsiteY0" fmla="*/ 0 h 15811"/>
                    <a:gd name="connsiteX1" fmla="*/ 252984 w 252984"/>
                    <a:gd name="connsiteY1" fmla="*/ 0 h 15811"/>
                    <a:gd name="connsiteX2" fmla="*/ 252984 w 252984"/>
                    <a:gd name="connsiteY2" fmla="*/ 15812 h 15811"/>
                    <a:gd name="connsiteX3" fmla="*/ 0 w 252984"/>
                    <a:gd name="connsiteY3" fmla="*/ 15812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2"/>
                      </a:lnTo>
                      <a:lnTo>
                        <a:pt x="0" y="15812"/>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22" name="Picture Placeholder 100">
                  <a:extLst>
                    <a:ext uri="{FF2B5EF4-FFF2-40B4-BE49-F238E27FC236}">
                      <a16:creationId xmlns:a16="http://schemas.microsoft.com/office/drawing/2014/main" id="{E5F29DBA-B012-D6C3-59A4-1B361B32F750}"/>
                    </a:ext>
                  </a:extLst>
                </p:cNvPr>
                <p:cNvSpPr/>
                <p:nvPr/>
              </p:nvSpPr>
              <p:spPr>
                <a:xfrm>
                  <a:off x="7617950" y="4938954"/>
                  <a:ext cx="252984" cy="15811"/>
                </a:xfrm>
                <a:custGeom>
                  <a:avLst/>
                  <a:gdLst>
                    <a:gd name="connsiteX0" fmla="*/ 0 w 252984"/>
                    <a:gd name="connsiteY0" fmla="*/ 0 h 15811"/>
                    <a:gd name="connsiteX1" fmla="*/ 252984 w 252984"/>
                    <a:gd name="connsiteY1" fmla="*/ 0 h 15811"/>
                    <a:gd name="connsiteX2" fmla="*/ 252984 w 252984"/>
                    <a:gd name="connsiteY2" fmla="*/ 15812 h 15811"/>
                    <a:gd name="connsiteX3" fmla="*/ 0 w 252984"/>
                    <a:gd name="connsiteY3" fmla="*/ 15812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2"/>
                      </a:lnTo>
                      <a:lnTo>
                        <a:pt x="0" y="15812"/>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23" name="Picture Placeholder 100">
                  <a:extLst>
                    <a:ext uri="{FF2B5EF4-FFF2-40B4-BE49-F238E27FC236}">
                      <a16:creationId xmlns:a16="http://schemas.microsoft.com/office/drawing/2014/main" id="{877B6C3C-D787-E053-21BD-C3A9142742B7}"/>
                    </a:ext>
                  </a:extLst>
                </p:cNvPr>
                <p:cNvSpPr/>
                <p:nvPr/>
              </p:nvSpPr>
              <p:spPr>
                <a:xfrm>
                  <a:off x="7617950" y="5002073"/>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24" name="Picture Placeholder 100">
                  <a:extLst>
                    <a:ext uri="{FF2B5EF4-FFF2-40B4-BE49-F238E27FC236}">
                      <a16:creationId xmlns:a16="http://schemas.microsoft.com/office/drawing/2014/main" id="{F3BF0F8A-7745-6765-045A-E1E2D0ED03C9}"/>
                    </a:ext>
                  </a:extLst>
                </p:cNvPr>
                <p:cNvSpPr/>
                <p:nvPr/>
              </p:nvSpPr>
              <p:spPr>
                <a:xfrm>
                  <a:off x="7617950" y="5065319"/>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25" name="Picture Placeholder 100">
                  <a:extLst>
                    <a:ext uri="{FF2B5EF4-FFF2-40B4-BE49-F238E27FC236}">
                      <a16:creationId xmlns:a16="http://schemas.microsoft.com/office/drawing/2014/main" id="{F13D45A7-DD41-9072-473D-E91A645DD251}"/>
                    </a:ext>
                  </a:extLst>
                </p:cNvPr>
                <p:cNvSpPr/>
                <p:nvPr/>
              </p:nvSpPr>
              <p:spPr>
                <a:xfrm>
                  <a:off x="7617950" y="4812588"/>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26" name="Picture Placeholder 100">
                  <a:extLst>
                    <a:ext uri="{FF2B5EF4-FFF2-40B4-BE49-F238E27FC236}">
                      <a16:creationId xmlns:a16="http://schemas.microsoft.com/office/drawing/2014/main" id="{F6712AE2-C4BD-0D30-6AB9-617911DC957F}"/>
                    </a:ext>
                  </a:extLst>
                </p:cNvPr>
                <p:cNvSpPr/>
                <p:nvPr/>
              </p:nvSpPr>
              <p:spPr>
                <a:xfrm>
                  <a:off x="7617950" y="4749469"/>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27" name="Picture Placeholder 100">
                  <a:extLst>
                    <a:ext uri="{FF2B5EF4-FFF2-40B4-BE49-F238E27FC236}">
                      <a16:creationId xmlns:a16="http://schemas.microsoft.com/office/drawing/2014/main" id="{A215222D-083D-BB59-FDD9-49CC94D8C7C0}"/>
                    </a:ext>
                  </a:extLst>
                </p:cNvPr>
                <p:cNvSpPr/>
                <p:nvPr/>
              </p:nvSpPr>
              <p:spPr>
                <a:xfrm>
                  <a:off x="7617950" y="4686286"/>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28" name="Picture Placeholder 100">
                  <a:extLst>
                    <a:ext uri="{FF2B5EF4-FFF2-40B4-BE49-F238E27FC236}">
                      <a16:creationId xmlns:a16="http://schemas.microsoft.com/office/drawing/2014/main" id="{F4717989-D767-259D-FEEA-9E57414D37C6}"/>
                    </a:ext>
                  </a:extLst>
                </p:cNvPr>
                <p:cNvSpPr/>
                <p:nvPr/>
              </p:nvSpPr>
              <p:spPr>
                <a:xfrm>
                  <a:off x="7539778" y="4589836"/>
                  <a:ext cx="411099" cy="569213"/>
                </a:xfrm>
                <a:custGeom>
                  <a:avLst/>
                  <a:gdLst>
                    <a:gd name="connsiteX0" fmla="*/ 395288 w 411099"/>
                    <a:gd name="connsiteY0" fmla="*/ 204411 h 569213"/>
                    <a:gd name="connsiteX1" fmla="*/ 395288 w 411099"/>
                    <a:gd name="connsiteY1" fmla="*/ 553403 h 569213"/>
                    <a:gd name="connsiteX2" fmla="*/ 15812 w 411099"/>
                    <a:gd name="connsiteY2" fmla="*/ 553403 h 569213"/>
                    <a:gd name="connsiteX3" fmla="*/ 15812 w 411099"/>
                    <a:gd name="connsiteY3" fmla="*/ 15812 h 569213"/>
                    <a:gd name="connsiteX4" fmla="*/ 362210 w 411099"/>
                    <a:gd name="connsiteY4" fmla="*/ 15812 h 569213"/>
                    <a:gd name="connsiteX5" fmla="*/ 374859 w 411099"/>
                    <a:gd name="connsiteY5" fmla="*/ 0 h 569213"/>
                    <a:gd name="connsiteX6" fmla="*/ 0 w 411099"/>
                    <a:gd name="connsiteY6" fmla="*/ 0 h 569213"/>
                    <a:gd name="connsiteX7" fmla="*/ 0 w 411099"/>
                    <a:gd name="connsiteY7" fmla="*/ 569214 h 569213"/>
                    <a:gd name="connsiteX8" fmla="*/ 411099 w 411099"/>
                    <a:gd name="connsiteY8" fmla="*/ 569214 h 569213"/>
                    <a:gd name="connsiteX9" fmla="*/ 411099 w 411099"/>
                    <a:gd name="connsiteY9" fmla="*/ 214467 h 569213"/>
                    <a:gd name="connsiteX10" fmla="*/ 395288 w 411099"/>
                    <a:gd name="connsiteY10" fmla="*/ 204411 h 5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099" h="569213">
                      <a:moveTo>
                        <a:pt x="395288" y="204411"/>
                      </a:moveTo>
                      <a:lnTo>
                        <a:pt x="395288" y="553403"/>
                      </a:lnTo>
                      <a:lnTo>
                        <a:pt x="15812" y="553403"/>
                      </a:lnTo>
                      <a:lnTo>
                        <a:pt x="15812" y="15812"/>
                      </a:lnTo>
                      <a:lnTo>
                        <a:pt x="362210" y="15812"/>
                      </a:lnTo>
                      <a:cubicBezTo>
                        <a:pt x="366027" y="10234"/>
                        <a:pt x="370255" y="4948"/>
                        <a:pt x="374859" y="0"/>
                      </a:cubicBezTo>
                      <a:lnTo>
                        <a:pt x="0" y="0"/>
                      </a:lnTo>
                      <a:lnTo>
                        <a:pt x="0" y="569214"/>
                      </a:lnTo>
                      <a:lnTo>
                        <a:pt x="411099" y="569214"/>
                      </a:lnTo>
                      <a:lnTo>
                        <a:pt x="411099" y="214467"/>
                      </a:lnTo>
                      <a:cubicBezTo>
                        <a:pt x="405613" y="211467"/>
                        <a:pt x="400331" y="208107"/>
                        <a:pt x="395288" y="204411"/>
                      </a:cubicBez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29" name="Picture Placeholder 100">
                  <a:extLst>
                    <a:ext uri="{FF2B5EF4-FFF2-40B4-BE49-F238E27FC236}">
                      <a16:creationId xmlns:a16="http://schemas.microsoft.com/office/drawing/2014/main" id="{7BC65E5A-D709-B8F8-49B6-6A9701DAD42C}"/>
                    </a:ext>
                  </a:extLst>
                </p:cNvPr>
                <p:cNvSpPr/>
                <p:nvPr/>
              </p:nvSpPr>
              <p:spPr>
                <a:xfrm flipH="1">
                  <a:off x="7539778" y="4589836"/>
                  <a:ext cx="411099" cy="569213"/>
                </a:xfrm>
                <a:custGeom>
                  <a:avLst/>
                  <a:gdLst>
                    <a:gd name="connsiteX0" fmla="*/ 395288 w 411099"/>
                    <a:gd name="connsiteY0" fmla="*/ 204411 h 569213"/>
                    <a:gd name="connsiteX1" fmla="*/ 395288 w 411099"/>
                    <a:gd name="connsiteY1" fmla="*/ 553403 h 569213"/>
                    <a:gd name="connsiteX2" fmla="*/ 15812 w 411099"/>
                    <a:gd name="connsiteY2" fmla="*/ 553403 h 569213"/>
                    <a:gd name="connsiteX3" fmla="*/ 15812 w 411099"/>
                    <a:gd name="connsiteY3" fmla="*/ 15812 h 569213"/>
                    <a:gd name="connsiteX4" fmla="*/ 362210 w 411099"/>
                    <a:gd name="connsiteY4" fmla="*/ 15812 h 569213"/>
                    <a:gd name="connsiteX5" fmla="*/ 374859 w 411099"/>
                    <a:gd name="connsiteY5" fmla="*/ 0 h 569213"/>
                    <a:gd name="connsiteX6" fmla="*/ 0 w 411099"/>
                    <a:gd name="connsiteY6" fmla="*/ 0 h 569213"/>
                    <a:gd name="connsiteX7" fmla="*/ 0 w 411099"/>
                    <a:gd name="connsiteY7" fmla="*/ 569214 h 569213"/>
                    <a:gd name="connsiteX8" fmla="*/ 411099 w 411099"/>
                    <a:gd name="connsiteY8" fmla="*/ 569214 h 569213"/>
                    <a:gd name="connsiteX9" fmla="*/ 411099 w 411099"/>
                    <a:gd name="connsiteY9" fmla="*/ 214467 h 569213"/>
                    <a:gd name="connsiteX10" fmla="*/ 395288 w 411099"/>
                    <a:gd name="connsiteY10" fmla="*/ 204411 h 5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099" h="569213">
                      <a:moveTo>
                        <a:pt x="395288" y="204411"/>
                      </a:moveTo>
                      <a:lnTo>
                        <a:pt x="395288" y="553403"/>
                      </a:lnTo>
                      <a:lnTo>
                        <a:pt x="15812" y="553403"/>
                      </a:lnTo>
                      <a:lnTo>
                        <a:pt x="15812" y="15812"/>
                      </a:lnTo>
                      <a:lnTo>
                        <a:pt x="362210" y="15812"/>
                      </a:lnTo>
                      <a:cubicBezTo>
                        <a:pt x="366027" y="10234"/>
                        <a:pt x="370255" y="4948"/>
                        <a:pt x="374859" y="0"/>
                      </a:cubicBezTo>
                      <a:lnTo>
                        <a:pt x="0" y="0"/>
                      </a:lnTo>
                      <a:lnTo>
                        <a:pt x="0" y="569214"/>
                      </a:lnTo>
                      <a:lnTo>
                        <a:pt x="411099" y="569214"/>
                      </a:lnTo>
                      <a:lnTo>
                        <a:pt x="411099" y="214467"/>
                      </a:lnTo>
                      <a:cubicBezTo>
                        <a:pt x="405613" y="211467"/>
                        <a:pt x="400331" y="208107"/>
                        <a:pt x="395288" y="204411"/>
                      </a:cubicBezTo>
                      <a:close/>
                    </a:path>
                  </a:pathLst>
                </a:custGeom>
                <a:solidFill>
                  <a:schemeClr val="accent4"/>
                </a:solidFill>
                <a:ln w="12700" cap="flat">
                  <a:solidFill>
                    <a:schemeClr val="accent4"/>
                  </a:solidFill>
                  <a:prstDash val="solid"/>
                  <a:miter/>
                </a:ln>
              </p:spPr>
              <p:txBody>
                <a:bodyPr rtlCol="0" anchor="ctr"/>
                <a:lstStyle/>
                <a:p>
                  <a:endParaRPr lang="en-US"/>
                </a:p>
              </p:txBody>
            </p:sp>
          </p:grpSp>
          <p:grpSp>
            <p:nvGrpSpPr>
              <p:cNvPr id="54" name="Group 53" descr="QC – Checklist&#10;">
                <a:extLst>
                  <a:ext uri="{FF2B5EF4-FFF2-40B4-BE49-F238E27FC236}">
                    <a16:creationId xmlns:a16="http://schemas.microsoft.com/office/drawing/2014/main" id="{01189278-DE4E-5A38-AC70-FD7694E41EF1}"/>
                  </a:ext>
                </a:extLst>
              </p:cNvPr>
              <p:cNvGrpSpPr/>
              <p:nvPr/>
            </p:nvGrpSpPr>
            <p:grpSpPr>
              <a:xfrm>
                <a:off x="8247914" y="4572000"/>
                <a:ext cx="587808" cy="587049"/>
                <a:chOff x="1854469" y="4422846"/>
                <a:chExt cx="587808" cy="587049"/>
              </a:xfrm>
              <a:solidFill>
                <a:schemeClr val="accent4"/>
              </a:solidFill>
            </p:grpSpPr>
            <p:sp>
              <p:nvSpPr>
                <p:cNvPr id="55" name="Picture Placeholder 100">
                  <a:extLst>
                    <a:ext uri="{FF2B5EF4-FFF2-40B4-BE49-F238E27FC236}">
                      <a16:creationId xmlns:a16="http://schemas.microsoft.com/office/drawing/2014/main" id="{F3C92DF1-69C8-2903-D97D-5F0FD771A076}"/>
                    </a:ext>
                  </a:extLst>
                </p:cNvPr>
                <p:cNvSpPr/>
                <p:nvPr/>
              </p:nvSpPr>
              <p:spPr>
                <a:xfrm>
                  <a:off x="1932641" y="4726617"/>
                  <a:ext cx="252984" cy="15811"/>
                </a:xfrm>
                <a:custGeom>
                  <a:avLst/>
                  <a:gdLst>
                    <a:gd name="connsiteX0" fmla="*/ 0 w 252984"/>
                    <a:gd name="connsiteY0" fmla="*/ 0 h 15811"/>
                    <a:gd name="connsiteX1" fmla="*/ 252984 w 252984"/>
                    <a:gd name="connsiteY1" fmla="*/ 0 h 15811"/>
                    <a:gd name="connsiteX2" fmla="*/ 252984 w 252984"/>
                    <a:gd name="connsiteY2" fmla="*/ 15812 h 15811"/>
                    <a:gd name="connsiteX3" fmla="*/ 0 w 252984"/>
                    <a:gd name="connsiteY3" fmla="*/ 15812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2"/>
                      </a:lnTo>
                      <a:lnTo>
                        <a:pt x="0" y="15812"/>
                      </a:lnTo>
                      <a:close/>
                    </a:path>
                  </a:pathLst>
                </a:custGeom>
                <a:grpFill/>
                <a:ln w="12700" cap="flat">
                  <a:solidFill>
                    <a:schemeClr val="accent4"/>
                  </a:solidFill>
                  <a:prstDash val="solid"/>
                  <a:miter/>
                </a:ln>
              </p:spPr>
              <p:txBody>
                <a:bodyPr rtlCol="0" anchor="ctr"/>
                <a:lstStyle/>
                <a:p>
                  <a:endParaRPr lang="en-US"/>
                </a:p>
              </p:txBody>
            </p:sp>
            <p:sp>
              <p:nvSpPr>
                <p:cNvPr id="56" name="Picture Placeholder 100">
                  <a:extLst>
                    <a:ext uri="{FF2B5EF4-FFF2-40B4-BE49-F238E27FC236}">
                      <a16:creationId xmlns:a16="http://schemas.microsoft.com/office/drawing/2014/main" id="{3063BBEE-247D-399B-2451-E1FD7D0FB3A2}"/>
                    </a:ext>
                  </a:extLst>
                </p:cNvPr>
                <p:cNvSpPr/>
                <p:nvPr/>
              </p:nvSpPr>
              <p:spPr>
                <a:xfrm>
                  <a:off x="1932641" y="4789800"/>
                  <a:ext cx="252984" cy="15811"/>
                </a:xfrm>
                <a:custGeom>
                  <a:avLst/>
                  <a:gdLst>
                    <a:gd name="connsiteX0" fmla="*/ 0 w 252984"/>
                    <a:gd name="connsiteY0" fmla="*/ 0 h 15811"/>
                    <a:gd name="connsiteX1" fmla="*/ 252984 w 252984"/>
                    <a:gd name="connsiteY1" fmla="*/ 0 h 15811"/>
                    <a:gd name="connsiteX2" fmla="*/ 252984 w 252984"/>
                    <a:gd name="connsiteY2" fmla="*/ 15812 h 15811"/>
                    <a:gd name="connsiteX3" fmla="*/ 0 w 252984"/>
                    <a:gd name="connsiteY3" fmla="*/ 15812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2"/>
                      </a:lnTo>
                      <a:lnTo>
                        <a:pt x="0" y="15812"/>
                      </a:lnTo>
                      <a:close/>
                    </a:path>
                  </a:pathLst>
                </a:custGeom>
                <a:grpFill/>
                <a:ln w="12700" cap="flat">
                  <a:solidFill>
                    <a:schemeClr val="accent4"/>
                  </a:solidFill>
                  <a:prstDash val="solid"/>
                  <a:miter/>
                </a:ln>
              </p:spPr>
              <p:txBody>
                <a:bodyPr rtlCol="0" anchor="ctr"/>
                <a:lstStyle/>
                <a:p>
                  <a:endParaRPr lang="en-US"/>
                </a:p>
              </p:txBody>
            </p:sp>
            <p:sp>
              <p:nvSpPr>
                <p:cNvPr id="57" name="Picture Placeholder 100">
                  <a:extLst>
                    <a:ext uri="{FF2B5EF4-FFF2-40B4-BE49-F238E27FC236}">
                      <a16:creationId xmlns:a16="http://schemas.microsoft.com/office/drawing/2014/main" id="{4C185B63-EFD2-9CA2-842A-39465510FEF9}"/>
                    </a:ext>
                  </a:extLst>
                </p:cNvPr>
                <p:cNvSpPr/>
                <p:nvPr/>
              </p:nvSpPr>
              <p:spPr>
                <a:xfrm>
                  <a:off x="1932641" y="4852919"/>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grpFill/>
                <a:ln w="12700" cap="flat">
                  <a:solidFill>
                    <a:schemeClr val="accent4"/>
                  </a:solidFill>
                  <a:prstDash val="solid"/>
                  <a:miter/>
                </a:ln>
              </p:spPr>
              <p:txBody>
                <a:bodyPr rtlCol="0" anchor="ctr"/>
                <a:lstStyle/>
                <a:p>
                  <a:endParaRPr lang="en-US"/>
                </a:p>
              </p:txBody>
            </p:sp>
            <p:sp>
              <p:nvSpPr>
                <p:cNvPr id="58" name="Picture Placeholder 100">
                  <a:extLst>
                    <a:ext uri="{FF2B5EF4-FFF2-40B4-BE49-F238E27FC236}">
                      <a16:creationId xmlns:a16="http://schemas.microsoft.com/office/drawing/2014/main" id="{8E7D7299-D5C2-EBDC-4D9C-6FCB40673A30}"/>
                    </a:ext>
                  </a:extLst>
                </p:cNvPr>
                <p:cNvSpPr/>
                <p:nvPr/>
              </p:nvSpPr>
              <p:spPr>
                <a:xfrm>
                  <a:off x="1932641" y="4916165"/>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grpFill/>
                <a:ln w="12700" cap="flat">
                  <a:solidFill>
                    <a:schemeClr val="accent4"/>
                  </a:solidFill>
                  <a:prstDash val="solid"/>
                  <a:miter/>
                </a:ln>
              </p:spPr>
              <p:txBody>
                <a:bodyPr rtlCol="0" anchor="ctr"/>
                <a:lstStyle/>
                <a:p>
                  <a:endParaRPr lang="en-US"/>
                </a:p>
              </p:txBody>
            </p:sp>
            <p:sp>
              <p:nvSpPr>
                <p:cNvPr id="59" name="Picture Placeholder 100">
                  <a:extLst>
                    <a:ext uri="{FF2B5EF4-FFF2-40B4-BE49-F238E27FC236}">
                      <a16:creationId xmlns:a16="http://schemas.microsoft.com/office/drawing/2014/main" id="{7DD39F61-3370-F5E4-F664-226FAEDF226A}"/>
                    </a:ext>
                  </a:extLst>
                </p:cNvPr>
                <p:cNvSpPr/>
                <p:nvPr/>
              </p:nvSpPr>
              <p:spPr>
                <a:xfrm>
                  <a:off x="1932641" y="4663434"/>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grpFill/>
                <a:ln w="12700" cap="flat">
                  <a:solidFill>
                    <a:schemeClr val="accent4"/>
                  </a:solidFill>
                  <a:prstDash val="solid"/>
                  <a:miter/>
                </a:ln>
              </p:spPr>
              <p:txBody>
                <a:bodyPr rtlCol="0" anchor="ctr"/>
                <a:lstStyle/>
                <a:p>
                  <a:endParaRPr lang="en-US"/>
                </a:p>
              </p:txBody>
            </p:sp>
            <p:sp>
              <p:nvSpPr>
                <p:cNvPr id="60" name="Picture Placeholder 100">
                  <a:extLst>
                    <a:ext uri="{FF2B5EF4-FFF2-40B4-BE49-F238E27FC236}">
                      <a16:creationId xmlns:a16="http://schemas.microsoft.com/office/drawing/2014/main" id="{8C98379E-97C8-5030-DCB9-FE1EDB7503B6}"/>
                    </a:ext>
                  </a:extLst>
                </p:cNvPr>
                <p:cNvSpPr/>
                <p:nvPr/>
              </p:nvSpPr>
              <p:spPr>
                <a:xfrm>
                  <a:off x="1932641" y="4600315"/>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grpFill/>
                <a:ln w="12700" cap="flat">
                  <a:solidFill>
                    <a:schemeClr val="accent4"/>
                  </a:solidFill>
                  <a:prstDash val="solid"/>
                  <a:miter/>
                </a:ln>
              </p:spPr>
              <p:txBody>
                <a:bodyPr rtlCol="0" anchor="ctr"/>
                <a:lstStyle/>
                <a:p>
                  <a:endParaRPr lang="en-US"/>
                </a:p>
              </p:txBody>
            </p:sp>
            <p:sp>
              <p:nvSpPr>
                <p:cNvPr id="61" name="Picture Placeholder 100">
                  <a:extLst>
                    <a:ext uri="{FF2B5EF4-FFF2-40B4-BE49-F238E27FC236}">
                      <a16:creationId xmlns:a16="http://schemas.microsoft.com/office/drawing/2014/main" id="{261C8AC5-DD22-DE2C-90C6-D076B07A650D}"/>
                    </a:ext>
                  </a:extLst>
                </p:cNvPr>
                <p:cNvSpPr/>
                <p:nvPr/>
              </p:nvSpPr>
              <p:spPr>
                <a:xfrm>
                  <a:off x="1932641" y="4537132"/>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grpFill/>
                <a:ln w="12700" cap="flat">
                  <a:solidFill>
                    <a:schemeClr val="accent4"/>
                  </a:solidFill>
                  <a:prstDash val="solid"/>
                  <a:miter/>
                </a:ln>
              </p:spPr>
              <p:txBody>
                <a:bodyPr rtlCol="0" anchor="ctr"/>
                <a:lstStyle/>
                <a:p>
                  <a:endParaRPr lang="en-US"/>
                </a:p>
              </p:txBody>
            </p:sp>
            <p:sp>
              <p:nvSpPr>
                <p:cNvPr id="62" name="Picture Placeholder 100">
                  <a:extLst>
                    <a:ext uri="{FF2B5EF4-FFF2-40B4-BE49-F238E27FC236}">
                      <a16:creationId xmlns:a16="http://schemas.microsoft.com/office/drawing/2014/main" id="{DB4C0D91-5E67-FEE6-7B39-0EFAB6ED65FB}"/>
                    </a:ext>
                  </a:extLst>
                </p:cNvPr>
                <p:cNvSpPr/>
                <p:nvPr/>
              </p:nvSpPr>
              <p:spPr>
                <a:xfrm>
                  <a:off x="1854469" y="4440682"/>
                  <a:ext cx="411099" cy="569213"/>
                </a:xfrm>
                <a:custGeom>
                  <a:avLst/>
                  <a:gdLst>
                    <a:gd name="connsiteX0" fmla="*/ 395288 w 411099"/>
                    <a:gd name="connsiteY0" fmla="*/ 204411 h 569213"/>
                    <a:gd name="connsiteX1" fmla="*/ 395288 w 411099"/>
                    <a:gd name="connsiteY1" fmla="*/ 553403 h 569213"/>
                    <a:gd name="connsiteX2" fmla="*/ 15812 w 411099"/>
                    <a:gd name="connsiteY2" fmla="*/ 553403 h 569213"/>
                    <a:gd name="connsiteX3" fmla="*/ 15812 w 411099"/>
                    <a:gd name="connsiteY3" fmla="*/ 15812 h 569213"/>
                    <a:gd name="connsiteX4" fmla="*/ 362210 w 411099"/>
                    <a:gd name="connsiteY4" fmla="*/ 15812 h 569213"/>
                    <a:gd name="connsiteX5" fmla="*/ 374859 w 411099"/>
                    <a:gd name="connsiteY5" fmla="*/ 0 h 569213"/>
                    <a:gd name="connsiteX6" fmla="*/ 0 w 411099"/>
                    <a:gd name="connsiteY6" fmla="*/ 0 h 569213"/>
                    <a:gd name="connsiteX7" fmla="*/ 0 w 411099"/>
                    <a:gd name="connsiteY7" fmla="*/ 569214 h 569213"/>
                    <a:gd name="connsiteX8" fmla="*/ 411099 w 411099"/>
                    <a:gd name="connsiteY8" fmla="*/ 569214 h 569213"/>
                    <a:gd name="connsiteX9" fmla="*/ 411099 w 411099"/>
                    <a:gd name="connsiteY9" fmla="*/ 214467 h 569213"/>
                    <a:gd name="connsiteX10" fmla="*/ 395288 w 411099"/>
                    <a:gd name="connsiteY10" fmla="*/ 204411 h 5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099" h="569213">
                      <a:moveTo>
                        <a:pt x="395288" y="204411"/>
                      </a:moveTo>
                      <a:lnTo>
                        <a:pt x="395288" y="553403"/>
                      </a:lnTo>
                      <a:lnTo>
                        <a:pt x="15812" y="553403"/>
                      </a:lnTo>
                      <a:lnTo>
                        <a:pt x="15812" y="15812"/>
                      </a:lnTo>
                      <a:lnTo>
                        <a:pt x="362210" y="15812"/>
                      </a:lnTo>
                      <a:cubicBezTo>
                        <a:pt x="366027" y="10234"/>
                        <a:pt x="370255" y="4948"/>
                        <a:pt x="374859" y="0"/>
                      </a:cubicBezTo>
                      <a:lnTo>
                        <a:pt x="0" y="0"/>
                      </a:lnTo>
                      <a:lnTo>
                        <a:pt x="0" y="569214"/>
                      </a:lnTo>
                      <a:lnTo>
                        <a:pt x="411099" y="569214"/>
                      </a:lnTo>
                      <a:lnTo>
                        <a:pt x="411099" y="214467"/>
                      </a:lnTo>
                      <a:cubicBezTo>
                        <a:pt x="405613" y="211467"/>
                        <a:pt x="400331" y="208107"/>
                        <a:pt x="395288" y="204411"/>
                      </a:cubicBezTo>
                      <a:close/>
                    </a:path>
                  </a:pathLst>
                </a:custGeom>
                <a:grpFill/>
                <a:ln w="12700" cap="flat">
                  <a:solidFill>
                    <a:schemeClr val="accent4"/>
                  </a:solidFill>
                  <a:prstDash val="solid"/>
                  <a:miter/>
                </a:ln>
              </p:spPr>
              <p:txBody>
                <a:bodyPr rtlCol="0" anchor="ctr"/>
                <a:lstStyle/>
                <a:p>
                  <a:endParaRPr lang="en-US"/>
                </a:p>
              </p:txBody>
            </p:sp>
            <p:sp>
              <p:nvSpPr>
                <p:cNvPr id="63" name="Picture Placeholder 100">
                  <a:extLst>
                    <a:ext uri="{FF2B5EF4-FFF2-40B4-BE49-F238E27FC236}">
                      <a16:creationId xmlns:a16="http://schemas.microsoft.com/office/drawing/2014/main" id="{F670C1B3-AA7D-E550-213C-FD6DE6CA55FA}"/>
                    </a:ext>
                  </a:extLst>
                </p:cNvPr>
                <p:cNvSpPr/>
                <p:nvPr/>
              </p:nvSpPr>
              <p:spPr>
                <a:xfrm>
                  <a:off x="2220916" y="4422846"/>
                  <a:ext cx="221361" cy="221360"/>
                </a:xfrm>
                <a:custGeom>
                  <a:avLst/>
                  <a:gdLst>
                    <a:gd name="connsiteX0" fmla="*/ 110681 w 221361"/>
                    <a:gd name="connsiteY0" fmla="*/ 221361 h 221360"/>
                    <a:gd name="connsiteX1" fmla="*/ 0 w 221361"/>
                    <a:gd name="connsiteY1" fmla="*/ 110681 h 221360"/>
                    <a:gd name="connsiteX2" fmla="*/ 110681 w 221361"/>
                    <a:gd name="connsiteY2" fmla="*/ 0 h 221360"/>
                    <a:gd name="connsiteX3" fmla="*/ 221361 w 221361"/>
                    <a:gd name="connsiteY3" fmla="*/ 110681 h 221360"/>
                    <a:gd name="connsiteX4" fmla="*/ 110681 w 221361"/>
                    <a:gd name="connsiteY4" fmla="*/ 221361 h 221360"/>
                    <a:gd name="connsiteX5" fmla="*/ 110681 w 221361"/>
                    <a:gd name="connsiteY5" fmla="*/ 15812 h 221360"/>
                    <a:gd name="connsiteX6" fmla="*/ 15812 w 221361"/>
                    <a:gd name="connsiteY6" fmla="*/ 110681 h 221360"/>
                    <a:gd name="connsiteX7" fmla="*/ 110681 w 221361"/>
                    <a:gd name="connsiteY7" fmla="*/ 205549 h 221360"/>
                    <a:gd name="connsiteX8" fmla="*/ 205550 w 221361"/>
                    <a:gd name="connsiteY8" fmla="*/ 110681 h 221360"/>
                    <a:gd name="connsiteX9" fmla="*/ 110681 w 221361"/>
                    <a:gd name="connsiteY9" fmla="*/ 15812 h 2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361" h="221360">
                      <a:moveTo>
                        <a:pt x="110681" y="221361"/>
                      </a:moveTo>
                      <a:cubicBezTo>
                        <a:pt x="49553" y="221361"/>
                        <a:pt x="0" y="171808"/>
                        <a:pt x="0" y="110681"/>
                      </a:cubicBezTo>
                      <a:cubicBezTo>
                        <a:pt x="0" y="49553"/>
                        <a:pt x="49553" y="0"/>
                        <a:pt x="110681" y="0"/>
                      </a:cubicBezTo>
                      <a:cubicBezTo>
                        <a:pt x="171808" y="0"/>
                        <a:pt x="221361" y="49553"/>
                        <a:pt x="221361" y="110681"/>
                      </a:cubicBezTo>
                      <a:cubicBezTo>
                        <a:pt x="221291" y="171779"/>
                        <a:pt x="171779" y="221291"/>
                        <a:pt x="110681" y="221361"/>
                      </a:cubicBezTo>
                      <a:close/>
                      <a:moveTo>
                        <a:pt x="110681" y="15812"/>
                      </a:moveTo>
                      <a:cubicBezTo>
                        <a:pt x="58286" y="15812"/>
                        <a:pt x="15812" y="58286"/>
                        <a:pt x="15812" y="110681"/>
                      </a:cubicBezTo>
                      <a:cubicBezTo>
                        <a:pt x="15812" y="163075"/>
                        <a:pt x="58286" y="205549"/>
                        <a:pt x="110681" y="205549"/>
                      </a:cubicBezTo>
                      <a:cubicBezTo>
                        <a:pt x="163075" y="205549"/>
                        <a:pt x="205550" y="163075"/>
                        <a:pt x="205550" y="110681"/>
                      </a:cubicBezTo>
                      <a:cubicBezTo>
                        <a:pt x="205550" y="58286"/>
                        <a:pt x="163075" y="15812"/>
                        <a:pt x="110681" y="15812"/>
                      </a:cubicBezTo>
                      <a:close/>
                    </a:path>
                  </a:pathLst>
                </a:custGeom>
                <a:grpFill/>
                <a:ln w="12700" cap="flat">
                  <a:solidFill>
                    <a:schemeClr val="accent4"/>
                  </a:solidFill>
                  <a:prstDash val="solid"/>
                  <a:miter/>
                </a:ln>
              </p:spPr>
              <p:txBody>
                <a:bodyPr rtlCol="0" anchor="ctr"/>
                <a:lstStyle/>
                <a:p>
                  <a:endParaRPr lang="en-US"/>
                </a:p>
              </p:txBody>
            </p:sp>
            <p:sp>
              <p:nvSpPr>
                <p:cNvPr id="64" name="Picture Placeholder 100">
                  <a:extLst>
                    <a:ext uri="{FF2B5EF4-FFF2-40B4-BE49-F238E27FC236}">
                      <a16:creationId xmlns:a16="http://schemas.microsoft.com/office/drawing/2014/main" id="{02EF27C5-3671-EC23-0DF3-8D26A707B1F6}"/>
                    </a:ext>
                  </a:extLst>
                </p:cNvPr>
                <p:cNvSpPr/>
                <p:nvPr/>
              </p:nvSpPr>
              <p:spPr>
                <a:xfrm>
                  <a:off x="2273347" y="4491089"/>
                  <a:ext cx="112830" cy="79563"/>
                </a:xfrm>
                <a:custGeom>
                  <a:avLst/>
                  <a:gdLst>
                    <a:gd name="connsiteX0" fmla="*/ 44462 w 112830"/>
                    <a:gd name="connsiteY0" fmla="*/ 79563 h 79563"/>
                    <a:gd name="connsiteX1" fmla="*/ 0 w 112830"/>
                    <a:gd name="connsiteY1" fmla="*/ 35165 h 79563"/>
                    <a:gd name="connsiteX2" fmla="*/ 11195 w 112830"/>
                    <a:gd name="connsiteY2" fmla="*/ 23970 h 79563"/>
                    <a:gd name="connsiteX3" fmla="*/ 44462 w 112830"/>
                    <a:gd name="connsiteY3" fmla="*/ 57238 h 79563"/>
                    <a:gd name="connsiteX4" fmla="*/ 101636 w 112830"/>
                    <a:gd name="connsiteY4" fmla="*/ 0 h 79563"/>
                    <a:gd name="connsiteX5" fmla="*/ 112831 w 112830"/>
                    <a:gd name="connsiteY5" fmla="*/ 11195 h 79563"/>
                    <a:gd name="connsiteX6" fmla="*/ 44462 w 112830"/>
                    <a:gd name="connsiteY6" fmla="*/ 79563 h 7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30" h="79563">
                      <a:moveTo>
                        <a:pt x="44462" y="79563"/>
                      </a:moveTo>
                      <a:lnTo>
                        <a:pt x="0" y="35165"/>
                      </a:lnTo>
                      <a:lnTo>
                        <a:pt x="11195" y="23970"/>
                      </a:lnTo>
                      <a:lnTo>
                        <a:pt x="44462" y="57238"/>
                      </a:lnTo>
                      <a:lnTo>
                        <a:pt x="101636" y="0"/>
                      </a:lnTo>
                      <a:lnTo>
                        <a:pt x="112831" y="11195"/>
                      </a:lnTo>
                      <a:lnTo>
                        <a:pt x="44462" y="79563"/>
                      </a:lnTo>
                      <a:close/>
                    </a:path>
                  </a:pathLst>
                </a:custGeom>
                <a:grpFill/>
                <a:ln w="12700" cap="flat">
                  <a:solidFill>
                    <a:schemeClr val="accent4"/>
                  </a:solidFill>
                  <a:prstDash val="solid"/>
                  <a:miter/>
                </a:ln>
              </p:spPr>
              <p:txBody>
                <a:bodyPr rtlCol="0" anchor="ctr"/>
                <a:lstStyle/>
                <a:p>
                  <a:endParaRPr lang="en-US"/>
                </a:p>
              </p:txBody>
            </p:sp>
          </p:grpSp>
          <p:grpSp>
            <p:nvGrpSpPr>
              <p:cNvPr id="119" name="Group 118">
                <a:extLst>
                  <a:ext uri="{FF2B5EF4-FFF2-40B4-BE49-F238E27FC236}">
                    <a16:creationId xmlns:a16="http://schemas.microsoft.com/office/drawing/2014/main" id="{59D7D11D-9D3D-9331-D7C0-95C30322E9F9}"/>
                  </a:ext>
                </a:extLst>
              </p:cNvPr>
              <p:cNvGrpSpPr/>
              <p:nvPr/>
            </p:nvGrpSpPr>
            <p:grpSpPr>
              <a:xfrm>
                <a:off x="7519795" y="4589836"/>
                <a:ext cx="411099" cy="569213"/>
                <a:chOff x="7539778" y="4589836"/>
                <a:chExt cx="411099" cy="569213"/>
              </a:xfrm>
            </p:grpSpPr>
            <p:sp>
              <p:nvSpPr>
                <p:cNvPr id="108" name="Picture Placeholder 100">
                  <a:extLst>
                    <a:ext uri="{FF2B5EF4-FFF2-40B4-BE49-F238E27FC236}">
                      <a16:creationId xmlns:a16="http://schemas.microsoft.com/office/drawing/2014/main" id="{24D8076F-0F5B-94F1-38BF-068DB5BC56E8}"/>
                    </a:ext>
                  </a:extLst>
                </p:cNvPr>
                <p:cNvSpPr/>
                <p:nvPr/>
              </p:nvSpPr>
              <p:spPr>
                <a:xfrm>
                  <a:off x="7617950" y="4875771"/>
                  <a:ext cx="252984" cy="15811"/>
                </a:xfrm>
                <a:custGeom>
                  <a:avLst/>
                  <a:gdLst>
                    <a:gd name="connsiteX0" fmla="*/ 0 w 252984"/>
                    <a:gd name="connsiteY0" fmla="*/ 0 h 15811"/>
                    <a:gd name="connsiteX1" fmla="*/ 252984 w 252984"/>
                    <a:gd name="connsiteY1" fmla="*/ 0 h 15811"/>
                    <a:gd name="connsiteX2" fmla="*/ 252984 w 252984"/>
                    <a:gd name="connsiteY2" fmla="*/ 15812 h 15811"/>
                    <a:gd name="connsiteX3" fmla="*/ 0 w 252984"/>
                    <a:gd name="connsiteY3" fmla="*/ 15812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2"/>
                      </a:lnTo>
                      <a:lnTo>
                        <a:pt x="0" y="15812"/>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09" name="Picture Placeholder 100">
                  <a:extLst>
                    <a:ext uri="{FF2B5EF4-FFF2-40B4-BE49-F238E27FC236}">
                      <a16:creationId xmlns:a16="http://schemas.microsoft.com/office/drawing/2014/main" id="{FC058CA4-02AC-FF5D-49D2-C34DFCFB000C}"/>
                    </a:ext>
                  </a:extLst>
                </p:cNvPr>
                <p:cNvSpPr/>
                <p:nvPr/>
              </p:nvSpPr>
              <p:spPr>
                <a:xfrm>
                  <a:off x="7617950" y="4938954"/>
                  <a:ext cx="252984" cy="15811"/>
                </a:xfrm>
                <a:custGeom>
                  <a:avLst/>
                  <a:gdLst>
                    <a:gd name="connsiteX0" fmla="*/ 0 w 252984"/>
                    <a:gd name="connsiteY0" fmla="*/ 0 h 15811"/>
                    <a:gd name="connsiteX1" fmla="*/ 252984 w 252984"/>
                    <a:gd name="connsiteY1" fmla="*/ 0 h 15811"/>
                    <a:gd name="connsiteX2" fmla="*/ 252984 w 252984"/>
                    <a:gd name="connsiteY2" fmla="*/ 15812 h 15811"/>
                    <a:gd name="connsiteX3" fmla="*/ 0 w 252984"/>
                    <a:gd name="connsiteY3" fmla="*/ 15812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2"/>
                      </a:lnTo>
                      <a:lnTo>
                        <a:pt x="0" y="15812"/>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10" name="Picture Placeholder 100">
                  <a:extLst>
                    <a:ext uri="{FF2B5EF4-FFF2-40B4-BE49-F238E27FC236}">
                      <a16:creationId xmlns:a16="http://schemas.microsoft.com/office/drawing/2014/main" id="{63B27C19-BD03-6C3A-7229-A23EA31E6905}"/>
                    </a:ext>
                  </a:extLst>
                </p:cNvPr>
                <p:cNvSpPr/>
                <p:nvPr/>
              </p:nvSpPr>
              <p:spPr>
                <a:xfrm>
                  <a:off x="7617950" y="5002073"/>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11" name="Picture Placeholder 100">
                  <a:extLst>
                    <a:ext uri="{FF2B5EF4-FFF2-40B4-BE49-F238E27FC236}">
                      <a16:creationId xmlns:a16="http://schemas.microsoft.com/office/drawing/2014/main" id="{C7F88FC0-73A7-13FE-060D-DE2F4F6C7DF7}"/>
                    </a:ext>
                  </a:extLst>
                </p:cNvPr>
                <p:cNvSpPr/>
                <p:nvPr/>
              </p:nvSpPr>
              <p:spPr>
                <a:xfrm>
                  <a:off x="7617950" y="5065319"/>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12" name="Picture Placeholder 100">
                  <a:extLst>
                    <a:ext uri="{FF2B5EF4-FFF2-40B4-BE49-F238E27FC236}">
                      <a16:creationId xmlns:a16="http://schemas.microsoft.com/office/drawing/2014/main" id="{88927015-3C30-0A52-2695-DFC065487FF4}"/>
                    </a:ext>
                  </a:extLst>
                </p:cNvPr>
                <p:cNvSpPr/>
                <p:nvPr/>
              </p:nvSpPr>
              <p:spPr>
                <a:xfrm>
                  <a:off x="7617950" y="4812588"/>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13" name="Picture Placeholder 100">
                  <a:extLst>
                    <a:ext uri="{FF2B5EF4-FFF2-40B4-BE49-F238E27FC236}">
                      <a16:creationId xmlns:a16="http://schemas.microsoft.com/office/drawing/2014/main" id="{EF0DF5E9-F325-C09E-2E78-941B28111F2D}"/>
                    </a:ext>
                  </a:extLst>
                </p:cNvPr>
                <p:cNvSpPr/>
                <p:nvPr/>
              </p:nvSpPr>
              <p:spPr>
                <a:xfrm>
                  <a:off x="7617950" y="4749469"/>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14" name="Picture Placeholder 100">
                  <a:extLst>
                    <a:ext uri="{FF2B5EF4-FFF2-40B4-BE49-F238E27FC236}">
                      <a16:creationId xmlns:a16="http://schemas.microsoft.com/office/drawing/2014/main" id="{79349AA3-ED1E-5CDF-E891-C5250DE120C6}"/>
                    </a:ext>
                  </a:extLst>
                </p:cNvPr>
                <p:cNvSpPr/>
                <p:nvPr/>
              </p:nvSpPr>
              <p:spPr>
                <a:xfrm>
                  <a:off x="7617950" y="4686286"/>
                  <a:ext cx="252984" cy="15811"/>
                </a:xfrm>
                <a:custGeom>
                  <a:avLst/>
                  <a:gdLst>
                    <a:gd name="connsiteX0" fmla="*/ 0 w 252984"/>
                    <a:gd name="connsiteY0" fmla="*/ 0 h 15811"/>
                    <a:gd name="connsiteX1" fmla="*/ 252984 w 252984"/>
                    <a:gd name="connsiteY1" fmla="*/ 0 h 15811"/>
                    <a:gd name="connsiteX2" fmla="*/ 252984 w 252984"/>
                    <a:gd name="connsiteY2" fmla="*/ 15811 h 15811"/>
                    <a:gd name="connsiteX3" fmla="*/ 0 w 252984"/>
                    <a:gd name="connsiteY3" fmla="*/ 15811 h 15811"/>
                  </a:gdLst>
                  <a:ahLst/>
                  <a:cxnLst>
                    <a:cxn ang="0">
                      <a:pos x="connsiteX0" y="connsiteY0"/>
                    </a:cxn>
                    <a:cxn ang="0">
                      <a:pos x="connsiteX1" y="connsiteY1"/>
                    </a:cxn>
                    <a:cxn ang="0">
                      <a:pos x="connsiteX2" y="connsiteY2"/>
                    </a:cxn>
                    <a:cxn ang="0">
                      <a:pos x="connsiteX3" y="connsiteY3"/>
                    </a:cxn>
                  </a:cxnLst>
                  <a:rect l="l" t="t" r="r" b="b"/>
                  <a:pathLst>
                    <a:path w="252984" h="15811">
                      <a:moveTo>
                        <a:pt x="0" y="0"/>
                      </a:moveTo>
                      <a:lnTo>
                        <a:pt x="252984" y="0"/>
                      </a:lnTo>
                      <a:lnTo>
                        <a:pt x="252984" y="15811"/>
                      </a:lnTo>
                      <a:lnTo>
                        <a:pt x="0" y="15811"/>
                      </a:ln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15" name="Picture Placeholder 100">
                  <a:extLst>
                    <a:ext uri="{FF2B5EF4-FFF2-40B4-BE49-F238E27FC236}">
                      <a16:creationId xmlns:a16="http://schemas.microsoft.com/office/drawing/2014/main" id="{F7F6B021-2CA4-2CD8-790B-44A5701B6609}"/>
                    </a:ext>
                  </a:extLst>
                </p:cNvPr>
                <p:cNvSpPr/>
                <p:nvPr/>
              </p:nvSpPr>
              <p:spPr>
                <a:xfrm>
                  <a:off x="7539778" y="4589836"/>
                  <a:ext cx="411099" cy="569213"/>
                </a:xfrm>
                <a:custGeom>
                  <a:avLst/>
                  <a:gdLst>
                    <a:gd name="connsiteX0" fmla="*/ 395288 w 411099"/>
                    <a:gd name="connsiteY0" fmla="*/ 204411 h 569213"/>
                    <a:gd name="connsiteX1" fmla="*/ 395288 w 411099"/>
                    <a:gd name="connsiteY1" fmla="*/ 553403 h 569213"/>
                    <a:gd name="connsiteX2" fmla="*/ 15812 w 411099"/>
                    <a:gd name="connsiteY2" fmla="*/ 553403 h 569213"/>
                    <a:gd name="connsiteX3" fmla="*/ 15812 w 411099"/>
                    <a:gd name="connsiteY3" fmla="*/ 15812 h 569213"/>
                    <a:gd name="connsiteX4" fmla="*/ 362210 w 411099"/>
                    <a:gd name="connsiteY4" fmla="*/ 15812 h 569213"/>
                    <a:gd name="connsiteX5" fmla="*/ 374859 w 411099"/>
                    <a:gd name="connsiteY5" fmla="*/ 0 h 569213"/>
                    <a:gd name="connsiteX6" fmla="*/ 0 w 411099"/>
                    <a:gd name="connsiteY6" fmla="*/ 0 h 569213"/>
                    <a:gd name="connsiteX7" fmla="*/ 0 w 411099"/>
                    <a:gd name="connsiteY7" fmla="*/ 569214 h 569213"/>
                    <a:gd name="connsiteX8" fmla="*/ 411099 w 411099"/>
                    <a:gd name="connsiteY8" fmla="*/ 569214 h 569213"/>
                    <a:gd name="connsiteX9" fmla="*/ 411099 w 411099"/>
                    <a:gd name="connsiteY9" fmla="*/ 214467 h 569213"/>
                    <a:gd name="connsiteX10" fmla="*/ 395288 w 411099"/>
                    <a:gd name="connsiteY10" fmla="*/ 204411 h 5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099" h="569213">
                      <a:moveTo>
                        <a:pt x="395288" y="204411"/>
                      </a:moveTo>
                      <a:lnTo>
                        <a:pt x="395288" y="553403"/>
                      </a:lnTo>
                      <a:lnTo>
                        <a:pt x="15812" y="553403"/>
                      </a:lnTo>
                      <a:lnTo>
                        <a:pt x="15812" y="15812"/>
                      </a:lnTo>
                      <a:lnTo>
                        <a:pt x="362210" y="15812"/>
                      </a:lnTo>
                      <a:cubicBezTo>
                        <a:pt x="366027" y="10234"/>
                        <a:pt x="370255" y="4948"/>
                        <a:pt x="374859" y="0"/>
                      </a:cubicBezTo>
                      <a:lnTo>
                        <a:pt x="0" y="0"/>
                      </a:lnTo>
                      <a:lnTo>
                        <a:pt x="0" y="569214"/>
                      </a:lnTo>
                      <a:lnTo>
                        <a:pt x="411099" y="569214"/>
                      </a:lnTo>
                      <a:lnTo>
                        <a:pt x="411099" y="214467"/>
                      </a:lnTo>
                      <a:cubicBezTo>
                        <a:pt x="405613" y="211467"/>
                        <a:pt x="400331" y="208107"/>
                        <a:pt x="395288" y="204411"/>
                      </a:cubicBezTo>
                      <a:close/>
                    </a:path>
                  </a:pathLst>
                </a:custGeom>
                <a:solidFill>
                  <a:schemeClr val="accent4"/>
                </a:solidFill>
                <a:ln w="12700" cap="flat">
                  <a:solidFill>
                    <a:schemeClr val="accent4"/>
                  </a:solidFill>
                  <a:prstDash val="solid"/>
                  <a:miter/>
                </a:ln>
              </p:spPr>
              <p:txBody>
                <a:bodyPr rtlCol="0" anchor="ctr"/>
                <a:lstStyle/>
                <a:p>
                  <a:endParaRPr lang="en-US"/>
                </a:p>
              </p:txBody>
            </p:sp>
            <p:sp>
              <p:nvSpPr>
                <p:cNvPr id="118" name="Picture Placeholder 100">
                  <a:extLst>
                    <a:ext uri="{FF2B5EF4-FFF2-40B4-BE49-F238E27FC236}">
                      <a16:creationId xmlns:a16="http://schemas.microsoft.com/office/drawing/2014/main" id="{2318DE01-D821-2FD7-74BE-ED25CA06712D}"/>
                    </a:ext>
                  </a:extLst>
                </p:cNvPr>
                <p:cNvSpPr/>
                <p:nvPr/>
              </p:nvSpPr>
              <p:spPr>
                <a:xfrm flipH="1">
                  <a:off x="7539778" y="4589836"/>
                  <a:ext cx="411099" cy="569213"/>
                </a:xfrm>
                <a:custGeom>
                  <a:avLst/>
                  <a:gdLst>
                    <a:gd name="connsiteX0" fmla="*/ 395288 w 411099"/>
                    <a:gd name="connsiteY0" fmla="*/ 204411 h 569213"/>
                    <a:gd name="connsiteX1" fmla="*/ 395288 w 411099"/>
                    <a:gd name="connsiteY1" fmla="*/ 553403 h 569213"/>
                    <a:gd name="connsiteX2" fmla="*/ 15812 w 411099"/>
                    <a:gd name="connsiteY2" fmla="*/ 553403 h 569213"/>
                    <a:gd name="connsiteX3" fmla="*/ 15812 w 411099"/>
                    <a:gd name="connsiteY3" fmla="*/ 15812 h 569213"/>
                    <a:gd name="connsiteX4" fmla="*/ 362210 w 411099"/>
                    <a:gd name="connsiteY4" fmla="*/ 15812 h 569213"/>
                    <a:gd name="connsiteX5" fmla="*/ 374859 w 411099"/>
                    <a:gd name="connsiteY5" fmla="*/ 0 h 569213"/>
                    <a:gd name="connsiteX6" fmla="*/ 0 w 411099"/>
                    <a:gd name="connsiteY6" fmla="*/ 0 h 569213"/>
                    <a:gd name="connsiteX7" fmla="*/ 0 w 411099"/>
                    <a:gd name="connsiteY7" fmla="*/ 569214 h 569213"/>
                    <a:gd name="connsiteX8" fmla="*/ 411099 w 411099"/>
                    <a:gd name="connsiteY8" fmla="*/ 569214 h 569213"/>
                    <a:gd name="connsiteX9" fmla="*/ 411099 w 411099"/>
                    <a:gd name="connsiteY9" fmla="*/ 214467 h 569213"/>
                    <a:gd name="connsiteX10" fmla="*/ 395288 w 411099"/>
                    <a:gd name="connsiteY10" fmla="*/ 204411 h 5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1099" h="569213">
                      <a:moveTo>
                        <a:pt x="395288" y="204411"/>
                      </a:moveTo>
                      <a:lnTo>
                        <a:pt x="395288" y="553403"/>
                      </a:lnTo>
                      <a:lnTo>
                        <a:pt x="15812" y="553403"/>
                      </a:lnTo>
                      <a:lnTo>
                        <a:pt x="15812" y="15812"/>
                      </a:lnTo>
                      <a:lnTo>
                        <a:pt x="362210" y="15812"/>
                      </a:lnTo>
                      <a:cubicBezTo>
                        <a:pt x="366027" y="10234"/>
                        <a:pt x="370255" y="4948"/>
                        <a:pt x="374859" y="0"/>
                      </a:cubicBezTo>
                      <a:lnTo>
                        <a:pt x="0" y="0"/>
                      </a:lnTo>
                      <a:lnTo>
                        <a:pt x="0" y="569214"/>
                      </a:lnTo>
                      <a:lnTo>
                        <a:pt x="411099" y="569214"/>
                      </a:lnTo>
                      <a:lnTo>
                        <a:pt x="411099" y="214467"/>
                      </a:lnTo>
                      <a:cubicBezTo>
                        <a:pt x="405613" y="211467"/>
                        <a:pt x="400331" y="208107"/>
                        <a:pt x="395288" y="204411"/>
                      </a:cubicBezTo>
                      <a:close/>
                    </a:path>
                  </a:pathLst>
                </a:custGeom>
                <a:solidFill>
                  <a:schemeClr val="accent4"/>
                </a:solidFill>
                <a:ln w="12700" cap="flat">
                  <a:solidFill>
                    <a:schemeClr val="accent4"/>
                  </a:solidFill>
                  <a:prstDash val="solid"/>
                  <a:miter/>
                </a:ln>
              </p:spPr>
              <p:txBody>
                <a:bodyPr rtlCol="0" anchor="ctr"/>
                <a:lstStyle/>
                <a:p>
                  <a:endParaRPr lang="en-US"/>
                </a:p>
              </p:txBody>
            </p:sp>
          </p:grpSp>
        </p:grpSp>
      </p:grpSp>
    </p:spTree>
    <p:extLst>
      <p:ext uri="{BB962C8B-B14F-4D97-AF65-F5344CB8AC3E}">
        <p14:creationId xmlns:p14="http://schemas.microsoft.com/office/powerpoint/2010/main" val="4213302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D1F4BA-E88D-4C70-85C2-AFE2D622358A}"/>
              </a:ext>
            </a:extLst>
          </p:cNvPr>
          <p:cNvSpPr>
            <a:spLocks noGrp="1"/>
          </p:cNvSpPr>
          <p:nvPr>
            <p:ph type="title"/>
          </p:nvPr>
        </p:nvSpPr>
        <p:spPr>
          <a:xfrm>
            <a:off x="454152" y="914400"/>
            <a:ext cx="2743200" cy="1828800"/>
          </a:xfrm>
        </p:spPr>
        <p:txBody>
          <a:bodyPr>
            <a:normAutofit/>
          </a:bodyPr>
          <a:lstStyle/>
          <a:p>
            <a:r>
              <a:rPr lang="en-US" sz="2800" dirty="0"/>
              <a:t>Obedience and Loyalty</a:t>
            </a:r>
          </a:p>
        </p:txBody>
      </p:sp>
      <p:sp>
        <p:nvSpPr>
          <p:cNvPr id="9" name="Content Placeholder 8">
            <a:extLst>
              <a:ext uri="{FF2B5EF4-FFF2-40B4-BE49-F238E27FC236}">
                <a16:creationId xmlns:a16="http://schemas.microsoft.com/office/drawing/2014/main" id="{585E3982-4308-4797-83C5-04F70C63FBE9}"/>
              </a:ext>
            </a:extLst>
          </p:cNvPr>
          <p:cNvSpPr>
            <a:spLocks noGrp="1"/>
          </p:cNvSpPr>
          <p:nvPr>
            <p:ph idx="1"/>
          </p:nvPr>
        </p:nvSpPr>
        <p:spPr>
          <a:xfrm>
            <a:off x="3965448" y="914400"/>
            <a:ext cx="7772400" cy="5262563"/>
          </a:xfrm>
        </p:spPr>
        <p:txBody>
          <a:bodyPr vert="horz" lIns="0" tIns="0" rIns="0" bIns="0" numCol="1" rtlCol="0" anchor="t">
            <a:noAutofit/>
          </a:bodyPr>
          <a:lstStyle/>
          <a:p>
            <a:pPr>
              <a:spcBef>
                <a:spcPts val="0"/>
              </a:spcBef>
              <a:spcAft>
                <a:spcPts val="1200"/>
              </a:spcAft>
            </a:pPr>
            <a:r>
              <a:rPr lang="en-US" sz="2000" b="1" dirty="0">
                <a:latin typeface="Montserrat SemiBold" pitchFamily="2" charset="77"/>
              </a:rPr>
              <a:t>Follow client’s lawful instructions</a:t>
            </a:r>
          </a:p>
          <a:p>
            <a:pPr>
              <a:spcBef>
                <a:spcPts val="0"/>
              </a:spcBef>
              <a:spcAft>
                <a:spcPts val="1200"/>
              </a:spcAft>
            </a:pPr>
            <a:r>
              <a:rPr lang="en-US" sz="2000" b="1" dirty="0">
                <a:latin typeface="Montserrat SemiBold" pitchFamily="2" charset="77"/>
              </a:rPr>
              <a:t>Put client's interests ahead of all others</a:t>
            </a:r>
          </a:p>
          <a:p>
            <a:pPr>
              <a:spcBef>
                <a:spcPts val="0"/>
              </a:spcBef>
              <a:spcAft>
                <a:spcPts val="1200"/>
              </a:spcAft>
            </a:pPr>
            <a:r>
              <a:rPr lang="en-US" sz="2000" b="1" dirty="0">
                <a:latin typeface="Montserrat SemiBold" pitchFamily="2" charset="77"/>
              </a:rPr>
              <a:t>Treat all parties honestly </a:t>
            </a:r>
          </a:p>
          <a:p>
            <a:pPr marL="0" indent="0">
              <a:spcBef>
                <a:spcPts val="0"/>
              </a:spcBef>
              <a:spcAft>
                <a:spcPts val="1200"/>
              </a:spcAft>
              <a:buNone/>
            </a:pPr>
            <a:r>
              <a:rPr lang="en-US" sz="2000" dirty="0"/>
              <a:t/>
            </a:r>
            <a:br>
              <a:rPr lang="en-US" sz="2000" dirty="0"/>
            </a:br>
            <a:r>
              <a:rPr lang="en-US" sz="2000" dirty="0"/>
              <a:t>Code of Ethics Article 1: </a:t>
            </a:r>
          </a:p>
          <a:p>
            <a:pPr marL="0" indent="0">
              <a:spcBef>
                <a:spcPts val="0"/>
              </a:spcBef>
              <a:spcAft>
                <a:spcPts val="1200"/>
              </a:spcAft>
              <a:buNone/>
            </a:pPr>
            <a:r>
              <a:rPr lang="en-US" sz="2000" dirty="0"/>
              <a:t>When representing a buyer, seller, landlord, tenant, or other client as an agent, REALTORS</a:t>
            </a:r>
            <a:r>
              <a:rPr lang="en-US" sz="2000" baseline="30000" dirty="0"/>
              <a:t>®</a:t>
            </a:r>
            <a:r>
              <a:rPr lang="en-US" sz="2000" dirty="0"/>
              <a:t> pledge themselves to protect and promote the interests of their client. This obligation </a:t>
            </a:r>
            <a:br>
              <a:rPr lang="en-US" sz="2000" dirty="0"/>
            </a:br>
            <a:r>
              <a:rPr lang="en-US" sz="2000" dirty="0"/>
              <a:t>to the client is primary, but it does not relieve REALTORS</a:t>
            </a:r>
            <a:r>
              <a:rPr lang="en-US" sz="2000" baseline="30000" dirty="0"/>
              <a:t>®</a:t>
            </a:r>
            <a:r>
              <a:rPr lang="en-US" sz="2000" dirty="0"/>
              <a:t> </a:t>
            </a:r>
            <a:br>
              <a:rPr lang="en-US" sz="2000" dirty="0"/>
            </a:br>
            <a:r>
              <a:rPr lang="en-US" sz="2000" dirty="0"/>
              <a:t>of their obligation to treat all parties honestly. When </a:t>
            </a:r>
            <a:br>
              <a:rPr lang="en-US" sz="2000" dirty="0"/>
            </a:br>
            <a:r>
              <a:rPr lang="en-US" sz="2000" dirty="0"/>
              <a:t>serving a buyer, seller, landlord, tenant or other party </a:t>
            </a:r>
            <a:br>
              <a:rPr lang="en-US" sz="2000" dirty="0"/>
            </a:br>
            <a:r>
              <a:rPr lang="en-US" sz="2000" dirty="0"/>
              <a:t>in a non-agency capacity, REALTORS</a:t>
            </a:r>
            <a:r>
              <a:rPr lang="en-US" sz="2000" baseline="30000" dirty="0"/>
              <a:t>®</a:t>
            </a:r>
            <a:r>
              <a:rPr lang="en-US" sz="2000" dirty="0"/>
              <a:t> remain obligated </a:t>
            </a:r>
            <a:br>
              <a:rPr lang="en-US" sz="2000" dirty="0"/>
            </a:br>
            <a:r>
              <a:rPr lang="en-US" sz="2000" dirty="0"/>
              <a:t>to treat all parties honestly. (Amended 1/01)</a:t>
            </a:r>
          </a:p>
        </p:txBody>
      </p:sp>
      <p:pic>
        <p:nvPicPr>
          <p:cNvPr id="2" name="Graphic 1">
            <a:extLst>
              <a:ext uri="{FF2B5EF4-FFF2-40B4-BE49-F238E27FC236}">
                <a16:creationId xmlns:a16="http://schemas.microsoft.com/office/drawing/2014/main" id="{9DC1546D-3849-2EF8-A754-8E15DBB0FA3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025" y="2631281"/>
            <a:ext cx="1828800" cy="1828800"/>
          </a:xfrm>
          <a:prstGeom prst="rect">
            <a:avLst/>
          </a:prstGeom>
        </p:spPr>
      </p:pic>
      <p:sp>
        <p:nvSpPr>
          <p:cNvPr id="3" name="Date Placeholder 3">
            <a:extLst>
              <a:ext uri="{FF2B5EF4-FFF2-40B4-BE49-F238E27FC236}">
                <a16:creationId xmlns:a16="http://schemas.microsoft.com/office/drawing/2014/main" id="{4FBA6FBA-1252-12FC-15C9-92710E9E4C9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4" name="Date Placeholder 3">
            <a:extLst>
              <a:ext uri="{FF2B5EF4-FFF2-40B4-BE49-F238E27FC236}">
                <a16:creationId xmlns:a16="http://schemas.microsoft.com/office/drawing/2014/main" id="{1A6EFEC4-23C8-109F-B4C9-62EE17EDA5A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34</a:t>
            </a:fld>
            <a:endParaRPr lang="en-US" sz="1200" b="1" dirty="0">
              <a:solidFill>
                <a:srgbClr val="606060"/>
              </a:solidFill>
            </a:endParaRPr>
          </a:p>
        </p:txBody>
      </p:sp>
    </p:spTree>
    <p:extLst>
      <p:ext uri="{BB962C8B-B14F-4D97-AF65-F5344CB8AC3E}">
        <p14:creationId xmlns:p14="http://schemas.microsoft.com/office/powerpoint/2010/main" val="17175829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9E8EB-F7FA-410D-9F76-FE51FE9D149E}"/>
              </a:ext>
            </a:extLst>
          </p:cNvPr>
          <p:cNvSpPr>
            <a:spLocks noGrp="1"/>
          </p:cNvSpPr>
          <p:nvPr>
            <p:ph type="title"/>
          </p:nvPr>
        </p:nvSpPr>
        <p:spPr>
          <a:xfrm>
            <a:off x="457200" y="914400"/>
            <a:ext cx="11277600" cy="914400"/>
          </a:xfrm>
        </p:spPr>
        <p:txBody>
          <a:bodyPr/>
          <a:lstStyle/>
          <a:p>
            <a:r>
              <a:rPr lang="en-US"/>
              <a:t>Loan Estimate Comparison</a:t>
            </a:r>
          </a:p>
        </p:txBody>
      </p:sp>
      <p:sp>
        <p:nvSpPr>
          <p:cNvPr id="3" name="Content Placeholder 2">
            <a:extLst>
              <a:ext uri="{FF2B5EF4-FFF2-40B4-BE49-F238E27FC236}">
                <a16:creationId xmlns:a16="http://schemas.microsoft.com/office/drawing/2014/main" id="{E95C7B0A-DDAC-4E41-8BD3-E6E770CCA36E}"/>
              </a:ext>
            </a:extLst>
          </p:cNvPr>
          <p:cNvSpPr>
            <a:spLocks noGrp="1"/>
          </p:cNvSpPr>
          <p:nvPr>
            <p:ph idx="1"/>
          </p:nvPr>
        </p:nvSpPr>
        <p:spPr>
          <a:xfrm>
            <a:off x="457200" y="1825625"/>
            <a:ext cx="11277600" cy="4351338"/>
          </a:xfrm>
        </p:spPr>
        <p:txBody>
          <a:bodyPr numCol="2"/>
          <a:lstStyle/>
          <a:p>
            <a:pPr>
              <a:spcAft>
                <a:spcPts val="1200"/>
              </a:spcAft>
            </a:pPr>
            <a:r>
              <a:rPr lang="en-US" sz="2400" dirty="0"/>
              <a:t>Is rate locked?</a:t>
            </a:r>
          </a:p>
          <a:p>
            <a:pPr>
              <a:spcAft>
                <a:spcPts val="1200"/>
              </a:spcAft>
            </a:pPr>
            <a:r>
              <a:rPr lang="en-US" sz="2400" dirty="0"/>
              <a:t>Loan amount correct?</a:t>
            </a:r>
          </a:p>
          <a:p>
            <a:pPr>
              <a:spcAft>
                <a:spcPts val="1200"/>
              </a:spcAft>
            </a:pPr>
            <a:r>
              <a:rPr lang="en-US" sz="2400" dirty="0"/>
              <a:t>Fixed or adjustable?</a:t>
            </a:r>
          </a:p>
          <a:p>
            <a:pPr>
              <a:spcAft>
                <a:spcPts val="1200"/>
              </a:spcAft>
            </a:pPr>
            <a:r>
              <a:rPr lang="en-US" sz="2400" dirty="0"/>
              <a:t>Discount points correct?</a:t>
            </a:r>
          </a:p>
          <a:p>
            <a:pPr>
              <a:spcAft>
                <a:spcPts val="1200"/>
              </a:spcAft>
            </a:pPr>
            <a:r>
              <a:rPr lang="en-US" sz="2400" dirty="0"/>
              <a:t>Loan type correct?</a:t>
            </a:r>
          </a:p>
          <a:p>
            <a:pPr>
              <a:spcAft>
                <a:spcPts val="1200"/>
              </a:spcAft>
            </a:pPr>
            <a:r>
              <a:rPr lang="en-US" sz="2400" dirty="0"/>
              <a:t>Prepayment penalty?</a:t>
            </a:r>
          </a:p>
          <a:p>
            <a:pPr>
              <a:spcAft>
                <a:spcPts val="1200"/>
              </a:spcAft>
            </a:pPr>
            <a:r>
              <a:rPr lang="en-US" sz="2400" dirty="0"/>
              <a:t>Monthly payment acceptable?</a:t>
            </a:r>
          </a:p>
        </p:txBody>
      </p:sp>
      <p:sp>
        <p:nvSpPr>
          <p:cNvPr id="11" name="Date Placeholder 3">
            <a:extLst>
              <a:ext uri="{FF2B5EF4-FFF2-40B4-BE49-F238E27FC236}">
                <a16:creationId xmlns:a16="http://schemas.microsoft.com/office/drawing/2014/main" id="{5B1BE307-FABB-D403-FF50-0FADF2B986F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2" name="Date Placeholder 3">
            <a:extLst>
              <a:ext uri="{FF2B5EF4-FFF2-40B4-BE49-F238E27FC236}">
                <a16:creationId xmlns:a16="http://schemas.microsoft.com/office/drawing/2014/main" id="{844466ED-6B40-2EA9-0064-D2C67A2A9B7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331</a:t>
            </a:fld>
            <a:endParaRPr lang="en-US" b="1" dirty="0">
              <a:solidFill>
                <a:srgbClr val="606060"/>
              </a:solidFill>
            </a:endParaRPr>
          </a:p>
        </p:txBody>
      </p:sp>
      <p:pic>
        <p:nvPicPr>
          <p:cNvPr id="6" name="Picture 5" descr="A group of people sitting at a table&#10;&#10;Description automatically generated">
            <a:extLst>
              <a:ext uri="{FF2B5EF4-FFF2-40B4-BE49-F238E27FC236}">
                <a16:creationId xmlns:a16="http://schemas.microsoft.com/office/drawing/2014/main" id="{826A8C56-36B0-01EE-6B92-ED0683574C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48400" y="1600200"/>
            <a:ext cx="5486400" cy="3657600"/>
          </a:xfrm>
          <a:prstGeom prst="rect">
            <a:avLst/>
          </a:prstGeom>
        </p:spPr>
      </p:pic>
    </p:spTree>
    <p:extLst>
      <p:ext uri="{BB962C8B-B14F-4D97-AF65-F5344CB8AC3E}">
        <p14:creationId xmlns:p14="http://schemas.microsoft.com/office/powerpoint/2010/main" val="218050322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9E8EB-F7FA-410D-9F76-FE51FE9D149E}"/>
              </a:ext>
            </a:extLst>
          </p:cNvPr>
          <p:cNvSpPr>
            <a:spLocks noGrp="1"/>
          </p:cNvSpPr>
          <p:nvPr>
            <p:ph type="title"/>
          </p:nvPr>
        </p:nvSpPr>
        <p:spPr>
          <a:xfrm>
            <a:off x="457200" y="914400"/>
            <a:ext cx="11277600" cy="914400"/>
          </a:xfrm>
        </p:spPr>
        <p:txBody>
          <a:bodyPr/>
          <a:lstStyle/>
          <a:p>
            <a:r>
              <a:rPr lang="en-US"/>
              <a:t>Loan Estimate Comparison</a:t>
            </a:r>
          </a:p>
        </p:txBody>
      </p:sp>
      <p:sp>
        <p:nvSpPr>
          <p:cNvPr id="3" name="Content Placeholder 2">
            <a:extLst>
              <a:ext uri="{FF2B5EF4-FFF2-40B4-BE49-F238E27FC236}">
                <a16:creationId xmlns:a16="http://schemas.microsoft.com/office/drawing/2014/main" id="{E95C7B0A-DDAC-4E41-8BD3-E6E770CCA36E}"/>
              </a:ext>
            </a:extLst>
          </p:cNvPr>
          <p:cNvSpPr>
            <a:spLocks noGrp="1"/>
          </p:cNvSpPr>
          <p:nvPr>
            <p:ph idx="1"/>
          </p:nvPr>
        </p:nvSpPr>
        <p:spPr>
          <a:xfrm>
            <a:off x="457200" y="1825625"/>
            <a:ext cx="11277600" cy="4351338"/>
          </a:xfrm>
        </p:spPr>
        <p:txBody>
          <a:bodyPr numCol="1"/>
          <a:lstStyle/>
          <a:p>
            <a:r>
              <a:rPr lang="en-US" sz="2400" dirty="0"/>
              <a:t>How do charges compare </a:t>
            </a:r>
            <a:br>
              <a:rPr lang="en-US" sz="2400" dirty="0"/>
            </a:br>
            <a:r>
              <a:rPr lang="en-US" sz="2400" dirty="0"/>
              <a:t>to other lenders?</a:t>
            </a:r>
          </a:p>
          <a:p>
            <a:r>
              <a:rPr lang="en-US" sz="2400" dirty="0"/>
              <a:t>Insurance accurate?</a:t>
            </a:r>
          </a:p>
          <a:p>
            <a:r>
              <a:rPr lang="en-US" sz="2400" dirty="0"/>
              <a:t>Property taxes accurate?</a:t>
            </a:r>
          </a:p>
          <a:p>
            <a:r>
              <a:rPr lang="en-US" sz="2400" dirty="0"/>
              <a:t>Cash to close correct?</a:t>
            </a:r>
          </a:p>
          <a:p>
            <a:r>
              <a:rPr lang="en-US" sz="2400" dirty="0"/>
              <a:t>Expiration date – </a:t>
            </a:r>
            <a:br>
              <a:rPr lang="en-US" sz="2400" dirty="0"/>
            </a:br>
            <a:r>
              <a:rPr lang="en-US" sz="2400" dirty="0"/>
              <a:t>lock in correct?</a:t>
            </a:r>
          </a:p>
        </p:txBody>
      </p:sp>
      <p:sp>
        <p:nvSpPr>
          <p:cNvPr id="11" name="Date Placeholder 3">
            <a:extLst>
              <a:ext uri="{FF2B5EF4-FFF2-40B4-BE49-F238E27FC236}">
                <a16:creationId xmlns:a16="http://schemas.microsoft.com/office/drawing/2014/main" id="{81DB6DE8-BDF0-F72C-3B07-FFC010800D58}"/>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2" name="Date Placeholder 3">
            <a:extLst>
              <a:ext uri="{FF2B5EF4-FFF2-40B4-BE49-F238E27FC236}">
                <a16:creationId xmlns:a16="http://schemas.microsoft.com/office/drawing/2014/main" id="{3B661C7C-49B1-62AA-964E-A60B36822FF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332</a:t>
            </a:fld>
            <a:endParaRPr lang="en-US" b="1" dirty="0">
              <a:solidFill>
                <a:srgbClr val="606060"/>
              </a:solidFill>
            </a:endParaRPr>
          </a:p>
        </p:txBody>
      </p:sp>
      <p:pic>
        <p:nvPicPr>
          <p:cNvPr id="7" name="Picture 6" descr="A person holding a paper and a person holding a paper&#10;&#10;Description automatically generated">
            <a:extLst>
              <a:ext uri="{FF2B5EF4-FFF2-40B4-BE49-F238E27FC236}">
                <a16:creationId xmlns:a16="http://schemas.microsoft.com/office/drawing/2014/main" id="{BEF9CDEC-22A7-EDCB-D5C9-E55419EA5E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1280" y="1600200"/>
            <a:ext cx="5303520" cy="3657600"/>
          </a:xfrm>
          <a:prstGeom prst="rect">
            <a:avLst/>
          </a:prstGeom>
        </p:spPr>
      </p:pic>
    </p:spTree>
    <p:extLst>
      <p:ext uri="{BB962C8B-B14F-4D97-AF65-F5344CB8AC3E}">
        <p14:creationId xmlns:p14="http://schemas.microsoft.com/office/powerpoint/2010/main" val="156694128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83BDC-F624-4914-8B03-ECCA18926D5B}"/>
              </a:ext>
            </a:extLst>
          </p:cNvPr>
          <p:cNvSpPr>
            <a:spLocks noGrp="1"/>
          </p:cNvSpPr>
          <p:nvPr>
            <p:ph type="title"/>
          </p:nvPr>
        </p:nvSpPr>
        <p:spPr>
          <a:xfrm>
            <a:off x="457200" y="914400"/>
            <a:ext cx="11277600" cy="914400"/>
          </a:xfrm>
        </p:spPr>
        <p:txBody>
          <a:bodyPr>
            <a:noAutofit/>
          </a:bodyPr>
          <a:lstStyle/>
          <a:p>
            <a:r>
              <a:rPr lang="en-US" dirty="0"/>
              <a:t>Sample </a:t>
            </a:r>
            <a:br>
              <a:rPr lang="en-US" dirty="0"/>
            </a:br>
            <a:r>
              <a:rPr lang="en-US" dirty="0"/>
              <a:t>Loan </a:t>
            </a:r>
            <a:br>
              <a:rPr lang="en-US" dirty="0"/>
            </a:br>
            <a:r>
              <a:rPr lang="en-US" dirty="0"/>
              <a:t>Estimate</a:t>
            </a:r>
          </a:p>
        </p:txBody>
      </p:sp>
      <p:pic>
        <p:nvPicPr>
          <p:cNvPr id="5" name="Content Placeholder 4">
            <a:extLst>
              <a:ext uri="{FF2B5EF4-FFF2-40B4-BE49-F238E27FC236}">
                <a16:creationId xmlns:a16="http://schemas.microsoft.com/office/drawing/2014/main" id="{3FD0379B-F31E-4054-A2F2-6849F53C14F1}"/>
              </a:ext>
            </a:extLst>
          </p:cNvPr>
          <p:cNvPicPr>
            <a:picLocks noGrp="1" noChangeAspect="1"/>
          </p:cNvPicPr>
          <p:nvPr>
            <p:ph idx="1"/>
          </p:nvPr>
        </p:nvPicPr>
        <p:blipFill>
          <a:blip r:embed="rId3"/>
          <a:stretch>
            <a:fillRect/>
          </a:stretch>
        </p:blipFill>
        <p:spPr>
          <a:xfrm>
            <a:off x="4292600" y="914400"/>
            <a:ext cx="3606800" cy="5029200"/>
          </a:xfrm>
          <a:ln w="12700">
            <a:solidFill>
              <a:srgbClr val="606060"/>
            </a:solidFill>
          </a:ln>
          <a:effectLst/>
        </p:spPr>
      </p:pic>
      <p:sp>
        <p:nvSpPr>
          <p:cNvPr id="6" name="TextBox 5">
            <a:extLst>
              <a:ext uri="{FF2B5EF4-FFF2-40B4-BE49-F238E27FC236}">
                <a16:creationId xmlns:a16="http://schemas.microsoft.com/office/drawing/2014/main" id="{D75F9B9F-5EBF-45C8-9855-662C9CB26344}"/>
              </a:ext>
            </a:extLst>
          </p:cNvPr>
          <p:cNvSpPr txBox="1"/>
          <p:nvPr/>
        </p:nvSpPr>
        <p:spPr>
          <a:xfrm>
            <a:off x="628650" y="4095611"/>
            <a:ext cx="3867150" cy="646331"/>
          </a:xfrm>
          <a:prstGeom prst="rect">
            <a:avLst/>
          </a:prstGeom>
          <a:noFill/>
        </p:spPr>
        <p:txBody>
          <a:bodyPr wrap="square" rtlCol="0">
            <a:spAutoFit/>
          </a:bodyPr>
          <a:lstStyle/>
          <a:p>
            <a:endParaRPr lang="en-US">
              <a:highlight>
                <a:srgbClr val="FFFF00"/>
              </a:highlight>
            </a:endParaRPr>
          </a:p>
          <a:p>
            <a:endParaRPr lang="en-US">
              <a:highlight>
                <a:srgbClr val="FFFF00"/>
              </a:highlight>
            </a:endParaRPr>
          </a:p>
        </p:txBody>
      </p:sp>
      <p:sp>
        <p:nvSpPr>
          <p:cNvPr id="12" name="Date Placeholder 3">
            <a:extLst>
              <a:ext uri="{FF2B5EF4-FFF2-40B4-BE49-F238E27FC236}">
                <a16:creationId xmlns:a16="http://schemas.microsoft.com/office/drawing/2014/main" id="{01D62D7B-FB8D-661B-9558-EA86405C7E1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3" name="Date Placeholder 3">
            <a:extLst>
              <a:ext uri="{FF2B5EF4-FFF2-40B4-BE49-F238E27FC236}">
                <a16:creationId xmlns:a16="http://schemas.microsoft.com/office/drawing/2014/main" id="{87ABA0BC-152D-DF72-1A17-C206322077C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333</a:t>
            </a:fld>
            <a:endParaRPr lang="en-US" b="1" dirty="0">
              <a:solidFill>
                <a:srgbClr val="606060"/>
              </a:solidFill>
            </a:endParaRPr>
          </a:p>
        </p:txBody>
      </p:sp>
    </p:spTree>
    <p:extLst>
      <p:ext uri="{BB962C8B-B14F-4D97-AF65-F5344CB8AC3E}">
        <p14:creationId xmlns:p14="http://schemas.microsoft.com/office/powerpoint/2010/main" val="373436077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769EE-8CAA-497C-BC46-54FB883AD1A1}"/>
              </a:ext>
            </a:extLst>
          </p:cNvPr>
          <p:cNvSpPr>
            <a:spLocks noGrp="1"/>
          </p:cNvSpPr>
          <p:nvPr>
            <p:ph type="title"/>
          </p:nvPr>
        </p:nvSpPr>
        <p:spPr>
          <a:xfrm>
            <a:off x="457200" y="914400"/>
            <a:ext cx="11277600" cy="914400"/>
          </a:xfrm>
        </p:spPr>
        <p:txBody>
          <a:bodyPr>
            <a:normAutofit/>
          </a:bodyPr>
          <a:lstStyle/>
          <a:p>
            <a:r>
              <a:rPr lang="en-US"/>
              <a:t>No Changes to Financials</a:t>
            </a:r>
          </a:p>
        </p:txBody>
      </p:sp>
      <p:sp>
        <p:nvSpPr>
          <p:cNvPr id="3" name="Content Placeholder 2">
            <a:extLst>
              <a:ext uri="{FF2B5EF4-FFF2-40B4-BE49-F238E27FC236}">
                <a16:creationId xmlns:a16="http://schemas.microsoft.com/office/drawing/2014/main" id="{0D33B900-4481-4CB8-89E3-ED678A58BD12}"/>
              </a:ext>
            </a:extLst>
          </p:cNvPr>
          <p:cNvSpPr>
            <a:spLocks noGrp="1"/>
          </p:cNvSpPr>
          <p:nvPr>
            <p:ph idx="1"/>
          </p:nvPr>
        </p:nvSpPr>
        <p:spPr>
          <a:xfrm>
            <a:off x="457200" y="1825625"/>
            <a:ext cx="11277600" cy="4351338"/>
          </a:xfrm>
        </p:spPr>
        <p:txBody>
          <a:bodyPr numCol="2">
            <a:noAutofit/>
          </a:bodyPr>
          <a:lstStyle/>
          <a:p>
            <a:pPr marL="0" indent="0">
              <a:buNone/>
            </a:pPr>
            <a:r>
              <a:rPr lang="en-US" sz="2600" b="1" dirty="0">
                <a:latin typeface="Montserrat SemiBold" pitchFamily="2" charset="77"/>
              </a:rPr>
              <a:t>Maintain financial </a:t>
            </a:r>
            <a:br>
              <a:rPr lang="en-US" sz="2600" b="1" dirty="0">
                <a:latin typeface="Montserrat SemiBold" pitchFamily="2" charset="77"/>
              </a:rPr>
            </a:br>
            <a:r>
              <a:rPr lang="en-US" sz="2600" b="1" dirty="0">
                <a:latin typeface="Montserrat SemiBold" pitchFamily="2" charset="77"/>
              </a:rPr>
              <a:t>picture between </a:t>
            </a:r>
            <a:br>
              <a:rPr lang="en-US" sz="2600" b="1" dirty="0">
                <a:latin typeface="Montserrat SemiBold" pitchFamily="2" charset="77"/>
              </a:rPr>
            </a:br>
            <a:r>
              <a:rPr lang="en-US" sz="2600" b="1" dirty="0">
                <a:latin typeface="Montserrat SemiBold" pitchFamily="2" charset="77"/>
              </a:rPr>
              <a:t>contract and closing</a:t>
            </a:r>
          </a:p>
          <a:p>
            <a:pPr marL="0" indent="0">
              <a:buNone/>
            </a:pPr>
            <a:endParaRPr lang="en-US" sz="2600" b="1" dirty="0">
              <a:latin typeface="Montserrat SemiBold" pitchFamily="2" charset="77"/>
            </a:endParaRPr>
          </a:p>
          <a:p>
            <a:pPr marL="0" indent="0">
              <a:buNone/>
            </a:pPr>
            <a:endParaRPr lang="en-US" sz="2600" b="1" dirty="0">
              <a:latin typeface="Montserrat SemiBold" pitchFamily="2" charset="77"/>
            </a:endParaRPr>
          </a:p>
          <a:p>
            <a:pPr marL="0" indent="0">
              <a:buNone/>
            </a:pPr>
            <a:endParaRPr lang="en-US" sz="2600" b="1" dirty="0">
              <a:latin typeface="Montserrat SemiBold" pitchFamily="2" charset="77"/>
            </a:endParaRPr>
          </a:p>
          <a:p>
            <a:pPr marL="0" indent="0">
              <a:buNone/>
            </a:pPr>
            <a:endParaRPr lang="en-US" sz="2600" b="1" dirty="0">
              <a:latin typeface="Montserrat SemiBold" pitchFamily="2" charset="77"/>
            </a:endParaRPr>
          </a:p>
          <a:p>
            <a:pPr marL="0" indent="0">
              <a:buNone/>
            </a:pPr>
            <a:endParaRPr lang="en-US" sz="2600" b="1" dirty="0">
              <a:latin typeface="Montserrat SemiBold" pitchFamily="2" charset="77"/>
            </a:endParaRPr>
          </a:p>
          <a:p>
            <a:pPr marL="0" indent="0">
              <a:buNone/>
            </a:pPr>
            <a:endParaRPr lang="en-US" sz="2600" b="1" dirty="0">
              <a:latin typeface="Montserrat SemiBold" pitchFamily="2" charset="77"/>
            </a:endParaRPr>
          </a:p>
          <a:p>
            <a:pPr marL="0" indent="0">
              <a:buNone/>
            </a:pPr>
            <a:endParaRPr lang="en-US" sz="2600" b="1" dirty="0">
              <a:latin typeface="Montserrat SemiBold" pitchFamily="2" charset="77"/>
            </a:endParaRPr>
          </a:p>
          <a:p>
            <a:pPr marL="0" indent="0">
              <a:spcAft>
                <a:spcPts val="1200"/>
              </a:spcAft>
              <a:buNone/>
            </a:pPr>
            <a:r>
              <a:rPr lang="en-US" sz="2600" b="1" dirty="0">
                <a:latin typeface="Montserrat SemiBold" pitchFamily="2" charset="77"/>
              </a:rPr>
              <a:t>Avoid:</a:t>
            </a:r>
          </a:p>
          <a:p>
            <a:pPr>
              <a:spcAft>
                <a:spcPts val="1200"/>
              </a:spcAft>
            </a:pPr>
            <a:r>
              <a:rPr lang="en-US" sz="2000" dirty="0"/>
              <a:t>Adding or closing new credit lines/accounts</a:t>
            </a:r>
          </a:p>
          <a:p>
            <a:pPr>
              <a:spcAft>
                <a:spcPts val="1200"/>
              </a:spcAft>
            </a:pPr>
            <a:r>
              <a:rPr lang="en-US" sz="2000" dirty="0"/>
              <a:t>Closing credit card accounts</a:t>
            </a:r>
          </a:p>
          <a:p>
            <a:pPr>
              <a:spcAft>
                <a:spcPts val="1200"/>
              </a:spcAft>
            </a:pPr>
            <a:r>
              <a:rPr lang="en-US" sz="2000" dirty="0"/>
              <a:t>Changing jobs (or quitting)</a:t>
            </a:r>
          </a:p>
          <a:p>
            <a:pPr>
              <a:spcAft>
                <a:spcPts val="1200"/>
              </a:spcAft>
            </a:pPr>
            <a:r>
              <a:rPr lang="en-US" sz="2000" dirty="0"/>
              <a:t>Large purchases—car, furniture, etc.</a:t>
            </a:r>
          </a:p>
          <a:p>
            <a:pPr>
              <a:spcAft>
                <a:spcPts val="1200"/>
              </a:spcAft>
            </a:pPr>
            <a:r>
              <a:rPr lang="en-US" sz="2000" dirty="0"/>
              <a:t>Changing bank accounts</a:t>
            </a:r>
          </a:p>
          <a:p>
            <a:pPr>
              <a:spcAft>
                <a:spcPts val="1200"/>
              </a:spcAft>
            </a:pPr>
            <a:r>
              <a:rPr lang="en-US" sz="2000" dirty="0"/>
              <a:t>Co-signing for a loan</a:t>
            </a:r>
          </a:p>
          <a:p>
            <a:pPr>
              <a:spcAft>
                <a:spcPts val="1200"/>
              </a:spcAft>
            </a:pPr>
            <a:r>
              <a:rPr lang="en-US" sz="2000" dirty="0"/>
              <a:t>Making large deposits or withdrawals</a:t>
            </a:r>
          </a:p>
          <a:p>
            <a:endParaRPr lang="en-US" dirty="0"/>
          </a:p>
          <a:p>
            <a:endParaRPr lang="en-US" dirty="0"/>
          </a:p>
          <a:p>
            <a:endParaRPr lang="en-US" dirty="0"/>
          </a:p>
        </p:txBody>
      </p:sp>
      <p:sp>
        <p:nvSpPr>
          <p:cNvPr id="14" name="Date Placeholder 3">
            <a:extLst>
              <a:ext uri="{FF2B5EF4-FFF2-40B4-BE49-F238E27FC236}">
                <a16:creationId xmlns:a16="http://schemas.microsoft.com/office/drawing/2014/main" id="{CEB70155-E980-2B45-A583-E393FF5AE70C}"/>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5" name="Date Placeholder 3">
            <a:extLst>
              <a:ext uri="{FF2B5EF4-FFF2-40B4-BE49-F238E27FC236}">
                <a16:creationId xmlns:a16="http://schemas.microsoft.com/office/drawing/2014/main" id="{41CCCD54-D7A1-28DA-C23C-B0F6CE1BBAF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334</a:t>
            </a:fld>
            <a:endParaRPr lang="en-US" b="1" dirty="0">
              <a:solidFill>
                <a:srgbClr val="606060"/>
              </a:solidFill>
            </a:endParaRPr>
          </a:p>
        </p:txBody>
      </p:sp>
    </p:spTree>
    <p:extLst>
      <p:ext uri="{BB962C8B-B14F-4D97-AF65-F5344CB8AC3E}">
        <p14:creationId xmlns:p14="http://schemas.microsoft.com/office/powerpoint/2010/main" val="238493515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96F776-D904-4DB9-89F8-7656E47BF205}"/>
              </a:ext>
            </a:extLst>
          </p:cNvPr>
          <p:cNvSpPr>
            <a:spLocks noGrp="1"/>
          </p:cNvSpPr>
          <p:nvPr>
            <p:ph type="title"/>
          </p:nvPr>
        </p:nvSpPr>
        <p:spPr>
          <a:xfrm>
            <a:off x="454152" y="914400"/>
            <a:ext cx="2743200" cy="1828800"/>
          </a:xfrm>
        </p:spPr>
        <p:txBody>
          <a:bodyPr>
            <a:normAutofit/>
          </a:bodyPr>
          <a:lstStyle/>
          <a:p>
            <a:r>
              <a:rPr lang="en-US" dirty="0"/>
              <a:t>Home Inspections</a:t>
            </a:r>
          </a:p>
        </p:txBody>
      </p:sp>
      <p:sp>
        <p:nvSpPr>
          <p:cNvPr id="7" name="Content Placeholder 6">
            <a:extLst>
              <a:ext uri="{FF2B5EF4-FFF2-40B4-BE49-F238E27FC236}">
                <a16:creationId xmlns:a16="http://schemas.microsoft.com/office/drawing/2014/main" id="{297F9D71-2027-41DB-A206-102E4F4E8271}"/>
              </a:ext>
            </a:extLst>
          </p:cNvPr>
          <p:cNvSpPr>
            <a:spLocks noGrp="1"/>
          </p:cNvSpPr>
          <p:nvPr>
            <p:ph idx="1"/>
          </p:nvPr>
        </p:nvSpPr>
        <p:spPr>
          <a:xfrm>
            <a:off x="3965448" y="914400"/>
            <a:ext cx="7772400" cy="5262563"/>
          </a:xfrm>
        </p:spPr>
        <p:txBody>
          <a:bodyPr numCol="1">
            <a:noAutofit/>
          </a:bodyPr>
          <a:lstStyle/>
          <a:p>
            <a:pPr>
              <a:spcAft>
                <a:spcPts val="2400"/>
              </a:spcAft>
            </a:pPr>
            <a:r>
              <a:rPr lang="en-US" sz="2600" dirty="0"/>
              <a:t>Schedule ASAP — watch contract dates</a:t>
            </a:r>
          </a:p>
          <a:p>
            <a:pPr>
              <a:spcAft>
                <a:spcPts val="2400"/>
              </a:spcAft>
            </a:pPr>
            <a:r>
              <a:rPr lang="en-US" sz="2600" dirty="0"/>
              <a:t>Buyer should attend</a:t>
            </a:r>
          </a:p>
          <a:p>
            <a:r>
              <a:rPr lang="en-US" sz="2600" dirty="0"/>
              <a:t>Contract language prevails:</a:t>
            </a:r>
          </a:p>
          <a:p>
            <a:pPr marL="640080" lvl="2" indent="-365760">
              <a:buFont typeface="System Font Regular"/>
              <a:buChar char="—"/>
            </a:pPr>
            <a:r>
              <a:rPr lang="en-US" sz="2400" dirty="0"/>
              <a:t>Need licensed inspector?</a:t>
            </a:r>
          </a:p>
          <a:p>
            <a:pPr marL="640080" lvl="2" indent="-365760">
              <a:buFont typeface="System Font Regular"/>
              <a:buChar char="—"/>
            </a:pPr>
            <a:r>
              <a:rPr lang="en-US" sz="2400" dirty="0"/>
              <a:t>Dollar amount specified?</a:t>
            </a:r>
          </a:p>
          <a:p>
            <a:pPr marL="640080" lvl="2" indent="-365760">
              <a:buFont typeface="System Font Regular"/>
              <a:buChar char="—"/>
            </a:pPr>
            <a:r>
              <a:rPr lang="en-US" sz="2400" dirty="0"/>
              <a:t>Routine maintenance not included</a:t>
            </a:r>
          </a:p>
          <a:p>
            <a:pPr marL="640080" lvl="2" indent="-365760">
              <a:buFont typeface="System Font Regular"/>
              <a:buChar char="—"/>
            </a:pPr>
            <a:r>
              <a:rPr lang="en-US" sz="2400" dirty="0"/>
              <a:t>Definition of functional</a:t>
            </a:r>
          </a:p>
        </p:txBody>
      </p:sp>
      <p:pic>
        <p:nvPicPr>
          <p:cNvPr id="10" name="Graphic 9">
            <a:extLst>
              <a:ext uri="{FF2B5EF4-FFF2-40B4-BE49-F238E27FC236}">
                <a16:creationId xmlns:a16="http://schemas.microsoft.com/office/drawing/2014/main" id="{63201889-8A33-1DB9-B691-9ED2EF187BC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025" y="2631281"/>
            <a:ext cx="1828800" cy="1828800"/>
          </a:xfrm>
          <a:prstGeom prst="rect">
            <a:avLst/>
          </a:prstGeom>
        </p:spPr>
      </p:pic>
      <p:sp>
        <p:nvSpPr>
          <p:cNvPr id="11" name="Date Placeholder 3">
            <a:extLst>
              <a:ext uri="{FF2B5EF4-FFF2-40B4-BE49-F238E27FC236}">
                <a16:creationId xmlns:a16="http://schemas.microsoft.com/office/drawing/2014/main" id="{9361C7C6-F23F-F2BD-8FA6-10C2CEA4742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12" name="Date Placeholder 3">
            <a:extLst>
              <a:ext uri="{FF2B5EF4-FFF2-40B4-BE49-F238E27FC236}">
                <a16:creationId xmlns:a16="http://schemas.microsoft.com/office/drawing/2014/main" id="{A9B4D0DB-DFDC-1CC2-51A0-405A55B60AF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335</a:t>
            </a:fld>
            <a:endParaRPr lang="en-US" b="1" dirty="0">
              <a:solidFill>
                <a:srgbClr val="606060"/>
              </a:solidFill>
            </a:endParaRPr>
          </a:p>
        </p:txBody>
      </p:sp>
    </p:spTree>
    <p:extLst>
      <p:ext uri="{BB962C8B-B14F-4D97-AF65-F5344CB8AC3E}">
        <p14:creationId xmlns:p14="http://schemas.microsoft.com/office/powerpoint/2010/main" val="302079090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3A1E7-AA74-431D-97D4-DCD9A0049500}"/>
              </a:ext>
            </a:extLst>
          </p:cNvPr>
          <p:cNvSpPr>
            <a:spLocks noGrp="1"/>
          </p:cNvSpPr>
          <p:nvPr>
            <p:ph type="title"/>
          </p:nvPr>
        </p:nvSpPr>
        <p:spPr>
          <a:xfrm>
            <a:off x="454152" y="914400"/>
            <a:ext cx="2743200" cy="1828800"/>
          </a:xfrm>
        </p:spPr>
        <p:txBody>
          <a:bodyPr>
            <a:normAutofit/>
          </a:bodyPr>
          <a:lstStyle/>
          <a:p>
            <a:r>
              <a:rPr lang="en-US" dirty="0"/>
              <a:t>Home Inspections</a:t>
            </a:r>
          </a:p>
        </p:txBody>
      </p:sp>
      <p:sp>
        <p:nvSpPr>
          <p:cNvPr id="3" name="Content Placeholder 2">
            <a:extLst>
              <a:ext uri="{FF2B5EF4-FFF2-40B4-BE49-F238E27FC236}">
                <a16:creationId xmlns:a16="http://schemas.microsoft.com/office/drawing/2014/main" id="{C8391056-24B1-4015-B32A-C99BA79EAE64}"/>
              </a:ext>
            </a:extLst>
          </p:cNvPr>
          <p:cNvSpPr>
            <a:spLocks noGrp="1"/>
          </p:cNvSpPr>
          <p:nvPr>
            <p:ph idx="1"/>
          </p:nvPr>
        </p:nvSpPr>
        <p:spPr>
          <a:xfrm>
            <a:off x="3965448" y="914400"/>
            <a:ext cx="7772400" cy="5262563"/>
          </a:xfrm>
        </p:spPr>
        <p:txBody>
          <a:bodyPr numCol="1">
            <a:noAutofit/>
          </a:bodyPr>
          <a:lstStyle/>
          <a:p>
            <a:pPr marL="0" indent="0">
              <a:spcAft>
                <a:spcPts val="2400"/>
              </a:spcAft>
              <a:buNone/>
            </a:pPr>
            <a:r>
              <a:rPr lang="en-US" sz="2600" b="1" dirty="0">
                <a:solidFill>
                  <a:schemeClr val="accent1"/>
                </a:solidFill>
                <a:latin typeface="Montserrat SemiBold" pitchFamily="2" charset="77"/>
              </a:rPr>
              <a:t>Options – Consequences</a:t>
            </a:r>
          </a:p>
          <a:p>
            <a:pPr>
              <a:spcAft>
                <a:spcPts val="2400"/>
              </a:spcAft>
            </a:pPr>
            <a:r>
              <a:rPr lang="en-US" sz="2600" dirty="0"/>
              <a:t>Can buyer cancel if not satisfactory? </a:t>
            </a:r>
          </a:p>
          <a:p>
            <a:pPr>
              <a:spcAft>
                <a:spcPts val="2400"/>
              </a:spcAft>
            </a:pPr>
            <a:r>
              <a:rPr lang="en-US" sz="2600" dirty="0"/>
              <a:t>Might client lose if they request </a:t>
            </a:r>
            <a:br>
              <a:rPr lang="en-US" sz="2600" dirty="0"/>
            </a:br>
            <a:r>
              <a:rPr lang="en-US" sz="2600" dirty="0"/>
              <a:t>too many repairs?</a:t>
            </a:r>
          </a:p>
          <a:p>
            <a:pPr>
              <a:spcAft>
                <a:spcPts val="2400"/>
              </a:spcAft>
            </a:pPr>
            <a:r>
              <a:rPr lang="en-US" sz="2600" dirty="0"/>
              <a:t>Consider situation: multiple offers, </a:t>
            </a:r>
            <a:br>
              <a:rPr lang="en-US" sz="2600" dirty="0"/>
            </a:br>
            <a:r>
              <a:rPr lang="en-US" sz="2600" dirty="0"/>
              <a:t>type of market, etc. </a:t>
            </a:r>
          </a:p>
          <a:p>
            <a:pPr>
              <a:spcAft>
                <a:spcPts val="2400"/>
              </a:spcAft>
            </a:pPr>
            <a:r>
              <a:rPr lang="en-US" sz="2600" dirty="0"/>
              <a:t>There could be a back-up – </a:t>
            </a:r>
            <a:br>
              <a:rPr lang="en-US" sz="2600" dirty="0"/>
            </a:br>
            <a:r>
              <a:rPr lang="en-US" sz="2600" dirty="0"/>
              <a:t>seller could terminate contract</a:t>
            </a:r>
          </a:p>
        </p:txBody>
      </p:sp>
      <p:pic>
        <p:nvPicPr>
          <p:cNvPr id="9" name="Graphic 8">
            <a:extLst>
              <a:ext uri="{FF2B5EF4-FFF2-40B4-BE49-F238E27FC236}">
                <a16:creationId xmlns:a16="http://schemas.microsoft.com/office/drawing/2014/main" id="{0BDF768D-AE50-90A1-1942-F089C7D5D6E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025" y="2631281"/>
            <a:ext cx="1828800" cy="1828800"/>
          </a:xfrm>
          <a:prstGeom prst="rect">
            <a:avLst/>
          </a:prstGeom>
        </p:spPr>
      </p:pic>
      <p:sp>
        <p:nvSpPr>
          <p:cNvPr id="14" name="Date Placeholder 3">
            <a:extLst>
              <a:ext uri="{FF2B5EF4-FFF2-40B4-BE49-F238E27FC236}">
                <a16:creationId xmlns:a16="http://schemas.microsoft.com/office/drawing/2014/main" id="{BE2A1B3D-9AA6-B547-58A1-AD2471EFA7BC}"/>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15" name="Date Placeholder 3">
            <a:extLst>
              <a:ext uri="{FF2B5EF4-FFF2-40B4-BE49-F238E27FC236}">
                <a16:creationId xmlns:a16="http://schemas.microsoft.com/office/drawing/2014/main" id="{1CCCDD5C-08AB-51BB-CD68-CC83DB1F437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336</a:t>
            </a:fld>
            <a:endParaRPr lang="en-US" b="1" dirty="0">
              <a:solidFill>
                <a:srgbClr val="606060"/>
              </a:solidFill>
            </a:endParaRPr>
          </a:p>
        </p:txBody>
      </p:sp>
    </p:spTree>
    <p:extLst>
      <p:ext uri="{BB962C8B-B14F-4D97-AF65-F5344CB8AC3E}">
        <p14:creationId xmlns:p14="http://schemas.microsoft.com/office/powerpoint/2010/main" val="234934357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43E5-26EB-4E13-BFAB-C5C2190B7C82}"/>
              </a:ext>
            </a:extLst>
          </p:cNvPr>
          <p:cNvSpPr>
            <a:spLocks noGrp="1"/>
          </p:cNvSpPr>
          <p:nvPr>
            <p:ph type="ctrTitle"/>
          </p:nvPr>
        </p:nvSpPr>
        <p:spPr>
          <a:xfrm>
            <a:off x="457200" y="0"/>
            <a:ext cx="11734800" cy="6858000"/>
          </a:xfrm>
        </p:spPr>
        <p:txBody>
          <a:bodyPr vert="horz" lIns="91440" tIns="45720" rIns="91440" bIns="45720" rtlCol="0" anchor="ctr">
            <a:normAutofit/>
          </a:bodyPr>
          <a:lstStyle/>
          <a:p>
            <a:r>
              <a:rPr lang="en-US" dirty="0"/>
              <a:t>What happens when appraisals come back low — when home appraisal derails the process</a:t>
            </a:r>
          </a:p>
        </p:txBody>
      </p:sp>
      <p:sp>
        <p:nvSpPr>
          <p:cNvPr id="6" name="Date Placeholder 3">
            <a:extLst>
              <a:ext uri="{FF2B5EF4-FFF2-40B4-BE49-F238E27FC236}">
                <a16:creationId xmlns:a16="http://schemas.microsoft.com/office/drawing/2014/main" id="{2C103F75-AC94-6EF8-E055-36100E3735B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8" name="Graphic 7">
            <a:extLst>
              <a:ext uri="{FF2B5EF4-FFF2-40B4-BE49-F238E27FC236}">
                <a16:creationId xmlns:a16="http://schemas.microsoft.com/office/drawing/2014/main" id="{929CF5F9-2440-C911-3E91-F44C1194A84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166327748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B201D3-F023-E10F-C0EB-EAC051BFC850}"/>
              </a:ext>
            </a:extLst>
          </p:cNvPr>
          <p:cNvSpPr>
            <a:spLocks noGrp="1"/>
          </p:cNvSpPr>
          <p:nvPr>
            <p:ph type="title"/>
          </p:nvPr>
        </p:nvSpPr>
        <p:spPr/>
        <p:txBody>
          <a:bodyPr/>
          <a:lstStyle/>
          <a:p>
            <a:r>
              <a:rPr lang="en-US" dirty="0"/>
              <a:t>Home Sales Price High — </a:t>
            </a:r>
            <a:br>
              <a:rPr lang="en-US" dirty="0"/>
            </a:br>
            <a:r>
              <a:rPr lang="en-US" dirty="0"/>
              <a:t>Appraised Value Low</a:t>
            </a:r>
          </a:p>
        </p:txBody>
      </p:sp>
      <p:sp>
        <p:nvSpPr>
          <p:cNvPr id="6" name="Content Placeholder 5">
            <a:extLst>
              <a:ext uri="{FF2B5EF4-FFF2-40B4-BE49-F238E27FC236}">
                <a16:creationId xmlns:a16="http://schemas.microsoft.com/office/drawing/2014/main" id="{73360D97-63D5-5517-E1AB-7610550F9E74}"/>
              </a:ext>
            </a:extLst>
          </p:cNvPr>
          <p:cNvSpPr>
            <a:spLocks noGrp="1"/>
          </p:cNvSpPr>
          <p:nvPr>
            <p:ph idx="1"/>
          </p:nvPr>
        </p:nvSpPr>
        <p:spPr>
          <a:xfrm>
            <a:off x="457200" y="2057400"/>
            <a:ext cx="11277600" cy="4351338"/>
          </a:xfrm>
        </p:spPr>
        <p:txBody>
          <a:bodyPr numCol="1">
            <a:noAutofit/>
          </a:bodyPr>
          <a:lstStyle/>
          <a:p>
            <a:pPr>
              <a:spcAft>
                <a:spcPts val="1200"/>
              </a:spcAft>
            </a:pPr>
            <a:r>
              <a:rPr lang="en-US" sz="2200" dirty="0"/>
              <a:t>Most loans require the property to appraise </a:t>
            </a:r>
            <a:br>
              <a:rPr lang="en-US" sz="2200" dirty="0"/>
            </a:br>
            <a:r>
              <a:rPr lang="en-US" sz="2200" dirty="0"/>
              <a:t>for purchase price</a:t>
            </a:r>
          </a:p>
          <a:p>
            <a:pPr>
              <a:spcAft>
                <a:spcPts val="1200"/>
              </a:spcAft>
            </a:pPr>
            <a:r>
              <a:rPr lang="en-US" sz="2200" dirty="0"/>
              <a:t>In sellers’ market when prices are escalating </a:t>
            </a:r>
            <a:br>
              <a:rPr lang="en-US" sz="2200" dirty="0"/>
            </a:br>
            <a:r>
              <a:rPr lang="en-US" sz="2200" dirty="0"/>
              <a:t>it is not unusual for the appraisal to be low</a:t>
            </a:r>
          </a:p>
          <a:p>
            <a:pPr>
              <a:spcAft>
                <a:spcPts val="1200"/>
              </a:spcAft>
            </a:pPr>
            <a:r>
              <a:rPr lang="en-US" sz="2200" dirty="0"/>
              <a:t>Buyer has options – depending on what was </a:t>
            </a:r>
            <a:br>
              <a:rPr lang="en-US" sz="2200" dirty="0"/>
            </a:br>
            <a:r>
              <a:rPr lang="en-US" sz="2200" dirty="0"/>
              <a:t>negotiated at time of contract</a:t>
            </a:r>
          </a:p>
          <a:p>
            <a:pPr lvl="1">
              <a:spcAft>
                <a:spcPts val="1200"/>
              </a:spcAft>
            </a:pPr>
            <a:r>
              <a:rPr lang="en-US" sz="2000" dirty="0"/>
              <a:t>Walk away</a:t>
            </a:r>
          </a:p>
          <a:p>
            <a:pPr lvl="1">
              <a:spcAft>
                <a:spcPts val="1200"/>
              </a:spcAft>
            </a:pPr>
            <a:r>
              <a:rPr lang="en-US" sz="2000" dirty="0"/>
              <a:t>Ask seller to reduce the price</a:t>
            </a:r>
          </a:p>
          <a:p>
            <a:pPr lvl="1">
              <a:spcAft>
                <a:spcPts val="1200"/>
              </a:spcAft>
            </a:pPr>
            <a:r>
              <a:rPr lang="en-US" sz="2000" dirty="0"/>
              <a:t>Ask lender to discuss with appraiser</a:t>
            </a:r>
          </a:p>
        </p:txBody>
      </p:sp>
      <p:sp>
        <p:nvSpPr>
          <p:cNvPr id="8" name="Date Placeholder 3">
            <a:extLst>
              <a:ext uri="{FF2B5EF4-FFF2-40B4-BE49-F238E27FC236}">
                <a16:creationId xmlns:a16="http://schemas.microsoft.com/office/drawing/2014/main" id="{E5CF8C89-068D-F545-6361-8FDE2672B95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9" name="Date Placeholder 3">
            <a:extLst>
              <a:ext uri="{FF2B5EF4-FFF2-40B4-BE49-F238E27FC236}">
                <a16:creationId xmlns:a16="http://schemas.microsoft.com/office/drawing/2014/main" id="{2505E992-C02B-5348-1C5B-60777AA4E59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338</a:t>
            </a:fld>
            <a:endParaRPr lang="en-US" b="1" dirty="0">
              <a:solidFill>
                <a:srgbClr val="606060"/>
              </a:solidFill>
            </a:endParaRPr>
          </a:p>
        </p:txBody>
      </p:sp>
      <p:pic>
        <p:nvPicPr>
          <p:cNvPr id="2" name="Graphic 1">
            <a:extLst>
              <a:ext uri="{FF2B5EF4-FFF2-40B4-BE49-F238E27FC236}">
                <a16:creationId xmlns:a16="http://schemas.microsoft.com/office/drawing/2014/main" id="{CE65B408-CA33-C16A-7DE8-BD17A614E2B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240347002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2DA9-8BCF-4898-8AEE-A3703387C35E}"/>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FNMA Guidelines </a:t>
            </a:r>
          </a:p>
        </p:txBody>
      </p:sp>
      <p:sp>
        <p:nvSpPr>
          <p:cNvPr id="6" name="Content Placeholder 5">
            <a:extLst>
              <a:ext uri="{FF2B5EF4-FFF2-40B4-BE49-F238E27FC236}">
                <a16:creationId xmlns:a16="http://schemas.microsoft.com/office/drawing/2014/main" id="{A2AEBCB6-58DB-D935-1D29-339426B10C93}"/>
              </a:ext>
            </a:extLst>
          </p:cNvPr>
          <p:cNvSpPr>
            <a:spLocks noGrp="1"/>
          </p:cNvSpPr>
          <p:nvPr>
            <p:ph idx="1"/>
          </p:nvPr>
        </p:nvSpPr>
        <p:spPr/>
        <p:txBody>
          <a:bodyPr numCol="1"/>
          <a:lstStyle/>
          <a:p>
            <a:r>
              <a:rPr lang="en-US" dirty="0"/>
              <a:t>Lender initiates discussion</a:t>
            </a:r>
          </a:p>
          <a:p>
            <a:r>
              <a:rPr lang="en-US" dirty="0"/>
              <a:t>Request for change must be based </a:t>
            </a:r>
            <a:br>
              <a:rPr lang="en-US" dirty="0"/>
            </a:br>
            <a:r>
              <a:rPr lang="en-US" dirty="0"/>
              <a:t>on material and substantive issues</a:t>
            </a:r>
          </a:p>
          <a:p>
            <a:r>
              <a:rPr lang="en-US" dirty="0"/>
              <a:t>Cannot be because it does </a:t>
            </a:r>
            <a:br>
              <a:rPr lang="en-US" dirty="0"/>
            </a:br>
            <a:r>
              <a:rPr lang="en-US" dirty="0"/>
              <a:t>not support sales price</a:t>
            </a:r>
          </a:p>
          <a:p>
            <a:endParaRPr lang="en-US" dirty="0"/>
          </a:p>
        </p:txBody>
      </p:sp>
      <p:sp>
        <p:nvSpPr>
          <p:cNvPr id="8" name="Date Placeholder 3">
            <a:extLst>
              <a:ext uri="{FF2B5EF4-FFF2-40B4-BE49-F238E27FC236}">
                <a16:creationId xmlns:a16="http://schemas.microsoft.com/office/drawing/2014/main" id="{1B2E873D-27C9-800A-91DE-6A76D461B2C0}"/>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9" name="Date Placeholder 3">
            <a:extLst>
              <a:ext uri="{FF2B5EF4-FFF2-40B4-BE49-F238E27FC236}">
                <a16:creationId xmlns:a16="http://schemas.microsoft.com/office/drawing/2014/main" id="{9B9A0CA6-3E5C-0DC6-EAD0-C997F43DDB1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339</a:t>
            </a:fld>
            <a:endParaRPr lang="en-US" b="1" dirty="0">
              <a:solidFill>
                <a:srgbClr val="606060"/>
              </a:solidFill>
            </a:endParaRPr>
          </a:p>
        </p:txBody>
      </p:sp>
      <p:pic>
        <p:nvPicPr>
          <p:cNvPr id="11" name="Graphic 10">
            <a:extLst>
              <a:ext uri="{FF2B5EF4-FFF2-40B4-BE49-F238E27FC236}">
                <a16:creationId xmlns:a16="http://schemas.microsoft.com/office/drawing/2014/main" id="{57AF7B1F-F1B6-CBC5-CB4B-D88AF792FA6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76646680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24C6-0D42-44F1-A1CF-CB8B23DCC24D}"/>
              </a:ext>
            </a:extLst>
          </p:cNvPr>
          <p:cNvSpPr>
            <a:spLocks noGrp="1"/>
          </p:cNvSpPr>
          <p:nvPr>
            <p:ph type="title"/>
          </p:nvPr>
        </p:nvSpPr>
        <p:spPr>
          <a:xfrm>
            <a:off x="457200" y="914400"/>
            <a:ext cx="11277600" cy="914400"/>
          </a:xfrm>
          <a:noFill/>
        </p:spPr>
        <p:txBody>
          <a:bodyPr vert="horz" lIns="0" tIns="0" rIns="0" bIns="0" rtlCol="0" anchor="t" anchorCtr="0">
            <a:noAutofit/>
          </a:bodyPr>
          <a:lstStyle/>
          <a:p>
            <a:r>
              <a:rPr lang="en-US" dirty="0"/>
              <a:t>Process for Disputed Appraisals</a:t>
            </a:r>
          </a:p>
        </p:txBody>
      </p:sp>
      <p:sp>
        <p:nvSpPr>
          <p:cNvPr id="3" name="Content Placeholder 2">
            <a:extLst>
              <a:ext uri="{FF2B5EF4-FFF2-40B4-BE49-F238E27FC236}">
                <a16:creationId xmlns:a16="http://schemas.microsoft.com/office/drawing/2014/main" id="{6DFAC85D-0002-43F4-9DCF-54436280AEFF}"/>
              </a:ext>
            </a:extLst>
          </p:cNvPr>
          <p:cNvSpPr>
            <a:spLocks noGrp="1"/>
          </p:cNvSpPr>
          <p:nvPr>
            <p:ph idx="1"/>
          </p:nvPr>
        </p:nvSpPr>
        <p:spPr>
          <a:xfrm>
            <a:off x="457200" y="1825625"/>
            <a:ext cx="11277600" cy="4351338"/>
          </a:xfrm>
        </p:spPr>
        <p:txBody>
          <a:bodyPr vert="horz" lIns="0" tIns="0" rIns="0" bIns="0" numCol="1" rtlCol="0" anchor="t" anchorCtr="0">
            <a:noAutofit/>
          </a:bodyPr>
          <a:lstStyle/>
          <a:p>
            <a:pPr marL="0" indent="0">
              <a:buNone/>
            </a:pPr>
            <a:r>
              <a:rPr lang="en-US" b="1" dirty="0">
                <a:latin typeface="Montserrat SemiBold" pitchFamily="2" charset="77"/>
              </a:rPr>
              <a:t>Done by buyer or buyers’ agent – </a:t>
            </a:r>
            <a:br>
              <a:rPr lang="en-US" b="1" dirty="0">
                <a:latin typeface="Montserrat SemiBold" pitchFamily="2" charset="77"/>
              </a:rPr>
            </a:br>
            <a:r>
              <a:rPr lang="en-US" b="1" dirty="0">
                <a:latin typeface="Montserrat SemiBold" pitchFamily="2" charset="77"/>
              </a:rPr>
              <a:t>not listing agent</a:t>
            </a:r>
          </a:p>
          <a:p>
            <a:r>
              <a:rPr lang="en-US" dirty="0"/>
              <a:t>Go over it with buyer</a:t>
            </a:r>
          </a:p>
          <a:p>
            <a:r>
              <a:rPr lang="en-US" dirty="0"/>
              <a:t>Must have buyers’ permission</a:t>
            </a:r>
          </a:p>
          <a:p>
            <a:r>
              <a:rPr lang="en-US" dirty="0"/>
              <a:t>Agents work together</a:t>
            </a:r>
          </a:p>
        </p:txBody>
      </p:sp>
      <p:sp>
        <p:nvSpPr>
          <p:cNvPr id="4" name="Date Placeholder 3">
            <a:extLst>
              <a:ext uri="{FF2B5EF4-FFF2-40B4-BE49-F238E27FC236}">
                <a16:creationId xmlns:a16="http://schemas.microsoft.com/office/drawing/2014/main" id="{F10DA8C8-668D-16B9-F651-CDA43579BD1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601CD9C9-40EE-41E2-2557-E3202A0FED1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340</a:t>
            </a:fld>
            <a:endParaRPr lang="en-US" b="1" dirty="0">
              <a:solidFill>
                <a:srgbClr val="606060"/>
              </a:solidFill>
            </a:endParaRPr>
          </a:p>
        </p:txBody>
      </p:sp>
      <p:pic>
        <p:nvPicPr>
          <p:cNvPr id="11" name="Graphic 10">
            <a:extLst>
              <a:ext uri="{FF2B5EF4-FFF2-40B4-BE49-F238E27FC236}">
                <a16:creationId xmlns:a16="http://schemas.microsoft.com/office/drawing/2014/main" id="{B982A6A0-2E1D-3004-D23F-51B6F40D99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13612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CF4A8-4350-4DDE-B4D3-268FD8B957B4}"/>
              </a:ext>
            </a:extLst>
          </p:cNvPr>
          <p:cNvSpPr>
            <a:spLocks noGrp="1"/>
          </p:cNvSpPr>
          <p:nvPr>
            <p:ph type="title"/>
          </p:nvPr>
        </p:nvSpPr>
        <p:spPr>
          <a:xfrm>
            <a:off x="454152" y="914400"/>
            <a:ext cx="2743200" cy="1828800"/>
          </a:xfrm>
        </p:spPr>
        <p:txBody>
          <a:bodyPr/>
          <a:lstStyle/>
          <a:p>
            <a:r>
              <a:rPr lang="en-US" sz="2800" dirty="0"/>
              <a:t>Disclosure</a:t>
            </a:r>
          </a:p>
        </p:txBody>
      </p:sp>
      <p:sp>
        <p:nvSpPr>
          <p:cNvPr id="3" name="Content Placeholder 2">
            <a:extLst>
              <a:ext uri="{FF2B5EF4-FFF2-40B4-BE49-F238E27FC236}">
                <a16:creationId xmlns:a16="http://schemas.microsoft.com/office/drawing/2014/main" id="{9D245612-DC34-49D5-90C3-EA883AB4378C}"/>
              </a:ext>
            </a:extLst>
          </p:cNvPr>
          <p:cNvSpPr>
            <a:spLocks noGrp="1"/>
          </p:cNvSpPr>
          <p:nvPr>
            <p:ph idx="1"/>
          </p:nvPr>
        </p:nvSpPr>
        <p:spPr>
          <a:xfrm>
            <a:off x="3965448" y="914400"/>
            <a:ext cx="7772400" cy="5262563"/>
          </a:xfrm>
        </p:spPr>
        <p:txBody>
          <a:bodyPr numCol="1">
            <a:normAutofit/>
          </a:bodyPr>
          <a:lstStyle/>
          <a:p>
            <a:pPr marL="0" indent="0">
              <a:spcBef>
                <a:spcPts val="0"/>
              </a:spcBef>
              <a:spcAft>
                <a:spcPts val="1200"/>
              </a:spcAft>
              <a:buNone/>
            </a:pPr>
            <a:r>
              <a:rPr lang="en-US" sz="2000" b="1" dirty="0">
                <a:latin typeface="Montserrat SemiBold" pitchFamily="2" charset="77"/>
              </a:rPr>
              <a:t>Affirmatively disclose all information that could affect </a:t>
            </a:r>
            <a:br>
              <a:rPr lang="en-US" sz="2000" b="1" dirty="0">
                <a:latin typeface="Montserrat SemiBold" pitchFamily="2" charset="77"/>
              </a:rPr>
            </a:br>
            <a:r>
              <a:rPr lang="en-US" sz="2000" b="1" dirty="0">
                <a:latin typeface="Montserrat SemiBold" pitchFamily="2" charset="77"/>
              </a:rPr>
              <a:t>the buyer’s decision to purchase or the price they may </a:t>
            </a:r>
            <a:br>
              <a:rPr lang="en-US" sz="2000" b="1" dirty="0">
                <a:latin typeface="Montserrat SemiBold" pitchFamily="2" charset="77"/>
              </a:rPr>
            </a:br>
            <a:r>
              <a:rPr lang="en-US" sz="2000" b="1" dirty="0">
                <a:latin typeface="Montserrat SemiBold" pitchFamily="2" charset="77"/>
              </a:rPr>
              <a:t>be willing to pay</a:t>
            </a:r>
          </a:p>
          <a:p>
            <a:pPr marL="0" indent="0">
              <a:spcBef>
                <a:spcPts val="0"/>
              </a:spcBef>
              <a:spcAft>
                <a:spcPts val="1200"/>
              </a:spcAft>
              <a:buNone/>
            </a:pPr>
            <a:r>
              <a:rPr lang="en-US" sz="2000" dirty="0"/>
              <a:t/>
            </a:r>
            <a:br>
              <a:rPr lang="en-US" sz="2000" dirty="0"/>
            </a:br>
            <a:r>
              <a:rPr lang="en-US" sz="2000" dirty="0"/>
              <a:t>Code of Ethics Article 2: </a:t>
            </a:r>
          </a:p>
          <a:p>
            <a:pPr marL="0" indent="0">
              <a:spcBef>
                <a:spcPts val="0"/>
              </a:spcBef>
              <a:spcAft>
                <a:spcPts val="1200"/>
              </a:spcAft>
              <a:buNone/>
            </a:pPr>
            <a:r>
              <a:rPr lang="en-US" sz="2000" dirty="0"/>
              <a:t>REALTORS</a:t>
            </a:r>
            <a:r>
              <a:rPr lang="en-US" sz="2000" baseline="30000" dirty="0"/>
              <a:t>®</a:t>
            </a:r>
            <a:r>
              <a:rPr lang="en-US" sz="2000" dirty="0"/>
              <a:t> shall avoid exaggeration, misrepresentation, </a:t>
            </a:r>
            <a:br>
              <a:rPr lang="en-US" sz="2000" dirty="0"/>
            </a:br>
            <a:r>
              <a:rPr lang="en-US" sz="2000" dirty="0"/>
              <a:t>or concealment of pertinent facts relating to the property </a:t>
            </a:r>
            <a:br>
              <a:rPr lang="en-US" sz="2000" dirty="0"/>
            </a:br>
            <a:r>
              <a:rPr lang="en-US" sz="2000" dirty="0"/>
              <a:t>or the transaction. REALTORS</a:t>
            </a:r>
            <a:r>
              <a:rPr lang="en-US" sz="2000" baseline="30000" dirty="0"/>
              <a:t>®</a:t>
            </a:r>
            <a:r>
              <a:rPr lang="en-US" sz="2000" dirty="0"/>
              <a:t> shall not, however, </a:t>
            </a:r>
            <a:br>
              <a:rPr lang="en-US" sz="2000" dirty="0"/>
            </a:br>
            <a:r>
              <a:rPr lang="en-US" sz="2000" dirty="0"/>
              <a:t>be obligated to discover latent defects in the property, </a:t>
            </a:r>
            <a:br>
              <a:rPr lang="en-US" sz="2000" dirty="0"/>
            </a:br>
            <a:r>
              <a:rPr lang="en-US" sz="2000" dirty="0"/>
              <a:t>to advise on matters outside the scope of their real </a:t>
            </a:r>
            <a:br>
              <a:rPr lang="en-US" sz="2000" dirty="0"/>
            </a:br>
            <a:r>
              <a:rPr lang="en-US" sz="2000" dirty="0"/>
              <a:t>estate license, or to disclose facts which are confidential under the scope of agency or non-agency relationships </a:t>
            </a:r>
            <a:br>
              <a:rPr lang="en-US" sz="2000" dirty="0"/>
            </a:br>
            <a:r>
              <a:rPr lang="en-US" sz="2000" dirty="0"/>
              <a:t>as defined by state law. (Amended 1/00)</a:t>
            </a:r>
          </a:p>
        </p:txBody>
      </p:sp>
      <p:pic>
        <p:nvPicPr>
          <p:cNvPr id="4" name="Graphic 3">
            <a:extLst>
              <a:ext uri="{FF2B5EF4-FFF2-40B4-BE49-F238E27FC236}">
                <a16:creationId xmlns:a16="http://schemas.microsoft.com/office/drawing/2014/main" id="{17BD97E5-013C-F224-6F65-FDFC8DB4FEE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4025" y="2631281"/>
            <a:ext cx="1828800" cy="1828800"/>
          </a:xfrm>
          <a:prstGeom prst="rect">
            <a:avLst/>
          </a:prstGeom>
        </p:spPr>
      </p:pic>
      <p:sp>
        <p:nvSpPr>
          <p:cNvPr id="5" name="Date Placeholder 3">
            <a:extLst>
              <a:ext uri="{FF2B5EF4-FFF2-40B4-BE49-F238E27FC236}">
                <a16:creationId xmlns:a16="http://schemas.microsoft.com/office/drawing/2014/main" id="{9AA9B24D-2964-86E5-3CFD-372ABC56E8E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527C4717-18E6-72B0-41E3-4A3F238D303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35</a:t>
            </a:fld>
            <a:endParaRPr lang="en-US" sz="1200" b="1" dirty="0">
              <a:solidFill>
                <a:srgbClr val="606060"/>
              </a:solidFill>
            </a:endParaRPr>
          </a:p>
        </p:txBody>
      </p:sp>
    </p:spTree>
    <p:extLst>
      <p:ext uri="{BB962C8B-B14F-4D97-AF65-F5344CB8AC3E}">
        <p14:creationId xmlns:p14="http://schemas.microsoft.com/office/powerpoint/2010/main" val="414982398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076A563-E87C-54BE-E84A-400781E34B77}"/>
              </a:ext>
            </a:extLst>
          </p:cNvPr>
          <p:cNvSpPr>
            <a:spLocks noGrp="1"/>
          </p:cNvSpPr>
          <p:nvPr>
            <p:ph type="title"/>
          </p:nvPr>
        </p:nvSpPr>
        <p:spPr/>
        <p:txBody>
          <a:bodyPr/>
          <a:lstStyle/>
          <a:p>
            <a:r>
              <a:rPr lang="en-US" dirty="0"/>
              <a:t>Appraising the Appraisal</a:t>
            </a:r>
          </a:p>
        </p:txBody>
      </p:sp>
      <p:sp>
        <p:nvSpPr>
          <p:cNvPr id="3" name="Content Placeholder 2">
            <a:extLst>
              <a:ext uri="{FF2B5EF4-FFF2-40B4-BE49-F238E27FC236}">
                <a16:creationId xmlns:a16="http://schemas.microsoft.com/office/drawing/2014/main" id="{B0ED643B-C13B-4699-A0A9-0C0A9F1CEF01}"/>
              </a:ext>
            </a:extLst>
          </p:cNvPr>
          <p:cNvSpPr>
            <a:spLocks noGrp="1"/>
          </p:cNvSpPr>
          <p:nvPr>
            <p:ph idx="1"/>
          </p:nvPr>
        </p:nvSpPr>
        <p:spPr>
          <a:xfrm>
            <a:off x="457200" y="1825625"/>
            <a:ext cx="11277600" cy="4351338"/>
          </a:xfrm>
        </p:spPr>
        <p:txBody>
          <a:bodyPr numCol="1">
            <a:noAutofit/>
          </a:bodyPr>
          <a:lstStyle/>
          <a:p>
            <a:pPr marL="0" indent="0">
              <a:spcAft>
                <a:spcPts val="1200"/>
              </a:spcAft>
              <a:buNone/>
            </a:pPr>
            <a:r>
              <a:rPr lang="en-US" sz="2200" b="1" dirty="0">
                <a:latin typeface="Montserrat SemiBold" pitchFamily="2" charset="77"/>
              </a:rPr>
              <a:t>Are there errors?</a:t>
            </a:r>
          </a:p>
          <a:p>
            <a:pPr>
              <a:spcAft>
                <a:spcPts val="1200"/>
              </a:spcAft>
            </a:pPr>
            <a:r>
              <a:rPr lang="en-US" sz="2000" dirty="0"/>
              <a:t>Comps too old</a:t>
            </a:r>
          </a:p>
          <a:p>
            <a:pPr>
              <a:spcAft>
                <a:spcPts val="1200"/>
              </a:spcAft>
            </a:pPr>
            <a:r>
              <a:rPr lang="en-US" sz="2000" dirty="0"/>
              <a:t>Comps from another school</a:t>
            </a:r>
          </a:p>
          <a:p>
            <a:pPr>
              <a:spcAft>
                <a:spcPts val="1200"/>
              </a:spcAft>
            </a:pPr>
            <a:r>
              <a:rPr lang="en-US" sz="2000" dirty="0"/>
              <a:t>Inappropriate adjustments</a:t>
            </a:r>
          </a:p>
          <a:p>
            <a:pPr>
              <a:spcAft>
                <a:spcPts val="1200"/>
              </a:spcAft>
            </a:pPr>
            <a:r>
              <a:rPr lang="en-US" sz="2000" dirty="0"/>
              <a:t>Challenge outliers </a:t>
            </a:r>
          </a:p>
          <a:p>
            <a:pPr>
              <a:spcAft>
                <a:spcPts val="1200"/>
              </a:spcAft>
            </a:pPr>
            <a:r>
              <a:rPr lang="en-US" sz="2000" dirty="0"/>
              <a:t>Wrong neighborhood</a:t>
            </a:r>
          </a:p>
          <a:p>
            <a:pPr>
              <a:spcAft>
                <a:spcPts val="1200"/>
              </a:spcAft>
            </a:pPr>
            <a:r>
              <a:rPr lang="en-US" sz="2000" dirty="0"/>
              <a:t>Square footage error</a:t>
            </a:r>
          </a:p>
          <a:p>
            <a:pPr>
              <a:spcAft>
                <a:spcPts val="1200"/>
              </a:spcAft>
            </a:pPr>
            <a:r>
              <a:rPr lang="en-US" sz="2000" dirty="0"/>
              <a:t>Left off improvements</a:t>
            </a:r>
          </a:p>
          <a:p>
            <a:pPr>
              <a:spcAft>
                <a:spcPts val="1200"/>
              </a:spcAft>
            </a:pPr>
            <a:r>
              <a:rPr lang="en-US" sz="2000" dirty="0"/>
              <a:t>Bed or bath count incorrect</a:t>
            </a:r>
          </a:p>
        </p:txBody>
      </p:sp>
      <p:sp>
        <p:nvSpPr>
          <p:cNvPr id="5" name="Date Placeholder 3">
            <a:extLst>
              <a:ext uri="{FF2B5EF4-FFF2-40B4-BE49-F238E27FC236}">
                <a16:creationId xmlns:a16="http://schemas.microsoft.com/office/drawing/2014/main" id="{8E593A1D-0945-91E0-708D-43C142B58002}"/>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E1F285AF-DD87-48C9-D582-58C774560A5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341</a:t>
            </a:fld>
            <a:endParaRPr lang="en-US" b="1" dirty="0">
              <a:solidFill>
                <a:srgbClr val="606060"/>
              </a:solidFill>
            </a:endParaRPr>
          </a:p>
        </p:txBody>
      </p:sp>
      <p:pic>
        <p:nvPicPr>
          <p:cNvPr id="10" name="Graphic 9">
            <a:extLst>
              <a:ext uri="{FF2B5EF4-FFF2-40B4-BE49-F238E27FC236}">
                <a16:creationId xmlns:a16="http://schemas.microsoft.com/office/drawing/2014/main" id="{E3840275-5C4F-47EA-92E9-A8F3E2B488D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1517316768"/>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F015B-9ADA-4BF0-A679-7AEBC4BD7095}"/>
              </a:ext>
            </a:extLst>
          </p:cNvPr>
          <p:cNvSpPr>
            <a:spLocks noGrp="1"/>
          </p:cNvSpPr>
          <p:nvPr>
            <p:ph type="title"/>
          </p:nvPr>
        </p:nvSpPr>
        <p:spPr>
          <a:xfrm>
            <a:off x="457200" y="914400"/>
            <a:ext cx="11277600" cy="914400"/>
          </a:xfrm>
        </p:spPr>
        <p:txBody>
          <a:bodyPr>
            <a:noAutofit/>
          </a:bodyPr>
          <a:lstStyle/>
          <a:p>
            <a:r>
              <a:rPr lang="en-US" dirty="0"/>
              <a:t>Residential Appraisal Report</a:t>
            </a:r>
            <a:br>
              <a:rPr lang="en-US" dirty="0"/>
            </a:br>
            <a:r>
              <a:rPr lang="en-US" dirty="0"/>
              <a:t>Give Appraiser a Reason</a:t>
            </a:r>
          </a:p>
        </p:txBody>
      </p:sp>
      <p:sp>
        <p:nvSpPr>
          <p:cNvPr id="3" name="Content Placeholder 2">
            <a:extLst>
              <a:ext uri="{FF2B5EF4-FFF2-40B4-BE49-F238E27FC236}">
                <a16:creationId xmlns:a16="http://schemas.microsoft.com/office/drawing/2014/main" id="{BDE3D1E4-7A3A-4636-BFAF-078FD1F51337}"/>
              </a:ext>
            </a:extLst>
          </p:cNvPr>
          <p:cNvSpPr>
            <a:spLocks noGrp="1"/>
          </p:cNvSpPr>
          <p:nvPr>
            <p:ph idx="1"/>
          </p:nvPr>
        </p:nvSpPr>
        <p:spPr>
          <a:xfrm>
            <a:off x="457200" y="2286000"/>
            <a:ext cx="11277600" cy="3657600"/>
          </a:xfrm>
        </p:spPr>
        <p:txBody>
          <a:bodyPr numCol="1">
            <a:noAutofit/>
          </a:bodyPr>
          <a:lstStyle/>
          <a:p>
            <a:r>
              <a:rPr lang="en-US" dirty="0"/>
              <a:t>Submit new information</a:t>
            </a:r>
          </a:p>
          <a:p>
            <a:pPr>
              <a:spcAft>
                <a:spcPts val="1200"/>
              </a:spcAft>
            </a:pPr>
            <a:r>
              <a:rPr lang="en-US" dirty="0"/>
              <a:t>Submit new comps</a:t>
            </a:r>
          </a:p>
          <a:p>
            <a:pPr lvl="1">
              <a:spcAft>
                <a:spcPts val="1200"/>
              </a:spcAft>
            </a:pPr>
            <a:r>
              <a:rPr lang="en-US" dirty="0"/>
              <a:t>Pending now closed</a:t>
            </a:r>
          </a:p>
          <a:p>
            <a:pPr lvl="1">
              <a:spcAft>
                <a:spcPts val="1200"/>
              </a:spcAft>
            </a:pPr>
            <a:r>
              <a:rPr lang="en-US" dirty="0"/>
              <a:t>Those not used that should have been</a:t>
            </a:r>
          </a:p>
          <a:p>
            <a:pPr lvl="1">
              <a:spcAft>
                <a:spcPts val="1200"/>
              </a:spcAft>
            </a:pPr>
            <a:r>
              <a:rPr lang="en-US" dirty="0"/>
              <a:t>Those that should not have been used </a:t>
            </a:r>
          </a:p>
        </p:txBody>
      </p:sp>
      <p:sp>
        <p:nvSpPr>
          <p:cNvPr id="6" name="Date Placeholder 3">
            <a:extLst>
              <a:ext uri="{FF2B5EF4-FFF2-40B4-BE49-F238E27FC236}">
                <a16:creationId xmlns:a16="http://schemas.microsoft.com/office/drawing/2014/main" id="{93FA838D-F45A-206C-A1D7-877C4D0FF33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598CC76F-3C85-C19B-79BD-3BE01A95534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342</a:t>
            </a:fld>
            <a:endParaRPr lang="en-US" b="1" dirty="0">
              <a:solidFill>
                <a:srgbClr val="606060"/>
              </a:solidFill>
            </a:endParaRPr>
          </a:p>
        </p:txBody>
      </p:sp>
      <p:pic>
        <p:nvPicPr>
          <p:cNvPr id="9" name="Graphic 8">
            <a:extLst>
              <a:ext uri="{FF2B5EF4-FFF2-40B4-BE49-F238E27FC236}">
                <a16:creationId xmlns:a16="http://schemas.microsoft.com/office/drawing/2014/main" id="{C2981F44-2DB2-480B-74B1-D60CA893548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331366787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F82DDF-78B5-9804-8F6F-2514F9A2FA71}"/>
              </a:ext>
            </a:extLst>
          </p:cNvPr>
          <p:cNvPicPr>
            <a:picLocks noChangeAspect="1"/>
          </p:cNvPicPr>
          <p:nvPr/>
        </p:nvPicPr>
        <p:blipFill>
          <a:blip r:embed="rId2"/>
          <a:stretch>
            <a:fillRect/>
          </a:stretch>
        </p:blipFill>
        <p:spPr>
          <a:xfrm>
            <a:off x="1543811" y="1828798"/>
            <a:ext cx="9409177" cy="4114800"/>
          </a:xfrm>
          <a:prstGeom prst="rect">
            <a:avLst/>
          </a:prstGeom>
        </p:spPr>
      </p:pic>
      <p:sp>
        <p:nvSpPr>
          <p:cNvPr id="2" name="AutoShape 2" descr="Fannie Mae Announces Alternatives to the Traditional Appraisal | BAM">
            <a:extLst>
              <a:ext uri="{FF2B5EF4-FFF2-40B4-BE49-F238E27FC236}">
                <a16:creationId xmlns:a16="http://schemas.microsoft.com/office/drawing/2014/main" id="{40E2E745-8A81-EE0E-B331-97E3B5E2A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45ADFCD8-A4F6-04FF-073E-7E9ECBF3FEFC}"/>
              </a:ext>
            </a:extLst>
          </p:cNvPr>
          <p:cNvPicPr>
            <a:picLocks noChangeAspect="1"/>
          </p:cNvPicPr>
          <p:nvPr/>
        </p:nvPicPr>
        <p:blipFill>
          <a:blip r:embed="rId3"/>
          <a:stretch>
            <a:fillRect/>
          </a:stretch>
        </p:blipFill>
        <p:spPr>
          <a:xfrm>
            <a:off x="4114800" y="914400"/>
            <a:ext cx="3657600" cy="914400"/>
          </a:xfrm>
          <a:prstGeom prst="rect">
            <a:avLst/>
          </a:prstGeom>
        </p:spPr>
      </p:pic>
      <p:sp>
        <p:nvSpPr>
          <p:cNvPr id="6" name="Date Placeholder 3">
            <a:extLst>
              <a:ext uri="{FF2B5EF4-FFF2-40B4-BE49-F238E27FC236}">
                <a16:creationId xmlns:a16="http://schemas.microsoft.com/office/drawing/2014/main" id="{CA1EB8A2-F5E9-6BCC-4101-669C0C564A12}"/>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074F4D1A-7BC3-8AEB-47FC-328E973F4A6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343</a:t>
            </a:fld>
            <a:endParaRPr lang="en-US" b="1" dirty="0">
              <a:solidFill>
                <a:srgbClr val="606060"/>
              </a:solidFill>
            </a:endParaRPr>
          </a:p>
        </p:txBody>
      </p:sp>
    </p:spTree>
    <p:extLst>
      <p:ext uri="{BB962C8B-B14F-4D97-AF65-F5344CB8AC3E}">
        <p14:creationId xmlns:p14="http://schemas.microsoft.com/office/powerpoint/2010/main" val="248202983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6E7202-C4DE-0706-589E-AECCFF2DFCE0}"/>
              </a:ext>
            </a:extLst>
          </p:cNvPr>
          <p:cNvSpPr>
            <a:spLocks noGrp="1"/>
          </p:cNvSpPr>
          <p:nvPr>
            <p:ph type="title"/>
          </p:nvPr>
        </p:nvSpPr>
        <p:spPr/>
        <p:txBody>
          <a:bodyPr/>
          <a:lstStyle/>
          <a:p>
            <a:r>
              <a:rPr lang="en-US" dirty="0"/>
              <a:t>FNMA Appraisal Alternatives</a:t>
            </a:r>
          </a:p>
        </p:txBody>
      </p:sp>
      <p:sp>
        <p:nvSpPr>
          <p:cNvPr id="3" name="Content Placeholder 2">
            <a:extLst>
              <a:ext uri="{FF2B5EF4-FFF2-40B4-BE49-F238E27FC236}">
                <a16:creationId xmlns:a16="http://schemas.microsoft.com/office/drawing/2014/main" id="{A8D6DF84-1FE3-411D-4BB8-72777B4C478B}"/>
              </a:ext>
            </a:extLst>
          </p:cNvPr>
          <p:cNvSpPr>
            <a:spLocks noGrp="1"/>
          </p:cNvSpPr>
          <p:nvPr>
            <p:ph idx="1"/>
          </p:nvPr>
        </p:nvSpPr>
        <p:spPr>
          <a:xfrm>
            <a:off x="457200" y="1825625"/>
            <a:ext cx="11277600" cy="4351338"/>
          </a:xfrm>
        </p:spPr>
        <p:txBody>
          <a:bodyPr vert="horz" lIns="0" tIns="0" rIns="0" bIns="0" numCol="1" rtlCol="0">
            <a:noAutofit/>
          </a:bodyPr>
          <a:lstStyle/>
          <a:p>
            <a:r>
              <a:rPr lang="en-US" sz="2600" dirty="0"/>
              <a:t>A FNMA appraisal alternative is an offer to </a:t>
            </a:r>
            <a:br>
              <a:rPr lang="en-US" sz="2600" dirty="0"/>
            </a:br>
            <a:r>
              <a:rPr lang="en-US" sz="2600" dirty="0"/>
              <a:t>waive the appraiser-conducted appraisal</a:t>
            </a:r>
          </a:p>
          <a:p>
            <a:r>
              <a:rPr lang="en-US" sz="2600" dirty="0"/>
              <a:t>Buyer saves appraisal fee in most cases</a:t>
            </a:r>
          </a:p>
          <a:p>
            <a:r>
              <a:rPr lang="en-US" sz="2600" dirty="0"/>
              <a:t>Appraisal is done faster in most cases</a:t>
            </a:r>
          </a:p>
          <a:p>
            <a:r>
              <a:rPr lang="en-US" sz="2600" dirty="0"/>
              <a:t>FNMA uses their database which has over </a:t>
            </a:r>
            <a:br>
              <a:rPr lang="en-US" sz="2600" dirty="0"/>
            </a:br>
            <a:r>
              <a:rPr lang="en-US" sz="2600" dirty="0"/>
              <a:t>61 million appraisal reports (as of 3/23)</a:t>
            </a:r>
          </a:p>
        </p:txBody>
      </p:sp>
      <p:sp>
        <p:nvSpPr>
          <p:cNvPr id="2" name="Date Placeholder 3">
            <a:extLst>
              <a:ext uri="{FF2B5EF4-FFF2-40B4-BE49-F238E27FC236}">
                <a16:creationId xmlns:a16="http://schemas.microsoft.com/office/drawing/2014/main" id="{C4F76724-E49A-8F06-14C8-A59BB4B99F5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D89BA9FA-2B67-DFCE-B953-3FD6A4B69EA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344</a:t>
            </a:fld>
            <a:endParaRPr lang="en-US" b="1" dirty="0">
              <a:solidFill>
                <a:srgbClr val="606060"/>
              </a:solidFill>
            </a:endParaRPr>
          </a:p>
        </p:txBody>
      </p:sp>
      <p:pic>
        <p:nvPicPr>
          <p:cNvPr id="9" name="Graphic 8">
            <a:extLst>
              <a:ext uri="{FF2B5EF4-FFF2-40B4-BE49-F238E27FC236}">
                <a16:creationId xmlns:a16="http://schemas.microsoft.com/office/drawing/2014/main" id="{155C77D4-1896-41C3-357E-B6B572F3E47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68327140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3C11A8F-DB7A-4792-6959-AE80E0AB9A24}"/>
              </a:ext>
            </a:extLst>
          </p:cNvPr>
          <p:cNvSpPr>
            <a:spLocks noGrp="1"/>
          </p:cNvSpPr>
          <p:nvPr>
            <p:ph idx="1"/>
          </p:nvPr>
        </p:nvSpPr>
        <p:spPr/>
        <p:txBody>
          <a:bodyPr numCol="1"/>
          <a:lstStyle/>
          <a:p>
            <a:pPr marL="0" indent="0">
              <a:buNone/>
            </a:pPr>
            <a:r>
              <a:rPr lang="en-US" sz="1800" b="1" dirty="0">
                <a:latin typeface="Montserrat SemiBold" pitchFamily="2" charset="77"/>
              </a:rPr>
              <a:t>Valuation Acceptance (Appraisal Waiver): </a:t>
            </a:r>
            <a:br>
              <a:rPr lang="en-US" sz="1800" b="1" dirty="0">
                <a:latin typeface="Montserrat SemiBold" pitchFamily="2" charset="77"/>
              </a:rPr>
            </a:br>
            <a:r>
              <a:rPr lang="en-US" sz="1800" dirty="0"/>
              <a:t>This option will be considered on principal and secondary residence </a:t>
            </a:r>
            <a:br>
              <a:rPr lang="en-US" sz="1800" dirty="0"/>
            </a:br>
            <a:r>
              <a:rPr lang="en-US" sz="1800" dirty="0"/>
              <a:t>purchase transactions with a Loan to Value (LTV) of 80% or less. </a:t>
            </a:r>
          </a:p>
          <a:p>
            <a:pPr marL="0" indent="0">
              <a:buNone/>
            </a:pPr>
            <a:r>
              <a:rPr lang="en-US" sz="1800" b="1" dirty="0">
                <a:latin typeface="Montserrat SemiBold" pitchFamily="2" charset="77"/>
              </a:rPr>
              <a:t>Valuation Acceptance and Property Data: </a:t>
            </a:r>
            <a:br>
              <a:rPr lang="en-US" sz="1800" b="1" dirty="0">
                <a:latin typeface="Montserrat SemiBold" pitchFamily="2" charset="77"/>
              </a:rPr>
            </a:br>
            <a:r>
              <a:rPr lang="en-US" sz="1800" dirty="0"/>
              <a:t>Fannie will offer an appraisal waiver subject to “property data </a:t>
            </a:r>
            <a:br>
              <a:rPr lang="en-US" sz="1800" dirty="0"/>
            </a:br>
            <a:r>
              <a:rPr lang="en-US" sz="1800" dirty="0"/>
              <a:t>collection by a third party who conducts interior and exterior </a:t>
            </a:r>
            <a:br>
              <a:rPr lang="en-US" sz="1800" dirty="0"/>
            </a:br>
            <a:r>
              <a:rPr lang="en-US" sz="1800" dirty="0"/>
              <a:t>data collection on the subject property.”</a:t>
            </a:r>
          </a:p>
          <a:p>
            <a:pPr marL="0" indent="0">
              <a:buNone/>
            </a:pPr>
            <a:r>
              <a:rPr lang="en-US" sz="1800" b="1" dirty="0">
                <a:latin typeface="Montserrat SemiBold" pitchFamily="2" charset="77"/>
              </a:rPr>
              <a:t>Hybrid Appraisal:</a:t>
            </a:r>
            <a:r>
              <a:rPr lang="en-US" sz="1800" dirty="0"/>
              <a:t> </a:t>
            </a:r>
            <a:br>
              <a:rPr lang="en-US" sz="1800" dirty="0"/>
            </a:br>
            <a:r>
              <a:rPr lang="en-US" sz="1800" dirty="0"/>
              <a:t>Started as Value Acceptance and Property Data and something </a:t>
            </a:r>
            <a:br>
              <a:rPr lang="en-US" sz="1800" dirty="0"/>
            </a:br>
            <a:r>
              <a:rPr lang="en-US" sz="1800" dirty="0"/>
              <a:t>changed. The property data would be forwarded to a licensed </a:t>
            </a:r>
            <a:br>
              <a:rPr lang="en-US" sz="1800" dirty="0"/>
            </a:br>
            <a:r>
              <a:rPr lang="en-US" sz="1800" dirty="0"/>
              <a:t>appraiser, who would perform the valuation analysis based on </a:t>
            </a:r>
            <a:br>
              <a:rPr lang="en-US" sz="1800" dirty="0"/>
            </a:br>
            <a:r>
              <a:rPr lang="en-US" sz="1800" dirty="0"/>
              <a:t>the information provided by the third-party data collector.</a:t>
            </a:r>
          </a:p>
        </p:txBody>
      </p:sp>
      <p:pic>
        <p:nvPicPr>
          <p:cNvPr id="2" name="Picture 1">
            <a:extLst>
              <a:ext uri="{FF2B5EF4-FFF2-40B4-BE49-F238E27FC236}">
                <a16:creationId xmlns:a16="http://schemas.microsoft.com/office/drawing/2014/main" id="{1288C22A-FFE9-2B4F-57E6-25E7FB8E5699}"/>
              </a:ext>
            </a:extLst>
          </p:cNvPr>
          <p:cNvPicPr>
            <a:picLocks noChangeAspect="1"/>
          </p:cNvPicPr>
          <p:nvPr/>
        </p:nvPicPr>
        <p:blipFill>
          <a:blip r:embed="rId2"/>
          <a:stretch>
            <a:fillRect/>
          </a:stretch>
        </p:blipFill>
        <p:spPr>
          <a:xfrm>
            <a:off x="8740391" y="1825625"/>
            <a:ext cx="2743200" cy="685800"/>
          </a:xfrm>
          <a:prstGeom prst="rect">
            <a:avLst/>
          </a:prstGeom>
        </p:spPr>
      </p:pic>
      <p:sp>
        <p:nvSpPr>
          <p:cNvPr id="5" name="Date Placeholder 3">
            <a:extLst>
              <a:ext uri="{FF2B5EF4-FFF2-40B4-BE49-F238E27FC236}">
                <a16:creationId xmlns:a16="http://schemas.microsoft.com/office/drawing/2014/main" id="{46052165-460E-BB9C-941F-C905792B489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263D7B23-5E50-CEA6-7729-C19FA097AF6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345</a:t>
            </a:fld>
            <a:endParaRPr lang="en-US" b="1" dirty="0">
              <a:solidFill>
                <a:srgbClr val="606060"/>
              </a:solidFill>
            </a:endParaRPr>
          </a:p>
        </p:txBody>
      </p:sp>
      <p:sp>
        <p:nvSpPr>
          <p:cNvPr id="8" name="Title 7">
            <a:extLst>
              <a:ext uri="{FF2B5EF4-FFF2-40B4-BE49-F238E27FC236}">
                <a16:creationId xmlns:a16="http://schemas.microsoft.com/office/drawing/2014/main" id="{CAF02098-0D37-128C-41AF-8E77284E86B9}"/>
              </a:ext>
            </a:extLst>
          </p:cNvPr>
          <p:cNvSpPr>
            <a:spLocks noGrp="1"/>
          </p:cNvSpPr>
          <p:nvPr>
            <p:ph type="title"/>
          </p:nvPr>
        </p:nvSpPr>
        <p:spPr/>
        <p:txBody>
          <a:bodyPr/>
          <a:lstStyle/>
          <a:p>
            <a:r>
              <a:rPr lang="en-US" dirty="0"/>
              <a:t>Appraisal Alternatives</a:t>
            </a:r>
          </a:p>
        </p:txBody>
      </p:sp>
    </p:spTree>
    <p:extLst>
      <p:ext uri="{BB962C8B-B14F-4D97-AF65-F5344CB8AC3E}">
        <p14:creationId xmlns:p14="http://schemas.microsoft.com/office/powerpoint/2010/main" val="113332234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6D7F108-2483-3BDD-1CB8-74008DB20972}"/>
              </a:ext>
            </a:extLst>
          </p:cNvPr>
          <p:cNvSpPr>
            <a:spLocks noGrp="1"/>
          </p:cNvSpPr>
          <p:nvPr>
            <p:ph idx="1"/>
          </p:nvPr>
        </p:nvSpPr>
        <p:spPr/>
        <p:txBody>
          <a:bodyPr numCol="1"/>
          <a:lstStyle/>
          <a:p>
            <a:pPr marL="0" indent="0">
              <a:buNone/>
            </a:pPr>
            <a:r>
              <a:rPr lang="en-US" sz="1800" b="1" dirty="0">
                <a:latin typeface="Montserrat SemiBold" pitchFamily="2" charset="77"/>
              </a:rPr>
              <a:t>Desktop Appraisal. </a:t>
            </a:r>
            <a:r>
              <a:rPr lang="en-US" sz="1800" dirty="0"/>
              <a:t/>
            </a:r>
            <a:br>
              <a:rPr lang="en-US" sz="1800" dirty="0"/>
            </a:br>
            <a:r>
              <a:rPr lang="en-US" sz="1800" dirty="0"/>
              <a:t>Appraiser does not physically inspect the property – </a:t>
            </a:r>
            <a:br>
              <a:rPr lang="en-US" sz="1800" dirty="0"/>
            </a:br>
            <a:r>
              <a:rPr lang="en-US" sz="1800" dirty="0"/>
              <a:t>uses data from various sources including FNMA data base.</a:t>
            </a:r>
          </a:p>
          <a:p>
            <a:pPr marL="0" indent="0">
              <a:buNone/>
            </a:pPr>
            <a:r>
              <a:rPr lang="en-US" sz="1800" b="1" dirty="0">
                <a:latin typeface="Montserrat SemiBold" pitchFamily="2" charset="77"/>
              </a:rPr>
              <a:t>Traditional Appraisal. </a:t>
            </a:r>
            <a:r>
              <a:rPr lang="en-US" sz="1800" dirty="0"/>
              <a:t/>
            </a:r>
            <a:br>
              <a:rPr lang="en-US" sz="1800" dirty="0"/>
            </a:br>
            <a:r>
              <a:rPr lang="en-US" sz="1800" dirty="0"/>
              <a:t>Appraiser collects property data and completes the market </a:t>
            </a:r>
            <a:br>
              <a:rPr lang="en-US" sz="1800" dirty="0"/>
            </a:br>
            <a:r>
              <a:rPr lang="en-US" sz="1800" dirty="0"/>
              <a:t>analysis required for the appraisal.</a:t>
            </a:r>
          </a:p>
        </p:txBody>
      </p:sp>
      <p:sp>
        <p:nvSpPr>
          <p:cNvPr id="5" name="Date Placeholder 3">
            <a:extLst>
              <a:ext uri="{FF2B5EF4-FFF2-40B4-BE49-F238E27FC236}">
                <a16:creationId xmlns:a16="http://schemas.microsoft.com/office/drawing/2014/main" id="{4AC3C01A-7B7A-C399-0BCA-8698B5AE161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E22988B7-FFB6-F84E-7757-8027F29BC96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346</a:t>
            </a:fld>
            <a:endParaRPr lang="en-US" b="1" dirty="0">
              <a:solidFill>
                <a:srgbClr val="606060"/>
              </a:solidFill>
            </a:endParaRPr>
          </a:p>
        </p:txBody>
      </p:sp>
      <p:pic>
        <p:nvPicPr>
          <p:cNvPr id="2" name="Picture 1">
            <a:extLst>
              <a:ext uri="{FF2B5EF4-FFF2-40B4-BE49-F238E27FC236}">
                <a16:creationId xmlns:a16="http://schemas.microsoft.com/office/drawing/2014/main" id="{CD7780FB-F374-AB08-34D2-670ECEEAD143}"/>
              </a:ext>
            </a:extLst>
          </p:cNvPr>
          <p:cNvPicPr>
            <a:picLocks noChangeAspect="1"/>
          </p:cNvPicPr>
          <p:nvPr/>
        </p:nvPicPr>
        <p:blipFill>
          <a:blip r:embed="rId3"/>
          <a:stretch>
            <a:fillRect/>
          </a:stretch>
        </p:blipFill>
        <p:spPr>
          <a:xfrm>
            <a:off x="8740391" y="1825625"/>
            <a:ext cx="2743200" cy="685800"/>
          </a:xfrm>
          <a:prstGeom prst="rect">
            <a:avLst/>
          </a:prstGeom>
        </p:spPr>
      </p:pic>
    </p:spTree>
    <p:extLst>
      <p:ext uri="{BB962C8B-B14F-4D97-AF65-F5344CB8AC3E}">
        <p14:creationId xmlns:p14="http://schemas.microsoft.com/office/powerpoint/2010/main" val="137102336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D651-099C-4687-BD5A-3F4BE6EA13D8}"/>
              </a:ext>
            </a:extLst>
          </p:cNvPr>
          <p:cNvSpPr>
            <a:spLocks noGrp="1"/>
          </p:cNvSpPr>
          <p:nvPr>
            <p:ph type="title"/>
          </p:nvPr>
        </p:nvSpPr>
        <p:spPr>
          <a:xfrm>
            <a:off x="457200" y="914400"/>
            <a:ext cx="11277600" cy="914400"/>
          </a:xfrm>
        </p:spPr>
        <p:txBody>
          <a:bodyPr>
            <a:noAutofit/>
          </a:bodyPr>
          <a:lstStyle/>
          <a:p>
            <a:r>
              <a:rPr lang="en-US" dirty="0"/>
              <a:t>VA Tidewater</a:t>
            </a:r>
          </a:p>
        </p:txBody>
      </p:sp>
      <p:sp>
        <p:nvSpPr>
          <p:cNvPr id="9" name="Content Placeholder 8">
            <a:extLst>
              <a:ext uri="{FF2B5EF4-FFF2-40B4-BE49-F238E27FC236}">
                <a16:creationId xmlns:a16="http://schemas.microsoft.com/office/drawing/2014/main" id="{21257538-2063-C334-CBE6-ABFD5BB917E4}"/>
              </a:ext>
            </a:extLst>
          </p:cNvPr>
          <p:cNvSpPr>
            <a:spLocks noGrp="1"/>
          </p:cNvSpPr>
          <p:nvPr>
            <p:ph idx="1"/>
          </p:nvPr>
        </p:nvSpPr>
        <p:spPr/>
        <p:txBody>
          <a:bodyPr numCol="1"/>
          <a:lstStyle/>
          <a:p>
            <a:pPr>
              <a:spcAft>
                <a:spcPts val="1800"/>
              </a:spcAft>
            </a:pPr>
            <a:r>
              <a:rPr lang="en-US" sz="2200" dirty="0"/>
              <a:t>Appraiser provides Tidewater Notice to lender</a:t>
            </a:r>
          </a:p>
          <a:p>
            <a:pPr>
              <a:spcAft>
                <a:spcPts val="1800"/>
              </a:spcAft>
            </a:pPr>
            <a:r>
              <a:rPr lang="en-US" sz="2200" dirty="0"/>
              <a:t>Lender notifies agents of Tidewater Initiative</a:t>
            </a:r>
          </a:p>
          <a:p>
            <a:pPr>
              <a:spcAft>
                <a:spcPts val="1800"/>
              </a:spcAft>
            </a:pPr>
            <a:r>
              <a:rPr lang="en-US" sz="2200" dirty="0"/>
              <a:t>REALTORS</a:t>
            </a:r>
            <a:r>
              <a:rPr lang="en-US" sz="2200" baseline="30000" dirty="0"/>
              <a:t>®</a:t>
            </a:r>
            <a:r>
              <a:rPr lang="en-US" sz="2200" dirty="0"/>
              <a:t> can each submit 3 additional comps – 2 days</a:t>
            </a:r>
          </a:p>
          <a:p>
            <a:pPr>
              <a:spcAft>
                <a:spcPts val="1800"/>
              </a:spcAft>
            </a:pPr>
            <a:r>
              <a:rPr lang="en-US" sz="2200" dirty="0"/>
              <a:t>Appraiser cannot discuss contents of the appraisal</a:t>
            </a:r>
          </a:p>
          <a:p>
            <a:pPr>
              <a:spcAft>
                <a:spcPts val="1800"/>
              </a:spcAft>
            </a:pPr>
            <a:r>
              <a:rPr lang="en-US" sz="2200" dirty="0"/>
              <a:t>Additional information is reviewed by appraiser</a:t>
            </a:r>
          </a:p>
          <a:p>
            <a:pPr>
              <a:spcAft>
                <a:spcPts val="1800"/>
              </a:spcAft>
            </a:pPr>
            <a:r>
              <a:rPr lang="en-US" sz="2200" dirty="0"/>
              <a:t>VA underwriter reviews and completes appraisal </a:t>
            </a:r>
          </a:p>
          <a:p>
            <a:pPr>
              <a:spcAft>
                <a:spcPts val="1800"/>
              </a:spcAft>
            </a:pPr>
            <a:r>
              <a:rPr lang="en-US" sz="2200" dirty="0"/>
              <a:t>Appraisal is provided to the Veteran</a:t>
            </a:r>
          </a:p>
        </p:txBody>
      </p:sp>
      <p:sp>
        <p:nvSpPr>
          <p:cNvPr id="8" name="TextBox 7">
            <a:extLst>
              <a:ext uri="{FF2B5EF4-FFF2-40B4-BE49-F238E27FC236}">
                <a16:creationId xmlns:a16="http://schemas.microsoft.com/office/drawing/2014/main" id="{6FC15BD0-4959-43BD-9798-157CEBC5388C}"/>
              </a:ext>
            </a:extLst>
          </p:cNvPr>
          <p:cNvSpPr txBox="1"/>
          <p:nvPr/>
        </p:nvSpPr>
        <p:spPr>
          <a:xfrm>
            <a:off x="429743" y="6166928"/>
            <a:ext cx="805284" cy="461665"/>
          </a:xfrm>
          <a:prstGeom prst="rect">
            <a:avLst/>
          </a:prstGeom>
          <a:noFill/>
        </p:spPr>
        <p:txBody>
          <a:bodyPr wrap="square" rtlCol="0">
            <a:spAutoFit/>
          </a:bodyPr>
          <a:lstStyle/>
          <a:p>
            <a:r>
              <a:rPr lang="en-US" sz="2400">
                <a:solidFill>
                  <a:schemeClr val="bg1"/>
                </a:solidFill>
              </a:rPr>
              <a:t>117</a:t>
            </a:r>
          </a:p>
        </p:txBody>
      </p:sp>
      <p:sp>
        <p:nvSpPr>
          <p:cNvPr id="6" name="Date Placeholder 3">
            <a:extLst>
              <a:ext uri="{FF2B5EF4-FFF2-40B4-BE49-F238E27FC236}">
                <a16:creationId xmlns:a16="http://schemas.microsoft.com/office/drawing/2014/main" id="{69B4371B-775C-EA1A-044A-FD4162CBC13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EC22DA93-62EE-3D36-3ED1-DC77C14DB7D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347</a:t>
            </a:fld>
            <a:endParaRPr lang="en-US" b="1" dirty="0">
              <a:solidFill>
                <a:srgbClr val="606060"/>
              </a:solidFill>
            </a:endParaRPr>
          </a:p>
        </p:txBody>
      </p:sp>
      <p:pic>
        <p:nvPicPr>
          <p:cNvPr id="10" name="Graphic 9">
            <a:extLst>
              <a:ext uri="{FF2B5EF4-FFF2-40B4-BE49-F238E27FC236}">
                <a16:creationId xmlns:a16="http://schemas.microsoft.com/office/drawing/2014/main" id="{0D4B254B-AF01-A208-AE3D-EB243D365B3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198146678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12C747-8B5F-41D1-BE29-3A1BCD8F894C}"/>
              </a:ext>
            </a:extLst>
          </p:cNvPr>
          <p:cNvSpPr>
            <a:spLocks noGrp="1"/>
          </p:cNvSpPr>
          <p:nvPr>
            <p:ph type="title"/>
          </p:nvPr>
        </p:nvSpPr>
        <p:spPr>
          <a:xfrm>
            <a:off x="457200" y="914400"/>
            <a:ext cx="11277600" cy="914400"/>
          </a:xfrm>
        </p:spPr>
        <p:txBody>
          <a:bodyPr/>
          <a:lstStyle/>
          <a:p>
            <a:r>
              <a:rPr lang="en-US"/>
              <a:t>Property Insurance</a:t>
            </a:r>
          </a:p>
        </p:txBody>
      </p:sp>
      <p:sp>
        <p:nvSpPr>
          <p:cNvPr id="7" name="Content Placeholder 6">
            <a:extLst>
              <a:ext uri="{FF2B5EF4-FFF2-40B4-BE49-F238E27FC236}">
                <a16:creationId xmlns:a16="http://schemas.microsoft.com/office/drawing/2014/main" id="{6B9666BB-4960-456F-A3B2-309224AC0773}"/>
              </a:ext>
            </a:extLst>
          </p:cNvPr>
          <p:cNvSpPr>
            <a:spLocks noGrp="1"/>
          </p:cNvSpPr>
          <p:nvPr>
            <p:ph idx="1"/>
          </p:nvPr>
        </p:nvSpPr>
        <p:spPr>
          <a:xfrm>
            <a:off x="457200" y="1825625"/>
            <a:ext cx="11277600" cy="4351338"/>
          </a:xfrm>
        </p:spPr>
        <p:txBody>
          <a:bodyPr numCol="1">
            <a:noAutofit/>
          </a:bodyPr>
          <a:lstStyle/>
          <a:p>
            <a:r>
              <a:rPr lang="en-US" sz="2600" dirty="0"/>
              <a:t>Should verify during due diligence </a:t>
            </a:r>
          </a:p>
          <a:p>
            <a:r>
              <a:rPr lang="en-US" sz="2600" dirty="0"/>
              <a:t>Purchase prior to closing</a:t>
            </a:r>
          </a:p>
          <a:p>
            <a:r>
              <a:rPr lang="en-US" sz="2600" dirty="0"/>
              <a:t>Loss claims made by previous </a:t>
            </a:r>
            <a:br>
              <a:rPr lang="en-US" sz="2600" dirty="0"/>
            </a:br>
            <a:r>
              <a:rPr lang="en-US" sz="2600" dirty="0"/>
              <a:t>owner figure into premiums</a:t>
            </a:r>
          </a:p>
          <a:p>
            <a:r>
              <a:rPr lang="en-US" sz="2600" dirty="0"/>
              <a:t>Buyer credit history also figures </a:t>
            </a:r>
            <a:br>
              <a:rPr lang="en-US" sz="2600" dirty="0"/>
            </a:br>
            <a:r>
              <a:rPr lang="en-US" sz="2600" dirty="0"/>
              <a:t>into premiums</a:t>
            </a:r>
          </a:p>
        </p:txBody>
      </p:sp>
      <p:sp>
        <p:nvSpPr>
          <p:cNvPr id="3" name="Date Placeholder 3">
            <a:extLst>
              <a:ext uri="{FF2B5EF4-FFF2-40B4-BE49-F238E27FC236}">
                <a16:creationId xmlns:a16="http://schemas.microsoft.com/office/drawing/2014/main" id="{C79B4E5D-574E-D665-4FE2-8A8AD396577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D4D198DE-179F-0DE1-EB5D-12714A0A0EC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348</a:t>
            </a:fld>
            <a:endParaRPr lang="en-US" b="1" dirty="0">
              <a:solidFill>
                <a:srgbClr val="606060"/>
              </a:solidFill>
            </a:endParaRPr>
          </a:p>
        </p:txBody>
      </p:sp>
      <p:pic>
        <p:nvPicPr>
          <p:cNvPr id="9" name="Graphic 8">
            <a:extLst>
              <a:ext uri="{FF2B5EF4-FFF2-40B4-BE49-F238E27FC236}">
                <a16:creationId xmlns:a16="http://schemas.microsoft.com/office/drawing/2014/main" id="{BB1DEA7A-4079-6658-F2FE-16C429BF0CF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308758328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0D5B-DD32-447A-B96B-6C656C9072BB}"/>
              </a:ext>
            </a:extLst>
          </p:cNvPr>
          <p:cNvSpPr>
            <a:spLocks noGrp="1"/>
          </p:cNvSpPr>
          <p:nvPr>
            <p:ph type="title"/>
          </p:nvPr>
        </p:nvSpPr>
        <p:spPr>
          <a:xfrm>
            <a:off x="457200" y="914400"/>
            <a:ext cx="11277600" cy="914400"/>
          </a:xfrm>
        </p:spPr>
        <p:txBody>
          <a:bodyPr>
            <a:normAutofit/>
          </a:bodyPr>
          <a:lstStyle/>
          <a:p>
            <a:r>
              <a:rPr lang="en-US"/>
              <a:t>Flood Insurance</a:t>
            </a:r>
          </a:p>
        </p:txBody>
      </p:sp>
      <p:sp>
        <p:nvSpPr>
          <p:cNvPr id="3" name="Content Placeholder 2">
            <a:extLst>
              <a:ext uri="{FF2B5EF4-FFF2-40B4-BE49-F238E27FC236}">
                <a16:creationId xmlns:a16="http://schemas.microsoft.com/office/drawing/2014/main" id="{FE3E989A-1424-44C6-AEC1-8CC204822FBF}"/>
              </a:ext>
            </a:extLst>
          </p:cNvPr>
          <p:cNvSpPr>
            <a:spLocks noGrp="1"/>
          </p:cNvSpPr>
          <p:nvPr>
            <p:ph idx="1"/>
          </p:nvPr>
        </p:nvSpPr>
        <p:spPr>
          <a:xfrm>
            <a:off x="457200" y="1825625"/>
            <a:ext cx="11277600" cy="4351338"/>
          </a:xfrm>
        </p:spPr>
        <p:txBody>
          <a:bodyPr numCol="1">
            <a:noAutofit/>
          </a:bodyPr>
          <a:lstStyle/>
          <a:p>
            <a:pPr>
              <a:spcAft>
                <a:spcPts val="1200"/>
              </a:spcAft>
            </a:pPr>
            <a:r>
              <a:rPr lang="en-US" dirty="0"/>
              <a:t>Due Diligence: </a:t>
            </a:r>
          </a:p>
          <a:p>
            <a:pPr marL="640080" indent="-365760">
              <a:spcAft>
                <a:spcPts val="1200"/>
              </a:spcAft>
              <a:buFont typeface="System Font Regular"/>
              <a:buChar char="—"/>
            </a:pPr>
            <a:r>
              <a:rPr lang="en-US" dirty="0"/>
              <a:t>Is home located in flood zone?</a:t>
            </a:r>
          </a:p>
          <a:p>
            <a:pPr marL="640080" indent="-365760">
              <a:buFont typeface="System Font Regular"/>
              <a:buChar char="—"/>
            </a:pPr>
            <a:r>
              <a:rPr lang="en-US" dirty="0"/>
              <a:t>May be required by lender</a:t>
            </a:r>
          </a:p>
          <a:p>
            <a:r>
              <a:rPr lang="en-US" b="1" noProof="0" dirty="0">
                <a:latin typeface="Montserrat SemiBold" pitchFamily="2" charset="77"/>
                <a:hlinkClick r:id="rId3"/>
              </a:rPr>
              <a:t>National Flood Insurance Program</a:t>
            </a:r>
            <a:endParaRPr lang="en-US" b="1" noProof="0" dirty="0">
              <a:latin typeface="Montserrat SemiBold" pitchFamily="2" charset="77"/>
            </a:endParaRPr>
          </a:p>
          <a:p>
            <a:r>
              <a:rPr lang="en-US" b="1" noProof="0" dirty="0">
                <a:latin typeface="Montserrat SemiBold" pitchFamily="2" charset="77"/>
                <a:hlinkClick r:id="rId4"/>
              </a:rPr>
              <a:t>NAR’s NFIP Toolkit</a:t>
            </a:r>
            <a:endParaRPr lang="en-US" b="1" noProof="0" dirty="0">
              <a:latin typeface="Montserrat SemiBold" pitchFamily="2" charset="77"/>
            </a:endParaRPr>
          </a:p>
          <a:p>
            <a:endParaRPr lang="en-US" dirty="0"/>
          </a:p>
        </p:txBody>
      </p:sp>
      <p:sp>
        <p:nvSpPr>
          <p:cNvPr id="5" name="Date Placeholder 3">
            <a:extLst>
              <a:ext uri="{FF2B5EF4-FFF2-40B4-BE49-F238E27FC236}">
                <a16:creationId xmlns:a16="http://schemas.microsoft.com/office/drawing/2014/main" id="{173C2271-3508-F61C-57B2-33197F009DA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37E2DE90-299C-CB07-C643-13DC87FF127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349</a:t>
            </a:fld>
            <a:endParaRPr lang="en-US" b="1" dirty="0">
              <a:solidFill>
                <a:srgbClr val="606060"/>
              </a:solidFill>
            </a:endParaRPr>
          </a:p>
        </p:txBody>
      </p:sp>
    </p:spTree>
    <p:extLst>
      <p:ext uri="{BB962C8B-B14F-4D97-AF65-F5344CB8AC3E}">
        <p14:creationId xmlns:p14="http://schemas.microsoft.com/office/powerpoint/2010/main" val="4289818810"/>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0EAF25-F480-F8F0-B761-1606E01C879E}"/>
              </a:ext>
            </a:extLst>
          </p:cNvPr>
          <p:cNvSpPr>
            <a:spLocks noGrp="1"/>
          </p:cNvSpPr>
          <p:nvPr>
            <p:ph type="title"/>
          </p:nvPr>
        </p:nvSpPr>
        <p:spPr>
          <a:xfrm>
            <a:off x="457200" y="914400"/>
            <a:ext cx="11277600" cy="914400"/>
          </a:xfrm>
        </p:spPr>
        <p:txBody>
          <a:bodyPr/>
          <a:lstStyle/>
          <a:p>
            <a:r>
              <a:rPr lang="en-US" dirty="0"/>
              <a:t>Policy of Title Insurance</a:t>
            </a:r>
            <a:br>
              <a:rPr lang="en-US" dirty="0"/>
            </a:br>
            <a:endParaRPr lang="en-US" dirty="0"/>
          </a:p>
        </p:txBody>
      </p:sp>
      <p:sp>
        <p:nvSpPr>
          <p:cNvPr id="3" name="Content Placeholder 2">
            <a:extLst>
              <a:ext uri="{FF2B5EF4-FFF2-40B4-BE49-F238E27FC236}">
                <a16:creationId xmlns:a16="http://schemas.microsoft.com/office/drawing/2014/main" id="{F1157CE3-A2D3-49F5-96A0-73BF28F10669}"/>
              </a:ext>
            </a:extLst>
          </p:cNvPr>
          <p:cNvSpPr>
            <a:spLocks noGrp="1"/>
          </p:cNvSpPr>
          <p:nvPr>
            <p:ph idx="1"/>
          </p:nvPr>
        </p:nvSpPr>
        <p:spPr>
          <a:xfrm>
            <a:off x="457200" y="1825625"/>
            <a:ext cx="11277600" cy="4351338"/>
          </a:xfrm>
        </p:spPr>
        <p:txBody>
          <a:bodyPr numCol="1">
            <a:noAutofit/>
          </a:bodyPr>
          <a:lstStyle/>
          <a:p>
            <a:pPr marL="0" indent="0">
              <a:buNone/>
            </a:pPr>
            <a:r>
              <a:rPr lang="en-US" sz="2400" b="1" dirty="0">
                <a:latin typeface="Montserrat SemiBold" pitchFamily="2" charset="77"/>
              </a:rPr>
              <a:t>Protects policyholder from losses resulting from defects in the title</a:t>
            </a:r>
          </a:p>
          <a:p>
            <a:r>
              <a:rPr lang="en-US" sz="2400" dirty="0"/>
              <a:t>Lender’s title policy (required):</a:t>
            </a:r>
          </a:p>
          <a:p>
            <a:pPr marL="640080" indent="-365760">
              <a:buFont typeface="System Font Regular"/>
              <a:buChar char="—"/>
            </a:pPr>
            <a:r>
              <a:rPr lang="en-US" sz="2400" dirty="0"/>
              <a:t>Insures validity and enforceability of mortgage document</a:t>
            </a:r>
          </a:p>
          <a:p>
            <a:r>
              <a:rPr lang="en-US" sz="2400" dirty="0"/>
              <a:t>Owner’s title policy (suggested):</a:t>
            </a:r>
          </a:p>
          <a:p>
            <a:pPr marL="640080" indent="-365760">
              <a:buFont typeface="System Font Regular"/>
              <a:buChar char="—"/>
            </a:pPr>
            <a:r>
              <a:rPr lang="en-US" sz="2400" dirty="0"/>
              <a:t>Protects buyer’s ownership rights</a:t>
            </a:r>
          </a:p>
          <a:p>
            <a:pPr marL="640080" indent="-365760">
              <a:buFont typeface="System Font Regular"/>
              <a:buChar char="—"/>
            </a:pPr>
            <a:r>
              <a:rPr lang="en-US" sz="2400" dirty="0"/>
              <a:t>Include an owner’s title policy in the contract</a:t>
            </a:r>
          </a:p>
        </p:txBody>
      </p:sp>
      <p:sp>
        <p:nvSpPr>
          <p:cNvPr id="10" name="Date Placeholder 3">
            <a:extLst>
              <a:ext uri="{FF2B5EF4-FFF2-40B4-BE49-F238E27FC236}">
                <a16:creationId xmlns:a16="http://schemas.microsoft.com/office/drawing/2014/main" id="{1EE07D83-1792-9ABC-4247-2ED67BB7A1D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CB0FB029-7BC1-94AE-CF40-829CB8409B2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350</a:t>
            </a:fld>
            <a:endParaRPr lang="en-US" b="1" dirty="0">
              <a:solidFill>
                <a:srgbClr val="606060"/>
              </a:solidFill>
            </a:endParaRPr>
          </a:p>
        </p:txBody>
      </p:sp>
    </p:spTree>
    <p:extLst>
      <p:ext uri="{BB962C8B-B14F-4D97-AF65-F5344CB8AC3E}">
        <p14:creationId xmlns:p14="http://schemas.microsoft.com/office/powerpoint/2010/main" val="652438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C8934-7160-4839-B8B0-C30C4582CE45}"/>
              </a:ext>
            </a:extLst>
          </p:cNvPr>
          <p:cNvSpPr>
            <a:spLocks noGrp="1"/>
          </p:cNvSpPr>
          <p:nvPr>
            <p:ph type="title"/>
          </p:nvPr>
        </p:nvSpPr>
        <p:spPr>
          <a:xfrm>
            <a:off x="454152" y="914400"/>
            <a:ext cx="2743200" cy="1828800"/>
          </a:xfrm>
        </p:spPr>
        <p:txBody>
          <a:bodyPr>
            <a:normAutofit/>
          </a:bodyPr>
          <a:lstStyle/>
          <a:p>
            <a:r>
              <a:rPr lang="en-US" sz="2800" dirty="0"/>
              <a:t>Confidentiality </a:t>
            </a:r>
          </a:p>
        </p:txBody>
      </p:sp>
      <p:sp>
        <p:nvSpPr>
          <p:cNvPr id="3" name="Content Placeholder 2">
            <a:extLst>
              <a:ext uri="{FF2B5EF4-FFF2-40B4-BE49-F238E27FC236}">
                <a16:creationId xmlns:a16="http://schemas.microsoft.com/office/drawing/2014/main" id="{75C36BA9-403F-472B-952E-FAEFFC0EEB14}"/>
              </a:ext>
            </a:extLst>
          </p:cNvPr>
          <p:cNvSpPr>
            <a:spLocks noGrp="1"/>
          </p:cNvSpPr>
          <p:nvPr>
            <p:ph idx="1"/>
          </p:nvPr>
        </p:nvSpPr>
        <p:spPr>
          <a:xfrm>
            <a:off x="3965448" y="914400"/>
            <a:ext cx="7772400" cy="5262563"/>
          </a:xfrm>
        </p:spPr>
        <p:txBody>
          <a:bodyPr numCol="1">
            <a:normAutofit/>
          </a:bodyPr>
          <a:lstStyle/>
          <a:p>
            <a:pPr marL="0" indent="0">
              <a:spcBef>
                <a:spcPts val="0"/>
              </a:spcBef>
              <a:spcAft>
                <a:spcPts val="1200"/>
              </a:spcAft>
              <a:buNone/>
            </a:pPr>
            <a:r>
              <a:rPr lang="en-US" sz="2000" b="1" dirty="0">
                <a:latin typeface="Montserrat SemiBold" pitchFamily="2" charset="77"/>
              </a:rPr>
              <a:t>Information learned about clients or told to you </a:t>
            </a:r>
            <a:br>
              <a:rPr lang="en-US" sz="2000" b="1" dirty="0">
                <a:latin typeface="Montserrat SemiBold" pitchFamily="2" charset="77"/>
              </a:rPr>
            </a:br>
            <a:r>
              <a:rPr lang="en-US" sz="2000" b="1" dirty="0">
                <a:latin typeface="Montserrat SemiBold" pitchFamily="2" charset="77"/>
              </a:rPr>
              <a:t>by clients stays confidential after the termination </a:t>
            </a:r>
            <a:br>
              <a:rPr lang="en-US" sz="2000" b="1" dirty="0">
                <a:latin typeface="Montserrat SemiBold" pitchFamily="2" charset="77"/>
              </a:rPr>
            </a:br>
            <a:r>
              <a:rPr lang="en-US" sz="2000" b="1" dirty="0">
                <a:latin typeface="Montserrat SemiBold" pitchFamily="2" charset="77"/>
              </a:rPr>
              <a:t>of the agency relationship</a:t>
            </a:r>
            <a:endParaRPr lang="en-US" sz="2000" dirty="0"/>
          </a:p>
          <a:p>
            <a:pPr marL="0" indent="0">
              <a:spcBef>
                <a:spcPts val="0"/>
              </a:spcBef>
              <a:spcAft>
                <a:spcPts val="1200"/>
              </a:spcAft>
              <a:buNone/>
            </a:pPr>
            <a:r>
              <a:rPr lang="en-US" sz="2000" dirty="0"/>
              <a:t/>
            </a:r>
            <a:br>
              <a:rPr lang="en-US" sz="2000" dirty="0"/>
            </a:br>
            <a:r>
              <a:rPr lang="en-US" sz="2000" dirty="0"/>
              <a:t>Code of Ethics Article 1, Standard of Practice 1-9: </a:t>
            </a:r>
          </a:p>
          <a:p>
            <a:pPr marL="0" indent="0">
              <a:spcBef>
                <a:spcPts val="0"/>
              </a:spcBef>
              <a:spcAft>
                <a:spcPts val="1200"/>
              </a:spcAft>
              <a:buNone/>
            </a:pPr>
            <a:r>
              <a:rPr lang="en-US" sz="2000" dirty="0"/>
              <a:t>The obligation of REALTORS</a:t>
            </a:r>
            <a:r>
              <a:rPr lang="en-US" sz="2000" baseline="30000" dirty="0"/>
              <a:t>®</a:t>
            </a:r>
            <a:r>
              <a:rPr lang="en-US" sz="2000" dirty="0"/>
              <a:t> to preserve confidential information (as defined by state law) provided by their clients in the course of any agency relationship or </a:t>
            </a:r>
            <a:br>
              <a:rPr lang="en-US" sz="2000" dirty="0"/>
            </a:br>
            <a:r>
              <a:rPr lang="en-US" sz="2000" dirty="0"/>
              <a:t>non-agency relationship recognized by law continues </a:t>
            </a:r>
            <a:br>
              <a:rPr lang="en-US" sz="2000" dirty="0"/>
            </a:br>
            <a:r>
              <a:rPr lang="en-US" sz="2000" dirty="0"/>
              <a:t>after termination of agency relationships or any </a:t>
            </a:r>
            <a:br>
              <a:rPr lang="en-US" sz="2000" dirty="0"/>
            </a:br>
            <a:r>
              <a:rPr lang="en-US" sz="2000" dirty="0"/>
              <a:t>non-agency relationships recognized by law. </a:t>
            </a:r>
            <a:br>
              <a:rPr lang="en-US" sz="2000" dirty="0"/>
            </a:br>
            <a:r>
              <a:rPr lang="en-US" sz="2000" dirty="0"/>
              <a:t>(Adopted 1/93, Amended 1/01) </a:t>
            </a:r>
          </a:p>
        </p:txBody>
      </p:sp>
      <p:pic>
        <p:nvPicPr>
          <p:cNvPr id="4" name="Graphic 3">
            <a:extLst>
              <a:ext uri="{FF2B5EF4-FFF2-40B4-BE49-F238E27FC236}">
                <a16:creationId xmlns:a16="http://schemas.microsoft.com/office/drawing/2014/main" id="{601F33CE-184A-8951-7785-9B5BB2F8C89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025" y="2631281"/>
            <a:ext cx="1828800" cy="1828800"/>
          </a:xfrm>
          <a:prstGeom prst="rect">
            <a:avLst/>
          </a:prstGeom>
        </p:spPr>
      </p:pic>
      <p:sp>
        <p:nvSpPr>
          <p:cNvPr id="5" name="Date Placeholder 3">
            <a:extLst>
              <a:ext uri="{FF2B5EF4-FFF2-40B4-BE49-F238E27FC236}">
                <a16:creationId xmlns:a16="http://schemas.microsoft.com/office/drawing/2014/main" id="{11C6C9D2-34FD-9F3E-0542-0237E7F21C4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03224DC4-8042-1B72-7392-5EB1162C736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36</a:t>
            </a:fld>
            <a:endParaRPr lang="en-US" sz="1200" b="1" dirty="0">
              <a:solidFill>
                <a:srgbClr val="606060"/>
              </a:solidFill>
            </a:endParaRPr>
          </a:p>
        </p:txBody>
      </p:sp>
    </p:spTree>
    <p:extLst>
      <p:ext uri="{BB962C8B-B14F-4D97-AF65-F5344CB8AC3E}">
        <p14:creationId xmlns:p14="http://schemas.microsoft.com/office/powerpoint/2010/main" val="93817043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F845-9ECF-4E31-871F-3C2DF2E4AF9D}"/>
              </a:ext>
            </a:extLst>
          </p:cNvPr>
          <p:cNvSpPr>
            <a:spLocks noGrp="1"/>
          </p:cNvSpPr>
          <p:nvPr>
            <p:ph type="title"/>
          </p:nvPr>
        </p:nvSpPr>
        <p:spPr>
          <a:xfrm>
            <a:off x="457200" y="914400"/>
            <a:ext cx="11277600" cy="914400"/>
          </a:xfrm>
        </p:spPr>
        <p:txBody>
          <a:bodyPr>
            <a:normAutofit/>
          </a:bodyPr>
          <a:lstStyle/>
          <a:p>
            <a:r>
              <a:rPr lang="en-US"/>
              <a:t>Pre-Closing Walk-Through</a:t>
            </a:r>
          </a:p>
        </p:txBody>
      </p:sp>
      <p:sp>
        <p:nvSpPr>
          <p:cNvPr id="3" name="Content Placeholder 2">
            <a:extLst>
              <a:ext uri="{FF2B5EF4-FFF2-40B4-BE49-F238E27FC236}">
                <a16:creationId xmlns:a16="http://schemas.microsoft.com/office/drawing/2014/main" id="{88A75C24-004F-4D2D-8AE2-6902F1A0500D}"/>
              </a:ext>
            </a:extLst>
          </p:cNvPr>
          <p:cNvSpPr>
            <a:spLocks noGrp="1"/>
          </p:cNvSpPr>
          <p:nvPr>
            <p:ph idx="1"/>
          </p:nvPr>
        </p:nvSpPr>
        <p:spPr>
          <a:xfrm>
            <a:off x="457200" y="1825625"/>
            <a:ext cx="11277600" cy="5032375"/>
          </a:xfrm>
        </p:spPr>
        <p:txBody>
          <a:bodyPr numCol="1">
            <a:noAutofit/>
          </a:bodyPr>
          <a:lstStyle/>
          <a:p>
            <a:pPr>
              <a:spcAft>
                <a:spcPts val="1200"/>
              </a:spcAft>
            </a:pPr>
            <a:r>
              <a:rPr lang="en-US" sz="2000" dirty="0"/>
              <a:t>Most contracts entitle buyer to </a:t>
            </a:r>
            <a:br>
              <a:rPr lang="en-US" sz="2000" dirty="0"/>
            </a:br>
            <a:r>
              <a:rPr lang="en-US" sz="2000" dirty="0"/>
              <a:t>inspect home shortly before close</a:t>
            </a:r>
          </a:p>
          <a:p>
            <a:pPr>
              <a:spcAft>
                <a:spcPts val="1200"/>
              </a:spcAft>
            </a:pPr>
            <a:r>
              <a:rPr lang="en-US" sz="2000" dirty="0"/>
              <a:t>Buyer should do so personally</a:t>
            </a:r>
          </a:p>
          <a:p>
            <a:pPr marL="640080" indent="-365760">
              <a:spcAft>
                <a:spcPts val="1200"/>
              </a:spcAft>
              <a:buFont typeface="System Font Regular"/>
              <a:buChar char="—"/>
            </a:pPr>
            <a:r>
              <a:rPr lang="en-US" sz="2000" dirty="0"/>
              <a:t>Condition of home same?</a:t>
            </a:r>
          </a:p>
          <a:p>
            <a:pPr marL="640080" indent="-365760">
              <a:spcAft>
                <a:spcPts val="1200"/>
              </a:spcAft>
              <a:buFont typeface="System Font Regular"/>
              <a:buChar char="—"/>
            </a:pPr>
            <a:r>
              <a:rPr lang="en-US" sz="2000" dirty="0"/>
              <a:t>Seller vacated?</a:t>
            </a:r>
          </a:p>
          <a:p>
            <a:pPr marL="640080" indent="-365760">
              <a:spcAft>
                <a:spcPts val="1200"/>
              </a:spcAft>
              <a:buFont typeface="System Font Regular"/>
              <a:buChar char="—"/>
            </a:pPr>
            <a:r>
              <a:rPr lang="en-US" sz="2000" dirty="0"/>
              <a:t>Repairs completed? </a:t>
            </a:r>
          </a:p>
          <a:p>
            <a:pPr>
              <a:spcAft>
                <a:spcPts val="1200"/>
              </a:spcAft>
            </a:pPr>
            <a:r>
              <a:rPr lang="en-US" sz="2000" dirty="0"/>
              <a:t>If major problems, buyer can ask </a:t>
            </a:r>
            <a:br>
              <a:rPr lang="en-US" sz="2000" dirty="0"/>
            </a:br>
            <a:r>
              <a:rPr lang="en-US" sz="2000" dirty="0"/>
              <a:t>for delayed closing or additional </a:t>
            </a:r>
            <a:br>
              <a:rPr lang="en-US" sz="2000" dirty="0"/>
            </a:br>
            <a:r>
              <a:rPr lang="en-US" sz="2000" dirty="0"/>
              <a:t>money in escrow to cover repairs</a:t>
            </a:r>
          </a:p>
          <a:p>
            <a:pPr>
              <a:spcAft>
                <a:spcPts val="1200"/>
              </a:spcAft>
            </a:pPr>
            <a:r>
              <a:rPr lang="en-US" sz="2000" dirty="0"/>
              <a:t>Buyer agents should not do the </a:t>
            </a:r>
            <a:br>
              <a:rPr lang="en-US" sz="2000" dirty="0"/>
            </a:br>
            <a:r>
              <a:rPr lang="en-US" sz="2000" dirty="0"/>
              <a:t>walk through for their buyers</a:t>
            </a:r>
          </a:p>
        </p:txBody>
      </p:sp>
      <p:pic>
        <p:nvPicPr>
          <p:cNvPr id="7" name="Picture 6" descr="Text&#10;&#10;Description automatically generated">
            <a:extLst>
              <a:ext uri="{FF2B5EF4-FFF2-40B4-BE49-F238E27FC236}">
                <a16:creationId xmlns:a16="http://schemas.microsoft.com/office/drawing/2014/main" id="{E04D004C-E7B7-48F6-A2D2-326630B5B057}"/>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xmlns="" r:id="rId4"/>
              </a:ext>
            </a:extLst>
          </a:blip>
          <a:srcRect/>
          <a:stretch/>
        </p:blipFill>
        <p:spPr>
          <a:xfrm>
            <a:off x="7012075" y="1579382"/>
            <a:ext cx="4572000" cy="369923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Date Placeholder 3">
            <a:extLst>
              <a:ext uri="{FF2B5EF4-FFF2-40B4-BE49-F238E27FC236}">
                <a16:creationId xmlns:a16="http://schemas.microsoft.com/office/drawing/2014/main" id="{0A76FB6D-6826-C56C-9DB6-32EB1DD7F01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9" name="Date Placeholder 3">
            <a:extLst>
              <a:ext uri="{FF2B5EF4-FFF2-40B4-BE49-F238E27FC236}">
                <a16:creationId xmlns:a16="http://schemas.microsoft.com/office/drawing/2014/main" id="{4FE18686-B261-99EF-F49D-DECB8372D72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351</a:t>
            </a:fld>
            <a:endParaRPr lang="en-US" b="1" dirty="0">
              <a:solidFill>
                <a:srgbClr val="606060"/>
              </a:solidFill>
            </a:endParaRPr>
          </a:p>
        </p:txBody>
      </p:sp>
    </p:spTree>
    <p:extLst>
      <p:ext uri="{BB962C8B-B14F-4D97-AF65-F5344CB8AC3E}">
        <p14:creationId xmlns:p14="http://schemas.microsoft.com/office/powerpoint/2010/main" val="318113956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E2E8E00A-94C4-50E5-81B1-55F3A611999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1E4C7353-1C1E-2912-4040-ED0F4694559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352</a:t>
            </a:fld>
            <a:endParaRPr lang="en-US" b="1" dirty="0">
              <a:solidFill>
                <a:srgbClr val="606060"/>
              </a:solidFill>
            </a:endParaRPr>
          </a:p>
        </p:txBody>
      </p:sp>
      <p:sp>
        <p:nvSpPr>
          <p:cNvPr id="19" name="Title 18">
            <a:extLst>
              <a:ext uri="{FF2B5EF4-FFF2-40B4-BE49-F238E27FC236}">
                <a16:creationId xmlns:a16="http://schemas.microsoft.com/office/drawing/2014/main" id="{17F4DE7C-DD4D-9EF1-9D16-33740547EF91}"/>
              </a:ext>
            </a:extLst>
          </p:cNvPr>
          <p:cNvSpPr>
            <a:spLocks noGrp="1"/>
          </p:cNvSpPr>
          <p:nvPr>
            <p:ph type="title"/>
          </p:nvPr>
        </p:nvSpPr>
        <p:spPr/>
        <p:txBody>
          <a:bodyPr/>
          <a:lstStyle/>
          <a:p>
            <a:r>
              <a:rPr lang="en-US" dirty="0"/>
              <a:t>Prepare Buyer for Closing</a:t>
            </a:r>
            <a:br>
              <a:rPr lang="en-US" dirty="0"/>
            </a:br>
            <a:endParaRPr lang="en-US" dirty="0"/>
          </a:p>
        </p:txBody>
      </p:sp>
      <p:graphicFrame>
        <p:nvGraphicFramePr>
          <p:cNvPr id="21" name="Text Placeholder 2">
            <a:extLst>
              <a:ext uri="{FF2B5EF4-FFF2-40B4-BE49-F238E27FC236}">
                <a16:creationId xmlns:a16="http://schemas.microsoft.com/office/drawing/2014/main" id="{1216B1A4-FB73-7A0A-CB24-0E7F43A7C07E}"/>
              </a:ext>
            </a:extLst>
          </p:cNvPr>
          <p:cNvGraphicFramePr/>
          <p:nvPr>
            <p:extLst>
              <p:ext uri="{D42A27DB-BD31-4B8C-83A1-F6EECF244321}">
                <p14:modId xmlns:p14="http://schemas.microsoft.com/office/powerpoint/2010/main" val="3164411620"/>
              </p:ext>
            </p:extLst>
          </p:nvPr>
        </p:nvGraphicFramePr>
        <p:xfrm>
          <a:off x="429638" y="2514600"/>
          <a:ext cx="11305162"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285496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16EC4-29DA-4A2D-87E0-538E1126FFF5}"/>
              </a:ext>
            </a:extLst>
          </p:cNvPr>
          <p:cNvSpPr>
            <a:spLocks noGrp="1"/>
          </p:cNvSpPr>
          <p:nvPr>
            <p:ph type="title"/>
          </p:nvPr>
        </p:nvSpPr>
        <p:spPr>
          <a:xfrm>
            <a:off x="457200" y="914400"/>
            <a:ext cx="11277600" cy="914400"/>
          </a:xfrm>
        </p:spPr>
        <p:txBody>
          <a:bodyPr>
            <a:noAutofit/>
          </a:bodyPr>
          <a:lstStyle/>
          <a:p>
            <a:r>
              <a:rPr lang="en-US" dirty="0"/>
              <a:t>Closing:  Gather All Forms and Documents</a:t>
            </a:r>
          </a:p>
        </p:txBody>
      </p:sp>
      <p:sp>
        <p:nvSpPr>
          <p:cNvPr id="6" name="Content Placeholder 5">
            <a:extLst>
              <a:ext uri="{FF2B5EF4-FFF2-40B4-BE49-F238E27FC236}">
                <a16:creationId xmlns:a16="http://schemas.microsoft.com/office/drawing/2014/main" id="{CB870EF0-118C-6950-3D03-4FDE0476BE98}"/>
              </a:ext>
            </a:extLst>
          </p:cNvPr>
          <p:cNvSpPr>
            <a:spLocks noGrp="1"/>
          </p:cNvSpPr>
          <p:nvPr>
            <p:ph idx="1"/>
          </p:nvPr>
        </p:nvSpPr>
        <p:spPr>
          <a:xfrm>
            <a:off x="457200" y="1825625"/>
            <a:ext cx="11277600" cy="4351338"/>
          </a:xfrm>
        </p:spPr>
        <p:txBody>
          <a:bodyPr numCol="1"/>
          <a:lstStyle/>
          <a:p>
            <a:pPr lvl="0">
              <a:spcAft>
                <a:spcPts val="1200"/>
              </a:spcAft>
            </a:pPr>
            <a:r>
              <a:rPr lang="en-US" sz="2200" dirty="0"/>
              <a:t>Identification—photo ID</a:t>
            </a:r>
          </a:p>
          <a:p>
            <a:pPr lvl="0">
              <a:spcAft>
                <a:spcPts val="1200"/>
              </a:spcAft>
            </a:pPr>
            <a:r>
              <a:rPr lang="en-US" sz="2200" dirty="0"/>
              <a:t>Sales contract</a:t>
            </a:r>
          </a:p>
          <a:p>
            <a:pPr lvl="0">
              <a:spcAft>
                <a:spcPts val="1200"/>
              </a:spcAft>
            </a:pPr>
            <a:r>
              <a:rPr lang="en-US" sz="2200" dirty="0"/>
              <a:t>Proof of homeowner’s insurance</a:t>
            </a:r>
          </a:p>
          <a:p>
            <a:pPr lvl="0">
              <a:spcAft>
                <a:spcPts val="1200"/>
              </a:spcAft>
            </a:pPr>
            <a:r>
              <a:rPr lang="en-US" sz="2200" dirty="0"/>
              <a:t>Proof of title search and title insurance </a:t>
            </a:r>
          </a:p>
          <a:p>
            <a:pPr lvl="0">
              <a:spcAft>
                <a:spcPts val="1200"/>
              </a:spcAft>
            </a:pPr>
            <a:r>
              <a:rPr lang="en-US" sz="2200" dirty="0"/>
              <a:t>Home appraisal </a:t>
            </a:r>
          </a:p>
          <a:p>
            <a:pPr lvl="0">
              <a:spcAft>
                <a:spcPts val="1200"/>
              </a:spcAft>
            </a:pPr>
            <a:r>
              <a:rPr lang="en-US" sz="2200" dirty="0"/>
              <a:t>Home inspection reports</a:t>
            </a:r>
          </a:p>
          <a:p>
            <a:pPr lvl="0">
              <a:spcAft>
                <a:spcPts val="1200"/>
              </a:spcAft>
            </a:pPr>
            <a:r>
              <a:rPr lang="en-US" sz="2200" dirty="0"/>
              <a:t>All funds for down payment, closing costs, and any other fees</a:t>
            </a:r>
          </a:p>
          <a:p>
            <a:pPr lvl="0">
              <a:spcAft>
                <a:spcPts val="1200"/>
              </a:spcAft>
            </a:pPr>
            <a:r>
              <a:rPr lang="en-US" sz="2200" dirty="0"/>
              <a:t>Many title companies do not take personal checks</a:t>
            </a:r>
          </a:p>
        </p:txBody>
      </p:sp>
      <p:sp>
        <p:nvSpPr>
          <p:cNvPr id="4" name="Date Placeholder 3">
            <a:extLst>
              <a:ext uri="{FF2B5EF4-FFF2-40B4-BE49-F238E27FC236}">
                <a16:creationId xmlns:a16="http://schemas.microsoft.com/office/drawing/2014/main" id="{54C03344-F11A-D8C7-09E0-54546037FD1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61AEBE53-27AA-034F-0785-B6158A3EDDC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353</a:t>
            </a:fld>
            <a:endParaRPr lang="en-US" b="1" dirty="0">
              <a:solidFill>
                <a:srgbClr val="606060"/>
              </a:solidFill>
            </a:endParaRPr>
          </a:p>
        </p:txBody>
      </p:sp>
      <p:pic>
        <p:nvPicPr>
          <p:cNvPr id="7" name="Graphic 6">
            <a:extLst>
              <a:ext uri="{FF2B5EF4-FFF2-40B4-BE49-F238E27FC236}">
                <a16:creationId xmlns:a16="http://schemas.microsoft.com/office/drawing/2014/main" id="{F6BBE8CA-E804-9606-2B37-517F71ADEEF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1225"/>
            <a:ext cx="1828800" cy="1828800"/>
          </a:xfrm>
          <a:prstGeom prst="rect">
            <a:avLst/>
          </a:prstGeom>
        </p:spPr>
      </p:pic>
    </p:spTree>
    <p:extLst>
      <p:ext uri="{BB962C8B-B14F-4D97-AF65-F5344CB8AC3E}">
        <p14:creationId xmlns:p14="http://schemas.microsoft.com/office/powerpoint/2010/main" val="351328134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331C3-4F39-4559-AF56-F2C5CB90F890}"/>
              </a:ext>
            </a:extLst>
          </p:cNvPr>
          <p:cNvSpPr>
            <a:spLocks noGrp="1"/>
          </p:cNvSpPr>
          <p:nvPr>
            <p:ph type="title"/>
          </p:nvPr>
        </p:nvSpPr>
        <p:spPr>
          <a:xfrm>
            <a:off x="457200" y="914400"/>
            <a:ext cx="11277600" cy="914400"/>
          </a:xfrm>
        </p:spPr>
        <p:txBody>
          <a:bodyPr>
            <a:normAutofit/>
          </a:bodyPr>
          <a:lstStyle/>
          <a:p>
            <a:r>
              <a:rPr lang="en-US"/>
              <a:t>Closing: Who Attends?</a:t>
            </a:r>
          </a:p>
        </p:txBody>
      </p:sp>
      <p:sp>
        <p:nvSpPr>
          <p:cNvPr id="7" name="Content Placeholder 6">
            <a:extLst>
              <a:ext uri="{FF2B5EF4-FFF2-40B4-BE49-F238E27FC236}">
                <a16:creationId xmlns:a16="http://schemas.microsoft.com/office/drawing/2014/main" id="{DFBC1AB9-6164-97D5-B90B-DC86E736F13A}"/>
              </a:ext>
            </a:extLst>
          </p:cNvPr>
          <p:cNvSpPr>
            <a:spLocks noGrp="1"/>
          </p:cNvSpPr>
          <p:nvPr>
            <p:ph idx="1"/>
          </p:nvPr>
        </p:nvSpPr>
        <p:spPr>
          <a:xfrm>
            <a:off x="457200" y="1825625"/>
            <a:ext cx="11277600" cy="4351338"/>
          </a:xfrm>
        </p:spPr>
        <p:txBody>
          <a:bodyPr numCol="1"/>
          <a:lstStyle/>
          <a:p>
            <a:pPr marL="0" lvl="0" indent="0">
              <a:spcAft>
                <a:spcPts val="1200"/>
              </a:spcAft>
              <a:buNone/>
            </a:pPr>
            <a:r>
              <a:rPr lang="en-US" b="1" dirty="0">
                <a:latin typeface="Montserrat SemiBold" pitchFamily="2" charset="77"/>
              </a:rPr>
              <a:t>Varies by state and local custom </a:t>
            </a:r>
          </a:p>
          <a:p>
            <a:pPr marL="228600" lvl="1" indent="-228600">
              <a:spcAft>
                <a:spcPts val="1200"/>
              </a:spcAft>
              <a:buFont typeface="Arial" panose="020B0604020202020204" pitchFamily="34" charset="0"/>
              <a:buChar char="•"/>
            </a:pPr>
            <a:r>
              <a:rPr lang="en-US" sz="2200" dirty="0"/>
              <a:t>The buyer — referred to as the mortgagor</a:t>
            </a:r>
          </a:p>
          <a:p>
            <a:pPr marL="228600" lvl="1" indent="-228600">
              <a:spcAft>
                <a:spcPts val="1200"/>
              </a:spcAft>
              <a:buFont typeface="Arial" panose="020B0604020202020204" pitchFamily="34" charset="0"/>
              <a:buChar char="•"/>
            </a:pPr>
            <a:r>
              <a:rPr lang="en-US" sz="2200" dirty="0"/>
              <a:t>The seller</a:t>
            </a:r>
          </a:p>
          <a:p>
            <a:pPr marL="228600" lvl="1" indent="-228600">
              <a:spcAft>
                <a:spcPts val="1200"/>
              </a:spcAft>
              <a:buFont typeface="Arial" panose="020B0604020202020204" pitchFamily="34" charset="0"/>
              <a:buChar char="•"/>
            </a:pPr>
            <a:r>
              <a:rPr lang="en-US" sz="2200" dirty="0"/>
              <a:t>Real estate agents for buyer and seller</a:t>
            </a:r>
          </a:p>
          <a:p>
            <a:pPr marL="228600" lvl="1" indent="-228600">
              <a:spcAft>
                <a:spcPts val="1200"/>
              </a:spcAft>
              <a:buFont typeface="Arial" panose="020B0604020202020204" pitchFamily="34" charset="0"/>
              <a:buChar char="•"/>
            </a:pPr>
            <a:r>
              <a:rPr lang="en-US" sz="2200" dirty="0"/>
              <a:t>Closing agent — usually employee of title company</a:t>
            </a:r>
          </a:p>
          <a:p>
            <a:pPr marL="228600" lvl="1" indent="-228600">
              <a:spcAft>
                <a:spcPts val="1200"/>
              </a:spcAft>
              <a:buFont typeface="Arial" panose="020B0604020202020204" pitchFamily="34" charset="0"/>
              <a:buChar char="•"/>
            </a:pPr>
            <a:r>
              <a:rPr lang="en-US" sz="2200" dirty="0"/>
              <a:t>The lender — referred to as the mortgagee</a:t>
            </a:r>
          </a:p>
          <a:p>
            <a:pPr marL="228600" lvl="1" indent="-228600">
              <a:buFont typeface="Arial" panose="020B0604020202020204" pitchFamily="34" charset="0"/>
              <a:buChar char="•"/>
            </a:pPr>
            <a:r>
              <a:rPr lang="en-US" sz="2200" dirty="0"/>
              <a:t>Attorneys — for both buyer and seller</a:t>
            </a:r>
          </a:p>
          <a:p>
            <a:pPr marL="0" lvl="1" indent="0">
              <a:spcAft>
                <a:spcPts val="1200"/>
              </a:spcAft>
              <a:buNone/>
            </a:pPr>
            <a:r>
              <a:rPr lang="en-US" sz="2400" b="1" dirty="0">
                <a:latin typeface="Montserrat SemiBold" pitchFamily="2" charset="77"/>
                <a:cs typeface="Arial" panose="020B0604020202020204" pitchFamily="34" charset="0"/>
              </a:rPr>
              <a:t>Unwritten rule – client there – you’re there!</a:t>
            </a:r>
          </a:p>
        </p:txBody>
      </p:sp>
      <p:sp>
        <p:nvSpPr>
          <p:cNvPr id="5" name="Date Placeholder 3">
            <a:extLst>
              <a:ext uri="{FF2B5EF4-FFF2-40B4-BE49-F238E27FC236}">
                <a16:creationId xmlns:a16="http://schemas.microsoft.com/office/drawing/2014/main" id="{648F8D63-637E-18B7-D43D-0F748951AE8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013515E6-4214-3015-AC25-971FF0C41A9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354</a:t>
            </a:fld>
            <a:endParaRPr lang="en-US" b="1" dirty="0">
              <a:solidFill>
                <a:srgbClr val="606060"/>
              </a:solidFill>
            </a:endParaRPr>
          </a:p>
        </p:txBody>
      </p:sp>
      <p:pic>
        <p:nvPicPr>
          <p:cNvPr id="4" name="Graphic 3">
            <a:extLst>
              <a:ext uri="{FF2B5EF4-FFF2-40B4-BE49-F238E27FC236}">
                <a16:creationId xmlns:a16="http://schemas.microsoft.com/office/drawing/2014/main" id="{5115AF09-4805-003A-9ADF-ECEF6C0DF50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41205059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05FAC1-E33A-4C9F-A410-EB61DFC21D37}"/>
              </a:ext>
            </a:extLst>
          </p:cNvPr>
          <p:cNvSpPr>
            <a:spLocks noGrp="1"/>
          </p:cNvSpPr>
          <p:nvPr>
            <p:ph type="title"/>
          </p:nvPr>
        </p:nvSpPr>
        <p:spPr>
          <a:xfrm>
            <a:off x="457200" y="914400"/>
            <a:ext cx="11277600" cy="914400"/>
          </a:xfrm>
        </p:spPr>
        <p:txBody>
          <a:bodyPr>
            <a:normAutofit/>
          </a:bodyPr>
          <a:lstStyle/>
          <a:p>
            <a:r>
              <a:rPr lang="en-US"/>
              <a:t>Closing: What to Expect</a:t>
            </a:r>
          </a:p>
        </p:txBody>
      </p:sp>
      <p:sp>
        <p:nvSpPr>
          <p:cNvPr id="6" name="Content Placeholder 5">
            <a:extLst>
              <a:ext uri="{FF2B5EF4-FFF2-40B4-BE49-F238E27FC236}">
                <a16:creationId xmlns:a16="http://schemas.microsoft.com/office/drawing/2014/main" id="{4EB4AE0C-F9A0-4CFA-B3CC-4B204B63ABAB}"/>
              </a:ext>
            </a:extLst>
          </p:cNvPr>
          <p:cNvSpPr>
            <a:spLocks noGrp="1"/>
          </p:cNvSpPr>
          <p:nvPr>
            <p:ph idx="1"/>
          </p:nvPr>
        </p:nvSpPr>
        <p:spPr>
          <a:xfrm>
            <a:off x="457200" y="1825625"/>
            <a:ext cx="11277600" cy="4351338"/>
          </a:xfrm>
        </p:spPr>
        <p:txBody>
          <a:bodyPr numCol="1"/>
          <a:lstStyle/>
          <a:p>
            <a:r>
              <a:rPr lang="en-US" sz="2600" dirty="0"/>
              <a:t>Sign legal agreements</a:t>
            </a:r>
          </a:p>
          <a:p>
            <a:r>
              <a:rPr lang="en-US" sz="2600" dirty="0"/>
              <a:t>Pay down payment </a:t>
            </a:r>
            <a:br>
              <a:rPr lang="en-US" sz="2600" dirty="0"/>
            </a:br>
            <a:r>
              <a:rPr lang="en-US" sz="2600" dirty="0"/>
              <a:t>and closing costs</a:t>
            </a:r>
          </a:p>
          <a:p>
            <a:r>
              <a:rPr lang="en-US" sz="2600" dirty="0"/>
              <a:t>Receive keys</a:t>
            </a:r>
          </a:p>
          <a:p>
            <a:r>
              <a:rPr lang="en-US" sz="2600" dirty="0"/>
              <a:t>Inspect copies of </a:t>
            </a:r>
            <a:br>
              <a:rPr lang="en-US" sz="2600" dirty="0"/>
            </a:br>
            <a:r>
              <a:rPr lang="en-US" sz="2600" dirty="0"/>
              <a:t>closing documents</a:t>
            </a:r>
          </a:p>
        </p:txBody>
      </p:sp>
      <p:sp>
        <p:nvSpPr>
          <p:cNvPr id="3" name="Date Placeholder 3">
            <a:extLst>
              <a:ext uri="{FF2B5EF4-FFF2-40B4-BE49-F238E27FC236}">
                <a16:creationId xmlns:a16="http://schemas.microsoft.com/office/drawing/2014/main" id="{E0A9A23E-35AF-672F-A129-5978F5D8462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8BF2A40A-BB74-32BC-7EDA-DA4BE61AD6D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355</a:t>
            </a:fld>
            <a:endParaRPr lang="en-US" b="1" dirty="0">
              <a:solidFill>
                <a:srgbClr val="606060"/>
              </a:solidFill>
            </a:endParaRPr>
          </a:p>
        </p:txBody>
      </p:sp>
      <p:pic>
        <p:nvPicPr>
          <p:cNvPr id="7" name="Picture 6" descr="A person holding a piece of paper&#10;&#10;Description automatically generated">
            <a:extLst>
              <a:ext uri="{FF2B5EF4-FFF2-40B4-BE49-F238E27FC236}">
                <a16:creationId xmlns:a16="http://schemas.microsoft.com/office/drawing/2014/main" id="{71076DA8-6049-19D9-69D1-3DBD94936E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48400" y="1357604"/>
            <a:ext cx="5486400" cy="4142792"/>
          </a:xfrm>
          <a:prstGeom prst="rect">
            <a:avLst/>
          </a:prstGeom>
        </p:spPr>
      </p:pic>
    </p:spTree>
    <p:extLst>
      <p:ext uri="{BB962C8B-B14F-4D97-AF65-F5344CB8AC3E}">
        <p14:creationId xmlns:p14="http://schemas.microsoft.com/office/powerpoint/2010/main" val="334938611"/>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50D5-B382-4DB2-9794-D165F72D4C8F}"/>
              </a:ext>
            </a:extLst>
          </p:cNvPr>
          <p:cNvSpPr>
            <a:spLocks noGrp="1"/>
          </p:cNvSpPr>
          <p:nvPr>
            <p:ph type="title"/>
          </p:nvPr>
        </p:nvSpPr>
        <p:spPr>
          <a:xfrm>
            <a:off x="457200" y="914400"/>
            <a:ext cx="11277600" cy="914400"/>
          </a:xfrm>
        </p:spPr>
        <p:txBody>
          <a:bodyPr>
            <a:normAutofit fontScale="90000"/>
          </a:bodyPr>
          <a:lstStyle/>
          <a:p>
            <a:r>
              <a:rPr lang="en-US"/>
              <a:t>After the Closing </a:t>
            </a:r>
            <a:br>
              <a:rPr lang="en-US"/>
            </a:br>
            <a:endParaRPr lang="en-US"/>
          </a:p>
        </p:txBody>
      </p:sp>
      <p:sp>
        <p:nvSpPr>
          <p:cNvPr id="3" name="Content Placeholder 2">
            <a:extLst>
              <a:ext uri="{FF2B5EF4-FFF2-40B4-BE49-F238E27FC236}">
                <a16:creationId xmlns:a16="http://schemas.microsoft.com/office/drawing/2014/main" id="{17BD6DE3-709C-49B8-8EFE-3D69F9981E3C}"/>
              </a:ext>
            </a:extLst>
          </p:cNvPr>
          <p:cNvSpPr>
            <a:spLocks noGrp="1"/>
          </p:cNvSpPr>
          <p:nvPr>
            <p:ph idx="1"/>
          </p:nvPr>
        </p:nvSpPr>
        <p:spPr>
          <a:xfrm>
            <a:off x="457200" y="1825625"/>
            <a:ext cx="11277600" cy="4351338"/>
          </a:xfrm>
        </p:spPr>
        <p:txBody>
          <a:bodyPr numCol="1"/>
          <a:lstStyle/>
          <a:p>
            <a:pPr marL="0" indent="0">
              <a:buNone/>
            </a:pPr>
            <a:r>
              <a:rPr lang="en-US" sz="2400" b="1" dirty="0">
                <a:latin typeface="Montserrat SemiBold" pitchFamily="2" charset="77"/>
              </a:rPr>
              <a:t>Due Diligence Moving Forward </a:t>
            </a:r>
          </a:p>
          <a:p>
            <a:pPr>
              <a:spcAft>
                <a:spcPts val="1200"/>
              </a:spcAft>
            </a:pPr>
            <a:r>
              <a:rPr lang="en-US" sz="2400" dirty="0"/>
              <a:t>Where referrals are won or lost</a:t>
            </a:r>
          </a:p>
          <a:p>
            <a:pPr marL="640080" indent="-365760">
              <a:spcAft>
                <a:spcPts val="1200"/>
              </a:spcAft>
              <a:buFont typeface="System Font Regular"/>
              <a:buChar char="—"/>
            </a:pPr>
            <a:r>
              <a:rPr lang="en-US" sz="2200" dirty="0"/>
              <a:t>Help buyers compile a file of </a:t>
            </a:r>
            <a:br>
              <a:rPr lang="en-US" sz="2200" dirty="0"/>
            </a:br>
            <a:r>
              <a:rPr lang="en-US" sz="2200" dirty="0"/>
              <a:t>documents received at closing</a:t>
            </a:r>
          </a:p>
          <a:p>
            <a:pPr marL="640080" indent="-365760">
              <a:spcAft>
                <a:spcPts val="1200"/>
              </a:spcAft>
              <a:buFont typeface="System Font Regular"/>
              <a:buChar char="—"/>
            </a:pPr>
            <a:r>
              <a:rPr lang="en-US" sz="2200" dirty="0"/>
              <a:t>Prepare a mailing dated January </a:t>
            </a:r>
            <a:br>
              <a:rPr lang="en-US" sz="2200" dirty="0"/>
            </a:br>
            <a:r>
              <a:rPr lang="en-US" sz="2200" dirty="0"/>
              <a:t>of following year containing anything </a:t>
            </a:r>
            <a:br>
              <a:rPr lang="en-US" sz="2200" dirty="0"/>
            </a:br>
            <a:r>
              <a:rPr lang="en-US" sz="2200" dirty="0"/>
              <a:t>buyers might need for taxes</a:t>
            </a:r>
          </a:p>
          <a:p>
            <a:pPr marL="640080" indent="-365760">
              <a:spcAft>
                <a:spcPts val="1200"/>
              </a:spcAft>
              <a:buFont typeface="System Font Regular"/>
              <a:buChar char="—"/>
            </a:pPr>
            <a:r>
              <a:rPr lang="en-US" sz="2200" dirty="0"/>
              <a:t>Show appreciation with a personalized </a:t>
            </a:r>
            <a:br>
              <a:rPr lang="en-US" sz="2200" dirty="0"/>
            </a:br>
            <a:r>
              <a:rPr lang="en-US" sz="2200" dirty="0"/>
              <a:t>gift for client or their new home</a:t>
            </a:r>
          </a:p>
          <a:p>
            <a:endParaRPr lang="en-US" sz="2400" dirty="0"/>
          </a:p>
        </p:txBody>
      </p:sp>
      <p:sp>
        <p:nvSpPr>
          <p:cNvPr id="5" name="Date Placeholder 3">
            <a:extLst>
              <a:ext uri="{FF2B5EF4-FFF2-40B4-BE49-F238E27FC236}">
                <a16:creationId xmlns:a16="http://schemas.microsoft.com/office/drawing/2014/main" id="{F03E7E04-ECA0-C3C7-A8D0-6184288658B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09C794F1-0112-9910-7E7A-733E1BC5B39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356</a:t>
            </a:fld>
            <a:endParaRPr lang="en-US" b="1" dirty="0">
              <a:solidFill>
                <a:srgbClr val="606060"/>
              </a:solidFill>
            </a:endParaRPr>
          </a:p>
        </p:txBody>
      </p:sp>
      <p:pic>
        <p:nvPicPr>
          <p:cNvPr id="6" name="Picture 5" descr="A person and a child standing outside&#10;&#10;Description automatically generated">
            <a:extLst>
              <a:ext uri="{FF2B5EF4-FFF2-40B4-BE49-F238E27FC236}">
                <a16:creationId xmlns:a16="http://schemas.microsoft.com/office/drawing/2014/main" id="{C13C6753-4705-49A7-83C1-709485E2C5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7162800" y="1404422"/>
            <a:ext cx="4572000" cy="4049156"/>
          </a:xfrm>
          <a:prstGeom prst="rect">
            <a:avLst/>
          </a:prstGeom>
        </p:spPr>
      </p:pic>
    </p:spTree>
    <p:extLst>
      <p:ext uri="{BB962C8B-B14F-4D97-AF65-F5344CB8AC3E}">
        <p14:creationId xmlns:p14="http://schemas.microsoft.com/office/powerpoint/2010/main" val="1569706129"/>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BA51-9951-A3B2-EBEC-BCA116CAC07D}"/>
              </a:ext>
            </a:extLst>
          </p:cNvPr>
          <p:cNvSpPr>
            <a:spLocks noGrp="1"/>
          </p:cNvSpPr>
          <p:nvPr>
            <p:ph type="title"/>
          </p:nvPr>
        </p:nvSpPr>
        <p:spPr>
          <a:xfrm>
            <a:off x="457200" y="914400"/>
            <a:ext cx="11277600" cy="914400"/>
          </a:xfrm>
        </p:spPr>
        <p:txBody>
          <a:bodyPr anchor="t" anchorCtr="0">
            <a:noAutofit/>
          </a:bodyPr>
          <a:lstStyle/>
          <a:p>
            <a:r>
              <a:rPr lang="en-US" dirty="0"/>
              <a:t>A few thoughts …</a:t>
            </a:r>
          </a:p>
        </p:txBody>
      </p:sp>
      <p:sp>
        <p:nvSpPr>
          <p:cNvPr id="7" name="Content Placeholder 6">
            <a:extLst>
              <a:ext uri="{FF2B5EF4-FFF2-40B4-BE49-F238E27FC236}">
                <a16:creationId xmlns:a16="http://schemas.microsoft.com/office/drawing/2014/main" id="{0CE4E749-C653-36A7-90D7-75458669042B}"/>
              </a:ext>
            </a:extLst>
          </p:cNvPr>
          <p:cNvSpPr>
            <a:spLocks noGrp="1"/>
          </p:cNvSpPr>
          <p:nvPr>
            <p:ph idx="1"/>
          </p:nvPr>
        </p:nvSpPr>
        <p:spPr>
          <a:xfrm>
            <a:off x="457200" y="1825625"/>
            <a:ext cx="11277600" cy="4351338"/>
          </a:xfrm>
        </p:spPr>
        <p:txBody>
          <a:bodyPr numCol="1"/>
          <a:lstStyle/>
          <a:p>
            <a:pPr lvl="0"/>
            <a:r>
              <a:rPr lang="en-US" sz="2600" dirty="0"/>
              <a:t>Re-key the locks</a:t>
            </a:r>
          </a:p>
          <a:p>
            <a:pPr lvl="0"/>
            <a:r>
              <a:rPr lang="en-US" sz="2600" dirty="0"/>
              <a:t>Gift certificate for handyman service</a:t>
            </a:r>
          </a:p>
          <a:p>
            <a:pPr lvl="0"/>
            <a:r>
              <a:rPr lang="en-US" sz="2600" dirty="0"/>
              <a:t>Cleaning service</a:t>
            </a:r>
          </a:p>
          <a:p>
            <a:pPr lvl="0"/>
            <a:r>
              <a:rPr lang="en-US" sz="2600" dirty="0"/>
              <a:t>Dinner delivery on moving day</a:t>
            </a:r>
          </a:p>
          <a:p>
            <a:pPr lvl="0"/>
            <a:r>
              <a:rPr lang="en-US" sz="2600" dirty="0"/>
              <a:t>Landscaping gift certificate</a:t>
            </a:r>
          </a:p>
          <a:p>
            <a:pPr lvl="0"/>
            <a:r>
              <a:rPr lang="en-US" sz="2600" dirty="0"/>
              <a:t>Safety items if needed </a:t>
            </a:r>
          </a:p>
        </p:txBody>
      </p:sp>
      <p:sp>
        <p:nvSpPr>
          <p:cNvPr id="4" name="Date Placeholder 3">
            <a:extLst>
              <a:ext uri="{FF2B5EF4-FFF2-40B4-BE49-F238E27FC236}">
                <a16:creationId xmlns:a16="http://schemas.microsoft.com/office/drawing/2014/main" id="{49DB3B16-5264-5E98-79D2-50E3CE48889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79819ABD-E430-43A3-2A49-8C720AC118E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357</a:t>
            </a:fld>
            <a:endParaRPr lang="en-US" b="1" dirty="0">
              <a:solidFill>
                <a:srgbClr val="606060"/>
              </a:solidFill>
            </a:endParaRPr>
          </a:p>
        </p:txBody>
      </p:sp>
      <p:pic>
        <p:nvPicPr>
          <p:cNvPr id="5" name="Picture 4" descr="A group of people standing together&#10;&#10;Description automatically generated">
            <a:extLst>
              <a:ext uri="{FF2B5EF4-FFF2-40B4-BE49-F238E27FC236}">
                <a16:creationId xmlns:a16="http://schemas.microsoft.com/office/drawing/2014/main" id="{35E43C6A-B982-96B1-2F3B-18660D4A48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62800" y="1638300"/>
            <a:ext cx="4572000" cy="3581400"/>
          </a:xfrm>
          <a:prstGeom prst="rect">
            <a:avLst/>
          </a:prstGeom>
        </p:spPr>
      </p:pic>
    </p:spTree>
    <p:extLst>
      <p:ext uri="{BB962C8B-B14F-4D97-AF65-F5344CB8AC3E}">
        <p14:creationId xmlns:p14="http://schemas.microsoft.com/office/powerpoint/2010/main" val="62837297"/>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4408AD29-E08F-63E2-7271-B8B2E13BC009}"/>
              </a:ext>
            </a:extLst>
          </p:cNvPr>
          <p:cNvSpPr>
            <a:spLocks/>
          </p:cNvSpPr>
          <p:nvPr/>
        </p:nvSpPr>
        <p:spPr>
          <a:xfrm>
            <a:off x="10412914" y="4114800"/>
            <a:ext cx="1371600" cy="13716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54F1736-1B77-DE1C-75F8-BE3E7D007B47}"/>
              </a:ext>
            </a:extLst>
          </p:cNvPr>
          <p:cNvSpPr>
            <a:spLocks/>
          </p:cNvSpPr>
          <p:nvPr/>
        </p:nvSpPr>
        <p:spPr>
          <a:xfrm>
            <a:off x="10403331" y="2514600"/>
            <a:ext cx="1371600" cy="1371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B2F6FC-1E72-4597-B805-4833B7B8F6C2}"/>
              </a:ext>
            </a:extLst>
          </p:cNvPr>
          <p:cNvSpPr>
            <a:spLocks noGrp="1"/>
          </p:cNvSpPr>
          <p:nvPr>
            <p:ph type="title"/>
          </p:nvPr>
        </p:nvSpPr>
        <p:spPr>
          <a:xfrm>
            <a:off x="457200" y="914400"/>
            <a:ext cx="11277600" cy="914400"/>
          </a:xfrm>
        </p:spPr>
        <p:txBody>
          <a:bodyPr>
            <a:normAutofit/>
          </a:bodyPr>
          <a:lstStyle/>
          <a:p>
            <a:r>
              <a:rPr lang="en-US" dirty="0"/>
              <a:t>Client Data Privacy and Security</a:t>
            </a:r>
          </a:p>
        </p:txBody>
      </p:sp>
      <p:sp>
        <p:nvSpPr>
          <p:cNvPr id="4" name="Content Placeholder 3">
            <a:extLst>
              <a:ext uri="{FF2B5EF4-FFF2-40B4-BE49-F238E27FC236}">
                <a16:creationId xmlns:a16="http://schemas.microsoft.com/office/drawing/2014/main" id="{15E1BAFD-6FC5-43EF-91A0-E6E7DF40533B}"/>
              </a:ext>
            </a:extLst>
          </p:cNvPr>
          <p:cNvSpPr>
            <a:spLocks noGrp="1"/>
          </p:cNvSpPr>
          <p:nvPr>
            <p:ph idx="1"/>
          </p:nvPr>
        </p:nvSpPr>
        <p:spPr>
          <a:xfrm>
            <a:off x="457200" y="1825625"/>
            <a:ext cx="11277600" cy="4351338"/>
          </a:xfrm>
        </p:spPr>
        <p:txBody>
          <a:bodyPr numCol="1">
            <a:noAutofit/>
          </a:bodyPr>
          <a:lstStyle/>
          <a:p>
            <a:r>
              <a:rPr lang="en-US" b="1" dirty="0">
                <a:latin typeface="Montserrat SemiBold" pitchFamily="2" charset="77"/>
              </a:rPr>
              <a:t>Make it office policy</a:t>
            </a:r>
          </a:p>
          <a:p>
            <a:r>
              <a:rPr lang="en-US" dirty="0"/>
              <a:t>Protect security, confidentiality, </a:t>
            </a:r>
            <a:br>
              <a:rPr lang="en-US" dirty="0"/>
            </a:br>
            <a:r>
              <a:rPr lang="en-US" dirty="0"/>
              <a:t>and integrity of client data</a:t>
            </a:r>
          </a:p>
          <a:p>
            <a:r>
              <a:rPr lang="en-US" dirty="0"/>
              <a:t>Protect yourself</a:t>
            </a:r>
          </a:p>
          <a:p>
            <a:endParaRPr lang="en-US" dirty="0"/>
          </a:p>
        </p:txBody>
      </p:sp>
      <p:sp>
        <p:nvSpPr>
          <p:cNvPr id="9" name="Picture Placeholder 81" descr="Endpoint Prevention 1&#10;">
            <a:extLst>
              <a:ext uri="{FF2B5EF4-FFF2-40B4-BE49-F238E27FC236}">
                <a16:creationId xmlns:a16="http://schemas.microsoft.com/office/drawing/2014/main" id="{FAFDDC18-747E-CC60-4196-C69942575AAA}"/>
              </a:ext>
            </a:extLst>
          </p:cNvPr>
          <p:cNvSpPr>
            <a:spLocks noChangeAspect="1"/>
          </p:cNvSpPr>
          <p:nvPr/>
        </p:nvSpPr>
        <p:spPr>
          <a:xfrm>
            <a:off x="10638619" y="2857788"/>
            <a:ext cx="914400" cy="678873"/>
          </a:xfrm>
          <a:custGeom>
            <a:avLst/>
            <a:gdLst>
              <a:gd name="connsiteX0" fmla="*/ 536326 w 599572"/>
              <a:gd name="connsiteY0" fmla="*/ 120800 h 499643"/>
              <a:gd name="connsiteX1" fmla="*/ 536326 w 599572"/>
              <a:gd name="connsiteY1" fmla="*/ 420586 h 499643"/>
              <a:gd name="connsiteX2" fmla="*/ 552138 w 599572"/>
              <a:gd name="connsiteY2" fmla="*/ 420586 h 499643"/>
              <a:gd name="connsiteX3" fmla="*/ 552138 w 599572"/>
              <a:gd name="connsiteY3" fmla="*/ 120800 h 499643"/>
              <a:gd name="connsiteX4" fmla="*/ 528104 w 599572"/>
              <a:gd name="connsiteY4" fmla="*/ 96766 h 499643"/>
              <a:gd name="connsiteX5" fmla="*/ 471815 w 599572"/>
              <a:gd name="connsiteY5" fmla="*/ 96766 h 499643"/>
              <a:gd name="connsiteX6" fmla="*/ 471815 w 599572"/>
              <a:gd name="connsiteY6" fmla="*/ 112578 h 499643"/>
              <a:gd name="connsiteX7" fmla="*/ 528104 w 599572"/>
              <a:gd name="connsiteY7" fmla="*/ 112578 h 499643"/>
              <a:gd name="connsiteX8" fmla="*/ 536326 w 599572"/>
              <a:gd name="connsiteY8" fmla="*/ 120800 h 499643"/>
              <a:gd name="connsiteX9" fmla="*/ 63246 w 599572"/>
              <a:gd name="connsiteY9" fmla="*/ 120800 h 499643"/>
              <a:gd name="connsiteX10" fmla="*/ 71468 w 599572"/>
              <a:gd name="connsiteY10" fmla="*/ 112578 h 499643"/>
              <a:gd name="connsiteX11" fmla="*/ 127757 w 599572"/>
              <a:gd name="connsiteY11" fmla="*/ 112578 h 499643"/>
              <a:gd name="connsiteX12" fmla="*/ 127757 w 599572"/>
              <a:gd name="connsiteY12" fmla="*/ 96766 h 499643"/>
              <a:gd name="connsiteX13" fmla="*/ 71468 w 599572"/>
              <a:gd name="connsiteY13" fmla="*/ 96766 h 499643"/>
              <a:gd name="connsiteX14" fmla="*/ 47435 w 599572"/>
              <a:gd name="connsiteY14" fmla="*/ 120800 h 499643"/>
              <a:gd name="connsiteX15" fmla="*/ 47435 w 599572"/>
              <a:gd name="connsiteY15" fmla="*/ 420586 h 499643"/>
              <a:gd name="connsiteX16" fmla="*/ 63246 w 599572"/>
              <a:gd name="connsiteY16" fmla="*/ 420586 h 499643"/>
              <a:gd name="connsiteX17" fmla="*/ 63246 w 599572"/>
              <a:gd name="connsiteY17" fmla="*/ 120800 h 499643"/>
              <a:gd name="connsiteX18" fmla="*/ 586290 w 599572"/>
              <a:gd name="connsiteY18" fmla="*/ 436397 h 499643"/>
              <a:gd name="connsiteX19" fmla="*/ 378211 w 599572"/>
              <a:gd name="connsiteY19" fmla="*/ 436397 h 499643"/>
              <a:gd name="connsiteX20" fmla="*/ 364929 w 599572"/>
              <a:gd name="connsiteY20" fmla="*/ 447149 h 499643"/>
              <a:gd name="connsiteX21" fmla="*/ 349750 w 599572"/>
              <a:gd name="connsiteY21" fmla="*/ 452209 h 499643"/>
              <a:gd name="connsiteX22" fmla="*/ 344058 w 599572"/>
              <a:gd name="connsiteY22" fmla="*/ 452209 h 499643"/>
              <a:gd name="connsiteX23" fmla="*/ 259309 w 599572"/>
              <a:gd name="connsiteY23" fmla="*/ 452209 h 499643"/>
              <a:gd name="connsiteX24" fmla="*/ 251719 w 599572"/>
              <a:gd name="connsiteY24" fmla="*/ 452209 h 499643"/>
              <a:gd name="connsiteX25" fmla="*/ 238437 w 599572"/>
              <a:gd name="connsiteY25" fmla="*/ 447782 h 499643"/>
              <a:gd name="connsiteX26" fmla="*/ 223891 w 599572"/>
              <a:gd name="connsiteY26" fmla="*/ 436397 h 499643"/>
              <a:gd name="connsiteX27" fmla="*/ 13282 w 599572"/>
              <a:gd name="connsiteY27" fmla="*/ 436397 h 499643"/>
              <a:gd name="connsiteX28" fmla="*/ 0 w 599572"/>
              <a:gd name="connsiteY28" fmla="*/ 450944 h 499643"/>
              <a:gd name="connsiteX29" fmla="*/ 0 w 599572"/>
              <a:gd name="connsiteY29" fmla="*/ 485097 h 499643"/>
              <a:gd name="connsiteX30" fmla="*/ 13282 w 599572"/>
              <a:gd name="connsiteY30" fmla="*/ 499643 h 499643"/>
              <a:gd name="connsiteX31" fmla="*/ 586290 w 599572"/>
              <a:gd name="connsiteY31" fmla="*/ 499643 h 499643"/>
              <a:gd name="connsiteX32" fmla="*/ 599572 w 599572"/>
              <a:gd name="connsiteY32" fmla="*/ 485097 h 499643"/>
              <a:gd name="connsiteX33" fmla="*/ 599572 w 599572"/>
              <a:gd name="connsiteY33" fmla="*/ 450944 h 499643"/>
              <a:gd name="connsiteX34" fmla="*/ 586290 w 599572"/>
              <a:gd name="connsiteY34" fmla="*/ 436397 h 499643"/>
              <a:gd name="connsiteX35" fmla="*/ 583761 w 599572"/>
              <a:gd name="connsiteY35" fmla="*/ 483199 h 499643"/>
              <a:gd name="connsiteX36" fmla="*/ 15812 w 599572"/>
              <a:gd name="connsiteY36" fmla="*/ 483199 h 499643"/>
              <a:gd name="connsiteX37" fmla="*/ 15812 w 599572"/>
              <a:gd name="connsiteY37" fmla="*/ 451576 h 499643"/>
              <a:gd name="connsiteX38" fmla="*/ 218831 w 599572"/>
              <a:gd name="connsiteY38" fmla="*/ 451576 h 499643"/>
              <a:gd name="connsiteX39" fmla="*/ 228951 w 599572"/>
              <a:gd name="connsiteY39" fmla="*/ 459166 h 499643"/>
              <a:gd name="connsiteX40" fmla="*/ 252352 w 599572"/>
              <a:gd name="connsiteY40" fmla="*/ 467388 h 499643"/>
              <a:gd name="connsiteX41" fmla="*/ 256146 w 599572"/>
              <a:gd name="connsiteY41" fmla="*/ 467388 h 499643"/>
              <a:gd name="connsiteX42" fmla="*/ 259309 w 599572"/>
              <a:gd name="connsiteY42" fmla="*/ 467388 h 499643"/>
              <a:gd name="connsiteX43" fmla="*/ 344058 w 599572"/>
              <a:gd name="connsiteY43" fmla="*/ 467388 h 499643"/>
              <a:gd name="connsiteX44" fmla="*/ 346588 w 599572"/>
              <a:gd name="connsiteY44" fmla="*/ 467388 h 499643"/>
              <a:gd name="connsiteX45" fmla="*/ 349750 w 599572"/>
              <a:gd name="connsiteY45" fmla="*/ 467388 h 499643"/>
              <a:gd name="connsiteX46" fmla="*/ 375681 w 599572"/>
              <a:gd name="connsiteY46" fmla="*/ 457901 h 499643"/>
              <a:gd name="connsiteX47" fmla="*/ 383271 w 599572"/>
              <a:gd name="connsiteY47" fmla="*/ 451576 h 499643"/>
              <a:gd name="connsiteX48" fmla="*/ 583128 w 599572"/>
              <a:gd name="connsiteY48" fmla="*/ 451576 h 499643"/>
              <a:gd name="connsiteX49" fmla="*/ 583128 w 599572"/>
              <a:gd name="connsiteY49" fmla="*/ 483199 h 499643"/>
              <a:gd name="connsiteX50" fmla="*/ 295359 w 599572"/>
              <a:gd name="connsiteY50" fmla="*/ 332042 h 499643"/>
              <a:gd name="connsiteX51" fmla="*/ 299786 w 599572"/>
              <a:gd name="connsiteY51" fmla="*/ 333306 h 499643"/>
              <a:gd name="connsiteX52" fmla="*/ 305478 w 599572"/>
              <a:gd name="connsiteY52" fmla="*/ 331409 h 499643"/>
              <a:gd name="connsiteX53" fmla="*/ 441457 w 599572"/>
              <a:gd name="connsiteY53" fmla="*/ 146731 h 499643"/>
              <a:gd name="connsiteX54" fmla="*/ 441457 w 599572"/>
              <a:gd name="connsiteY54" fmla="*/ 61349 h 499643"/>
              <a:gd name="connsiteX55" fmla="*/ 431338 w 599572"/>
              <a:gd name="connsiteY55" fmla="*/ 58819 h 499643"/>
              <a:gd name="connsiteX56" fmla="*/ 396552 w 599572"/>
              <a:gd name="connsiteY56" fmla="*/ 48067 h 499643"/>
              <a:gd name="connsiteX57" fmla="*/ 366827 w 599572"/>
              <a:gd name="connsiteY57" fmla="*/ 36050 h 499643"/>
              <a:gd name="connsiteX58" fmla="*/ 307376 w 599572"/>
              <a:gd name="connsiteY58" fmla="*/ 4427 h 499643"/>
              <a:gd name="connsiteX59" fmla="*/ 299786 w 599572"/>
              <a:gd name="connsiteY59" fmla="*/ 0 h 499643"/>
              <a:gd name="connsiteX60" fmla="*/ 292829 w 599572"/>
              <a:gd name="connsiteY60" fmla="*/ 4427 h 499643"/>
              <a:gd name="connsiteX61" fmla="*/ 233378 w 599572"/>
              <a:gd name="connsiteY61" fmla="*/ 36050 h 499643"/>
              <a:gd name="connsiteX62" fmla="*/ 203652 w 599572"/>
              <a:gd name="connsiteY62" fmla="*/ 48067 h 499643"/>
              <a:gd name="connsiteX63" fmla="*/ 168234 w 599572"/>
              <a:gd name="connsiteY63" fmla="*/ 58819 h 499643"/>
              <a:gd name="connsiteX64" fmla="*/ 158115 w 599572"/>
              <a:gd name="connsiteY64" fmla="*/ 61349 h 499643"/>
              <a:gd name="connsiteX65" fmla="*/ 158115 w 599572"/>
              <a:gd name="connsiteY65" fmla="*/ 146098 h 499643"/>
              <a:gd name="connsiteX66" fmla="*/ 295359 w 599572"/>
              <a:gd name="connsiteY66" fmla="*/ 332042 h 499643"/>
              <a:gd name="connsiteX67" fmla="*/ 173926 w 599572"/>
              <a:gd name="connsiteY67" fmla="*/ 73998 h 499643"/>
              <a:gd name="connsiteX68" fmla="*/ 239070 w 599572"/>
              <a:gd name="connsiteY68" fmla="*/ 50597 h 499643"/>
              <a:gd name="connsiteX69" fmla="*/ 244762 w 599572"/>
              <a:gd name="connsiteY69" fmla="*/ 48067 h 499643"/>
              <a:gd name="connsiteX70" fmla="*/ 299154 w 599572"/>
              <a:gd name="connsiteY70" fmla="*/ 18974 h 499643"/>
              <a:gd name="connsiteX71" fmla="*/ 354178 w 599572"/>
              <a:gd name="connsiteY71" fmla="*/ 48067 h 499643"/>
              <a:gd name="connsiteX72" fmla="*/ 359870 w 599572"/>
              <a:gd name="connsiteY72" fmla="*/ 50597 h 499643"/>
              <a:gd name="connsiteX73" fmla="*/ 425013 w 599572"/>
              <a:gd name="connsiteY73" fmla="*/ 73998 h 499643"/>
              <a:gd name="connsiteX74" fmla="*/ 425013 w 599572"/>
              <a:gd name="connsiteY74" fmla="*/ 146731 h 499643"/>
              <a:gd name="connsiteX75" fmla="*/ 299786 w 599572"/>
              <a:gd name="connsiteY75" fmla="*/ 316862 h 499643"/>
              <a:gd name="connsiteX76" fmla="*/ 299786 w 599572"/>
              <a:gd name="connsiteY76" fmla="*/ 316862 h 499643"/>
              <a:gd name="connsiteX77" fmla="*/ 173926 w 599572"/>
              <a:gd name="connsiteY77" fmla="*/ 146731 h 499643"/>
              <a:gd name="connsiteX78" fmla="*/ 173926 w 599572"/>
              <a:gd name="connsiteY78" fmla="*/ 73998 h 499643"/>
              <a:gd name="connsiteX79" fmla="*/ 366194 w 599572"/>
              <a:gd name="connsiteY79" fmla="*/ 136611 h 499643"/>
              <a:gd name="connsiteX80" fmla="*/ 381373 w 599572"/>
              <a:gd name="connsiteY80" fmla="*/ 119535 h 499643"/>
              <a:gd name="connsiteX81" fmla="*/ 373151 w 599572"/>
              <a:gd name="connsiteY81" fmla="*/ 111945 h 499643"/>
              <a:gd name="connsiteX82" fmla="*/ 369357 w 599572"/>
              <a:gd name="connsiteY82" fmla="*/ 109416 h 499643"/>
              <a:gd name="connsiteX83" fmla="*/ 366827 w 599572"/>
              <a:gd name="connsiteY83" fmla="*/ 112578 h 499643"/>
              <a:gd name="connsiteX84" fmla="*/ 345323 w 599572"/>
              <a:gd name="connsiteY84" fmla="*/ 137244 h 499643"/>
              <a:gd name="connsiteX85" fmla="*/ 282710 w 599572"/>
              <a:gd name="connsiteY85" fmla="*/ 208712 h 499643"/>
              <a:gd name="connsiteX86" fmla="*/ 238437 w 599572"/>
              <a:gd name="connsiteY86" fmla="*/ 161910 h 499643"/>
              <a:gd name="connsiteX87" fmla="*/ 227053 w 599572"/>
              <a:gd name="connsiteY87" fmla="*/ 172662 h 499643"/>
              <a:gd name="connsiteX88" fmla="*/ 283342 w 599572"/>
              <a:gd name="connsiteY88" fmla="*/ 231480 h 499643"/>
              <a:gd name="connsiteX89" fmla="*/ 366194 w 599572"/>
              <a:gd name="connsiteY89" fmla="*/ 136611 h 4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99572" h="499643">
                <a:moveTo>
                  <a:pt x="536326" y="120800"/>
                </a:moveTo>
                <a:lnTo>
                  <a:pt x="536326" y="420586"/>
                </a:lnTo>
                <a:lnTo>
                  <a:pt x="552138" y="420586"/>
                </a:lnTo>
                <a:lnTo>
                  <a:pt x="552138" y="120800"/>
                </a:lnTo>
                <a:cubicBezTo>
                  <a:pt x="552138" y="107518"/>
                  <a:pt x="541386" y="96766"/>
                  <a:pt x="528104" y="96766"/>
                </a:cubicBezTo>
                <a:lnTo>
                  <a:pt x="471815" y="96766"/>
                </a:lnTo>
                <a:lnTo>
                  <a:pt x="471815" y="112578"/>
                </a:lnTo>
                <a:lnTo>
                  <a:pt x="528104" y="112578"/>
                </a:lnTo>
                <a:cubicBezTo>
                  <a:pt x="532531" y="112578"/>
                  <a:pt x="536326" y="115740"/>
                  <a:pt x="536326" y="120800"/>
                </a:cubicBezTo>
                <a:close/>
                <a:moveTo>
                  <a:pt x="63246" y="120800"/>
                </a:moveTo>
                <a:cubicBezTo>
                  <a:pt x="63246" y="116373"/>
                  <a:pt x="67041" y="112578"/>
                  <a:pt x="71468" y="112578"/>
                </a:cubicBezTo>
                <a:lnTo>
                  <a:pt x="127757" y="112578"/>
                </a:lnTo>
                <a:lnTo>
                  <a:pt x="127757" y="96766"/>
                </a:lnTo>
                <a:lnTo>
                  <a:pt x="71468" y="96766"/>
                </a:lnTo>
                <a:cubicBezTo>
                  <a:pt x="58186" y="96766"/>
                  <a:pt x="47435" y="107518"/>
                  <a:pt x="47435" y="120800"/>
                </a:cubicBezTo>
                <a:lnTo>
                  <a:pt x="47435" y="420586"/>
                </a:lnTo>
                <a:lnTo>
                  <a:pt x="63246" y="420586"/>
                </a:lnTo>
                <a:lnTo>
                  <a:pt x="63246" y="120800"/>
                </a:lnTo>
                <a:close/>
                <a:moveTo>
                  <a:pt x="586290" y="436397"/>
                </a:moveTo>
                <a:lnTo>
                  <a:pt x="378211" y="436397"/>
                </a:lnTo>
                <a:lnTo>
                  <a:pt x="364929" y="447149"/>
                </a:lnTo>
                <a:cubicBezTo>
                  <a:pt x="361135" y="451576"/>
                  <a:pt x="355443" y="452209"/>
                  <a:pt x="349750" y="452209"/>
                </a:cubicBezTo>
                <a:cubicBezTo>
                  <a:pt x="347853" y="452209"/>
                  <a:pt x="345956" y="452209"/>
                  <a:pt x="344058" y="452209"/>
                </a:cubicBezTo>
                <a:lnTo>
                  <a:pt x="259309" y="452209"/>
                </a:lnTo>
                <a:cubicBezTo>
                  <a:pt x="256779" y="452209"/>
                  <a:pt x="254249" y="452209"/>
                  <a:pt x="251719" y="452209"/>
                </a:cubicBezTo>
                <a:cubicBezTo>
                  <a:pt x="246659" y="452209"/>
                  <a:pt x="242232" y="451576"/>
                  <a:pt x="238437" y="447782"/>
                </a:cubicBezTo>
                <a:lnTo>
                  <a:pt x="223891" y="436397"/>
                </a:lnTo>
                <a:lnTo>
                  <a:pt x="13282" y="436397"/>
                </a:lnTo>
                <a:cubicBezTo>
                  <a:pt x="5692" y="436397"/>
                  <a:pt x="0" y="442722"/>
                  <a:pt x="0" y="450944"/>
                </a:cubicBezTo>
                <a:lnTo>
                  <a:pt x="0" y="485097"/>
                </a:lnTo>
                <a:cubicBezTo>
                  <a:pt x="0" y="493319"/>
                  <a:pt x="5692" y="499643"/>
                  <a:pt x="13282" y="499643"/>
                </a:cubicBezTo>
                <a:lnTo>
                  <a:pt x="586290" y="499643"/>
                </a:lnTo>
                <a:cubicBezTo>
                  <a:pt x="593880" y="499643"/>
                  <a:pt x="599572" y="493319"/>
                  <a:pt x="599572" y="485097"/>
                </a:cubicBezTo>
                <a:lnTo>
                  <a:pt x="599572" y="450944"/>
                </a:lnTo>
                <a:cubicBezTo>
                  <a:pt x="599572" y="442722"/>
                  <a:pt x="593880" y="436397"/>
                  <a:pt x="586290" y="436397"/>
                </a:cubicBezTo>
                <a:close/>
                <a:moveTo>
                  <a:pt x="583761" y="483199"/>
                </a:moveTo>
                <a:lnTo>
                  <a:pt x="15812" y="483199"/>
                </a:lnTo>
                <a:lnTo>
                  <a:pt x="15812" y="451576"/>
                </a:lnTo>
                <a:lnTo>
                  <a:pt x="218831" y="451576"/>
                </a:lnTo>
                <a:lnTo>
                  <a:pt x="228951" y="459166"/>
                </a:lnTo>
                <a:cubicBezTo>
                  <a:pt x="237805" y="467388"/>
                  <a:pt x="248557" y="467388"/>
                  <a:pt x="252352" y="467388"/>
                </a:cubicBezTo>
                <a:cubicBezTo>
                  <a:pt x="253616" y="467388"/>
                  <a:pt x="254881" y="467388"/>
                  <a:pt x="256146" y="467388"/>
                </a:cubicBezTo>
                <a:cubicBezTo>
                  <a:pt x="257411" y="467388"/>
                  <a:pt x="258044" y="467388"/>
                  <a:pt x="259309" y="467388"/>
                </a:cubicBezTo>
                <a:lnTo>
                  <a:pt x="344058" y="467388"/>
                </a:lnTo>
                <a:cubicBezTo>
                  <a:pt x="344691" y="467388"/>
                  <a:pt x="345956" y="467388"/>
                  <a:pt x="346588" y="467388"/>
                </a:cubicBezTo>
                <a:cubicBezTo>
                  <a:pt x="347853" y="467388"/>
                  <a:pt x="348485" y="467388"/>
                  <a:pt x="349750" y="467388"/>
                </a:cubicBezTo>
                <a:cubicBezTo>
                  <a:pt x="354810" y="467388"/>
                  <a:pt x="366827" y="467388"/>
                  <a:pt x="375681" y="457901"/>
                </a:cubicBezTo>
                <a:lnTo>
                  <a:pt x="383271" y="451576"/>
                </a:lnTo>
                <a:lnTo>
                  <a:pt x="583128" y="451576"/>
                </a:lnTo>
                <a:lnTo>
                  <a:pt x="583128" y="483199"/>
                </a:lnTo>
                <a:close/>
                <a:moveTo>
                  <a:pt x="295359" y="332042"/>
                </a:moveTo>
                <a:lnTo>
                  <a:pt x="299786" y="333306"/>
                </a:lnTo>
                <a:lnTo>
                  <a:pt x="305478" y="331409"/>
                </a:lnTo>
                <a:cubicBezTo>
                  <a:pt x="310538" y="329512"/>
                  <a:pt x="441457" y="278915"/>
                  <a:pt x="441457" y="146731"/>
                </a:cubicBezTo>
                <a:lnTo>
                  <a:pt x="441457" y="61349"/>
                </a:lnTo>
                <a:lnTo>
                  <a:pt x="431338" y="58819"/>
                </a:lnTo>
                <a:cubicBezTo>
                  <a:pt x="419321" y="55656"/>
                  <a:pt x="407937" y="51862"/>
                  <a:pt x="396552" y="48067"/>
                </a:cubicBezTo>
                <a:cubicBezTo>
                  <a:pt x="386433" y="44272"/>
                  <a:pt x="376314" y="40477"/>
                  <a:pt x="366827" y="36050"/>
                </a:cubicBezTo>
                <a:cubicBezTo>
                  <a:pt x="346588" y="27196"/>
                  <a:pt x="326349" y="16444"/>
                  <a:pt x="307376" y="4427"/>
                </a:cubicBezTo>
                <a:lnTo>
                  <a:pt x="299786" y="0"/>
                </a:lnTo>
                <a:lnTo>
                  <a:pt x="292829" y="4427"/>
                </a:lnTo>
                <a:cubicBezTo>
                  <a:pt x="273855" y="16444"/>
                  <a:pt x="253616" y="27196"/>
                  <a:pt x="233378" y="36050"/>
                </a:cubicBezTo>
                <a:cubicBezTo>
                  <a:pt x="223891" y="40477"/>
                  <a:pt x="213771" y="44272"/>
                  <a:pt x="203652" y="48067"/>
                </a:cubicBezTo>
                <a:cubicBezTo>
                  <a:pt x="192268" y="52494"/>
                  <a:pt x="180251" y="55656"/>
                  <a:pt x="168234" y="58819"/>
                </a:cubicBezTo>
                <a:lnTo>
                  <a:pt x="158115" y="61349"/>
                </a:lnTo>
                <a:lnTo>
                  <a:pt x="158115" y="146098"/>
                </a:lnTo>
                <a:cubicBezTo>
                  <a:pt x="158115" y="278282"/>
                  <a:pt x="289667" y="329512"/>
                  <a:pt x="295359" y="332042"/>
                </a:cubicBezTo>
                <a:close/>
                <a:moveTo>
                  <a:pt x="173926" y="73998"/>
                </a:moveTo>
                <a:cubicBezTo>
                  <a:pt x="196063" y="67673"/>
                  <a:pt x="218199" y="60084"/>
                  <a:pt x="239070" y="50597"/>
                </a:cubicBezTo>
                <a:cubicBezTo>
                  <a:pt x="240967" y="49964"/>
                  <a:pt x="242865" y="48699"/>
                  <a:pt x="244762" y="48067"/>
                </a:cubicBezTo>
                <a:cubicBezTo>
                  <a:pt x="263736" y="39845"/>
                  <a:pt x="282077" y="29726"/>
                  <a:pt x="299154" y="18974"/>
                </a:cubicBezTo>
                <a:cubicBezTo>
                  <a:pt x="316862" y="29726"/>
                  <a:pt x="335204" y="39845"/>
                  <a:pt x="354178" y="48067"/>
                </a:cubicBezTo>
                <a:cubicBezTo>
                  <a:pt x="356075" y="48699"/>
                  <a:pt x="357972" y="49964"/>
                  <a:pt x="359870" y="50597"/>
                </a:cubicBezTo>
                <a:cubicBezTo>
                  <a:pt x="380741" y="60084"/>
                  <a:pt x="402877" y="67673"/>
                  <a:pt x="425013" y="73998"/>
                </a:cubicBezTo>
                <a:lnTo>
                  <a:pt x="425013" y="146731"/>
                </a:lnTo>
                <a:cubicBezTo>
                  <a:pt x="425646" y="268163"/>
                  <a:pt x="304846" y="314965"/>
                  <a:pt x="299786" y="316862"/>
                </a:cubicBezTo>
                <a:lnTo>
                  <a:pt x="299786" y="316862"/>
                </a:lnTo>
                <a:cubicBezTo>
                  <a:pt x="287769" y="311803"/>
                  <a:pt x="173926" y="263736"/>
                  <a:pt x="173926" y="146731"/>
                </a:cubicBezTo>
                <a:lnTo>
                  <a:pt x="173926" y="73998"/>
                </a:lnTo>
                <a:close/>
                <a:moveTo>
                  <a:pt x="366194" y="136611"/>
                </a:moveTo>
                <a:lnTo>
                  <a:pt x="381373" y="119535"/>
                </a:lnTo>
                <a:lnTo>
                  <a:pt x="373151" y="111945"/>
                </a:lnTo>
                <a:lnTo>
                  <a:pt x="369357" y="109416"/>
                </a:lnTo>
                <a:lnTo>
                  <a:pt x="366827" y="112578"/>
                </a:lnTo>
                <a:lnTo>
                  <a:pt x="345323" y="137244"/>
                </a:lnTo>
                <a:lnTo>
                  <a:pt x="282710" y="208712"/>
                </a:lnTo>
                <a:lnTo>
                  <a:pt x="238437" y="161910"/>
                </a:lnTo>
                <a:lnTo>
                  <a:pt x="227053" y="172662"/>
                </a:lnTo>
                <a:lnTo>
                  <a:pt x="283342" y="231480"/>
                </a:lnTo>
                <a:lnTo>
                  <a:pt x="366194" y="136611"/>
                </a:lnTo>
                <a:close/>
              </a:path>
            </a:pathLst>
          </a:custGeom>
          <a:solidFill>
            <a:schemeClr val="bg1"/>
          </a:solidFill>
          <a:ln w="6271" cap="flat">
            <a:noFill/>
            <a:prstDash val="solid"/>
            <a:miter/>
          </a:ln>
        </p:spPr>
        <p:txBody>
          <a:bodyPr rtlCol="0" anchor="ctr"/>
          <a:lstStyle/>
          <a:p>
            <a:endParaRPr lang="en-US"/>
          </a:p>
        </p:txBody>
      </p:sp>
      <p:sp>
        <p:nvSpPr>
          <p:cNvPr id="16" name="Picture Placeholder 80" descr="Defense Preventions&#10;">
            <a:extLst>
              <a:ext uri="{FF2B5EF4-FFF2-40B4-BE49-F238E27FC236}">
                <a16:creationId xmlns:a16="http://schemas.microsoft.com/office/drawing/2014/main" id="{6B5D0666-8E59-92FC-4B9F-E6853B5A8BC1}"/>
              </a:ext>
            </a:extLst>
          </p:cNvPr>
          <p:cNvSpPr>
            <a:spLocks noChangeAspect="1"/>
          </p:cNvSpPr>
          <p:nvPr/>
        </p:nvSpPr>
        <p:spPr>
          <a:xfrm>
            <a:off x="10733352" y="4340225"/>
            <a:ext cx="773326" cy="914400"/>
          </a:xfrm>
          <a:custGeom>
            <a:avLst/>
            <a:gdLst>
              <a:gd name="connsiteX0" fmla="*/ 490789 w 510395"/>
              <a:gd name="connsiteY0" fmla="*/ 105841 h 601455"/>
              <a:gd name="connsiteX1" fmla="*/ 375049 w 510395"/>
              <a:gd name="connsiteY1" fmla="*/ 64645 h 601455"/>
              <a:gd name="connsiteX2" fmla="*/ 268796 w 510395"/>
              <a:gd name="connsiteY2" fmla="*/ 8239 h 601455"/>
              <a:gd name="connsiteX3" fmla="*/ 254881 w 510395"/>
              <a:gd name="connsiteY3" fmla="*/ 0 h 601455"/>
              <a:gd name="connsiteX4" fmla="*/ 240967 w 510395"/>
              <a:gd name="connsiteY4" fmla="*/ 8873 h 601455"/>
              <a:gd name="connsiteX5" fmla="*/ 134714 w 510395"/>
              <a:gd name="connsiteY5" fmla="*/ 65279 h 601455"/>
              <a:gd name="connsiteX6" fmla="*/ 18974 w 510395"/>
              <a:gd name="connsiteY6" fmla="*/ 106475 h 601455"/>
              <a:gd name="connsiteX7" fmla="*/ 0 w 510395"/>
              <a:gd name="connsiteY7" fmla="*/ 111545 h 601455"/>
              <a:gd name="connsiteX8" fmla="*/ 0 w 510395"/>
              <a:gd name="connsiteY8" fmla="*/ 264919 h 601455"/>
              <a:gd name="connsiteX9" fmla="*/ 246027 w 510395"/>
              <a:gd name="connsiteY9" fmla="*/ 598287 h 601455"/>
              <a:gd name="connsiteX10" fmla="*/ 254881 w 510395"/>
              <a:gd name="connsiteY10" fmla="*/ 601456 h 601455"/>
              <a:gd name="connsiteX11" fmla="*/ 263736 w 510395"/>
              <a:gd name="connsiteY11" fmla="*/ 598287 h 601455"/>
              <a:gd name="connsiteX12" fmla="*/ 263736 w 510395"/>
              <a:gd name="connsiteY12" fmla="*/ 597653 h 601455"/>
              <a:gd name="connsiteX13" fmla="*/ 510395 w 510395"/>
              <a:gd name="connsiteY13" fmla="*/ 264286 h 601455"/>
              <a:gd name="connsiteX14" fmla="*/ 510395 w 510395"/>
              <a:gd name="connsiteY14" fmla="*/ 110911 h 601455"/>
              <a:gd name="connsiteX15" fmla="*/ 490789 w 510395"/>
              <a:gd name="connsiteY15" fmla="*/ 105841 h 601455"/>
              <a:gd name="connsiteX16" fmla="*/ 493951 w 510395"/>
              <a:gd name="connsiteY16" fmla="*/ 264286 h 601455"/>
              <a:gd name="connsiteX17" fmla="*/ 259941 w 510395"/>
              <a:gd name="connsiteY17" fmla="*/ 582442 h 601455"/>
              <a:gd name="connsiteX18" fmla="*/ 254881 w 510395"/>
              <a:gd name="connsiteY18" fmla="*/ 584344 h 601455"/>
              <a:gd name="connsiteX19" fmla="*/ 251719 w 510395"/>
              <a:gd name="connsiteY19" fmla="*/ 583076 h 601455"/>
              <a:gd name="connsiteX20" fmla="*/ 15812 w 510395"/>
              <a:gd name="connsiteY20" fmla="*/ 264286 h 601455"/>
              <a:gd name="connsiteX21" fmla="*/ 15812 w 510395"/>
              <a:gd name="connsiteY21" fmla="*/ 122953 h 601455"/>
              <a:gd name="connsiteX22" fmla="*/ 23401 w 510395"/>
              <a:gd name="connsiteY22" fmla="*/ 121052 h 601455"/>
              <a:gd name="connsiteX23" fmla="*/ 141039 w 510395"/>
              <a:gd name="connsiteY23" fmla="*/ 79222 h 601455"/>
              <a:gd name="connsiteX24" fmla="*/ 249189 w 510395"/>
              <a:gd name="connsiteY24" fmla="*/ 21548 h 601455"/>
              <a:gd name="connsiteX25" fmla="*/ 254249 w 510395"/>
              <a:gd name="connsiteY25" fmla="*/ 18380 h 601455"/>
              <a:gd name="connsiteX26" fmla="*/ 259941 w 510395"/>
              <a:gd name="connsiteY26" fmla="*/ 21548 h 601455"/>
              <a:gd name="connsiteX27" fmla="*/ 368092 w 510395"/>
              <a:gd name="connsiteY27" fmla="*/ 78589 h 601455"/>
              <a:gd name="connsiteX28" fmla="*/ 486362 w 510395"/>
              <a:gd name="connsiteY28" fmla="*/ 120418 h 601455"/>
              <a:gd name="connsiteX29" fmla="*/ 493951 w 510395"/>
              <a:gd name="connsiteY29" fmla="*/ 122319 h 601455"/>
              <a:gd name="connsiteX30" fmla="*/ 493951 w 510395"/>
              <a:gd name="connsiteY30" fmla="*/ 264286 h 601455"/>
              <a:gd name="connsiteX31" fmla="*/ 394023 w 510395"/>
              <a:gd name="connsiteY31" fmla="*/ 247174 h 601455"/>
              <a:gd name="connsiteX32" fmla="*/ 383271 w 510395"/>
              <a:gd name="connsiteY32" fmla="*/ 257948 h 601455"/>
              <a:gd name="connsiteX33" fmla="*/ 383903 w 510395"/>
              <a:gd name="connsiteY33" fmla="*/ 259215 h 601455"/>
              <a:gd name="connsiteX34" fmla="*/ 395287 w 510395"/>
              <a:gd name="connsiteY34" fmla="*/ 315622 h 601455"/>
              <a:gd name="connsiteX35" fmla="*/ 251087 w 510395"/>
              <a:gd name="connsiteY35" fmla="*/ 460123 h 601455"/>
              <a:gd name="connsiteX36" fmla="*/ 107518 w 510395"/>
              <a:gd name="connsiteY36" fmla="*/ 315622 h 601455"/>
              <a:gd name="connsiteX37" fmla="*/ 251719 w 510395"/>
              <a:gd name="connsiteY37" fmla="*/ 171120 h 601455"/>
              <a:gd name="connsiteX38" fmla="*/ 325084 w 510395"/>
              <a:gd name="connsiteY38" fmla="*/ 191401 h 601455"/>
              <a:gd name="connsiteX39" fmla="*/ 326982 w 510395"/>
              <a:gd name="connsiteY39" fmla="*/ 192035 h 601455"/>
              <a:gd name="connsiteX40" fmla="*/ 337101 w 510395"/>
              <a:gd name="connsiteY40" fmla="*/ 181894 h 601455"/>
              <a:gd name="connsiteX41" fmla="*/ 333939 w 510395"/>
              <a:gd name="connsiteY41" fmla="*/ 179993 h 601455"/>
              <a:gd name="connsiteX42" fmla="*/ 251719 w 510395"/>
              <a:gd name="connsiteY42" fmla="*/ 156543 h 601455"/>
              <a:gd name="connsiteX43" fmla="*/ 93604 w 510395"/>
              <a:gd name="connsiteY43" fmla="*/ 314988 h 601455"/>
              <a:gd name="connsiteX44" fmla="*/ 251719 w 510395"/>
              <a:gd name="connsiteY44" fmla="*/ 473432 h 601455"/>
              <a:gd name="connsiteX45" fmla="*/ 409834 w 510395"/>
              <a:gd name="connsiteY45" fmla="*/ 314988 h 601455"/>
              <a:gd name="connsiteX46" fmla="*/ 395920 w 510395"/>
              <a:gd name="connsiteY46" fmla="*/ 249709 h 601455"/>
              <a:gd name="connsiteX47" fmla="*/ 394023 w 510395"/>
              <a:gd name="connsiteY47" fmla="*/ 247174 h 601455"/>
              <a:gd name="connsiteX48" fmla="*/ 270693 w 510395"/>
              <a:gd name="connsiteY48" fmla="*/ 265553 h 601455"/>
              <a:gd name="connsiteX49" fmla="*/ 232113 w 510395"/>
              <a:gd name="connsiteY49" fmla="*/ 226893 h 601455"/>
              <a:gd name="connsiteX50" fmla="*/ 189738 w 510395"/>
              <a:gd name="connsiteY50" fmla="*/ 268722 h 601455"/>
              <a:gd name="connsiteX51" fmla="*/ 270693 w 510395"/>
              <a:gd name="connsiteY51" fmla="*/ 349846 h 601455"/>
              <a:gd name="connsiteX52" fmla="*/ 442090 w 510395"/>
              <a:gd name="connsiteY52" fmla="*/ 178092 h 601455"/>
              <a:gd name="connsiteX53" fmla="*/ 400347 w 510395"/>
              <a:gd name="connsiteY53" fmla="*/ 135629 h 601455"/>
              <a:gd name="connsiteX54" fmla="*/ 270693 w 510395"/>
              <a:gd name="connsiteY54" fmla="*/ 265553 h 601455"/>
              <a:gd name="connsiteX55" fmla="*/ 270693 w 510395"/>
              <a:gd name="connsiteY55" fmla="*/ 330198 h 601455"/>
              <a:gd name="connsiteX56" fmla="*/ 209344 w 510395"/>
              <a:gd name="connsiteY56" fmla="*/ 268722 h 601455"/>
              <a:gd name="connsiteX57" fmla="*/ 232113 w 510395"/>
              <a:gd name="connsiteY57" fmla="*/ 245906 h 601455"/>
              <a:gd name="connsiteX58" fmla="*/ 270693 w 510395"/>
              <a:gd name="connsiteY58" fmla="*/ 284566 h 601455"/>
              <a:gd name="connsiteX59" fmla="*/ 400347 w 510395"/>
              <a:gd name="connsiteY59" fmla="*/ 155276 h 601455"/>
              <a:gd name="connsiteX60" fmla="*/ 423116 w 510395"/>
              <a:gd name="connsiteY60" fmla="*/ 178092 h 601455"/>
              <a:gd name="connsiteX61" fmla="*/ 270693 w 510395"/>
              <a:gd name="connsiteY61" fmla="*/ 330198 h 60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10395" h="601455">
                <a:moveTo>
                  <a:pt x="490789" y="105841"/>
                </a:moveTo>
                <a:cubicBezTo>
                  <a:pt x="450944" y="95067"/>
                  <a:pt x="412364" y="81757"/>
                  <a:pt x="375049" y="64645"/>
                </a:cubicBezTo>
                <a:cubicBezTo>
                  <a:pt x="338366" y="48801"/>
                  <a:pt x="302948" y="29788"/>
                  <a:pt x="268796" y="8239"/>
                </a:cubicBezTo>
                <a:lnTo>
                  <a:pt x="254881" y="0"/>
                </a:lnTo>
                <a:lnTo>
                  <a:pt x="240967" y="8873"/>
                </a:lnTo>
                <a:cubicBezTo>
                  <a:pt x="207447" y="30421"/>
                  <a:pt x="171397" y="48801"/>
                  <a:pt x="134714" y="65279"/>
                </a:cubicBezTo>
                <a:cubicBezTo>
                  <a:pt x="97399" y="81757"/>
                  <a:pt x="58186" y="95701"/>
                  <a:pt x="18974" y="106475"/>
                </a:cubicBezTo>
                <a:lnTo>
                  <a:pt x="0" y="111545"/>
                </a:lnTo>
                <a:lnTo>
                  <a:pt x="0" y="264919"/>
                </a:lnTo>
                <a:cubicBezTo>
                  <a:pt x="0" y="502586"/>
                  <a:pt x="235908" y="594484"/>
                  <a:pt x="246027" y="598287"/>
                </a:cubicBezTo>
                <a:lnTo>
                  <a:pt x="254881" y="601456"/>
                </a:lnTo>
                <a:lnTo>
                  <a:pt x="263736" y="598287"/>
                </a:lnTo>
                <a:lnTo>
                  <a:pt x="263736" y="597653"/>
                </a:lnTo>
                <a:cubicBezTo>
                  <a:pt x="289667" y="588146"/>
                  <a:pt x="510395" y="496882"/>
                  <a:pt x="510395" y="264286"/>
                </a:cubicBezTo>
                <a:lnTo>
                  <a:pt x="510395" y="110911"/>
                </a:lnTo>
                <a:lnTo>
                  <a:pt x="490789" y="105841"/>
                </a:lnTo>
                <a:close/>
                <a:moveTo>
                  <a:pt x="493951" y="264286"/>
                </a:moveTo>
                <a:cubicBezTo>
                  <a:pt x="493951" y="488643"/>
                  <a:pt x="273855" y="577372"/>
                  <a:pt x="259941" y="582442"/>
                </a:cubicBezTo>
                <a:lnTo>
                  <a:pt x="254881" y="584344"/>
                </a:lnTo>
                <a:lnTo>
                  <a:pt x="251719" y="583076"/>
                </a:lnTo>
                <a:cubicBezTo>
                  <a:pt x="242232" y="579273"/>
                  <a:pt x="15812" y="491178"/>
                  <a:pt x="15812" y="264286"/>
                </a:cubicBezTo>
                <a:lnTo>
                  <a:pt x="15812" y="122953"/>
                </a:lnTo>
                <a:lnTo>
                  <a:pt x="23401" y="121052"/>
                </a:lnTo>
                <a:cubicBezTo>
                  <a:pt x="63246" y="110277"/>
                  <a:pt x="103091" y="96334"/>
                  <a:pt x="141039" y="79222"/>
                </a:cubicBezTo>
                <a:cubicBezTo>
                  <a:pt x="178354" y="62744"/>
                  <a:pt x="215036" y="43731"/>
                  <a:pt x="249189" y="21548"/>
                </a:cubicBezTo>
                <a:lnTo>
                  <a:pt x="254249" y="18380"/>
                </a:lnTo>
                <a:lnTo>
                  <a:pt x="259941" y="21548"/>
                </a:lnTo>
                <a:cubicBezTo>
                  <a:pt x="294726" y="43097"/>
                  <a:pt x="330777" y="62744"/>
                  <a:pt x="368092" y="78589"/>
                </a:cubicBezTo>
                <a:cubicBezTo>
                  <a:pt x="406039" y="95701"/>
                  <a:pt x="445884" y="109644"/>
                  <a:pt x="486362" y="120418"/>
                </a:cubicBezTo>
                <a:lnTo>
                  <a:pt x="493951" y="122319"/>
                </a:lnTo>
                <a:lnTo>
                  <a:pt x="493951" y="264286"/>
                </a:lnTo>
                <a:close/>
                <a:moveTo>
                  <a:pt x="394023" y="247174"/>
                </a:moveTo>
                <a:lnTo>
                  <a:pt x="383271" y="257948"/>
                </a:lnTo>
                <a:lnTo>
                  <a:pt x="383903" y="259215"/>
                </a:lnTo>
                <a:cubicBezTo>
                  <a:pt x="391493" y="276961"/>
                  <a:pt x="395287" y="295974"/>
                  <a:pt x="395287" y="315622"/>
                </a:cubicBezTo>
                <a:cubicBezTo>
                  <a:pt x="395287" y="395478"/>
                  <a:pt x="330777" y="460123"/>
                  <a:pt x="251087" y="460123"/>
                </a:cubicBezTo>
                <a:cubicBezTo>
                  <a:pt x="171397" y="460123"/>
                  <a:pt x="107518" y="394844"/>
                  <a:pt x="107518" y="315622"/>
                </a:cubicBezTo>
                <a:cubicBezTo>
                  <a:pt x="107518" y="236399"/>
                  <a:pt x="172029" y="171120"/>
                  <a:pt x="251719" y="171120"/>
                </a:cubicBezTo>
                <a:cubicBezTo>
                  <a:pt x="277650" y="171120"/>
                  <a:pt x="302948" y="178092"/>
                  <a:pt x="325084" y="191401"/>
                </a:cubicBezTo>
                <a:lnTo>
                  <a:pt x="326982" y="192035"/>
                </a:lnTo>
                <a:lnTo>
                  <a:pt x="337101" y="181894"/>
                </a:lnTo>
                <a:lnTo>
                  <a:pt x="333939" y="179993"/>
                </a:lnTo>
                <a:cubicBezTo>
                  <a:pt x="309273" y="164782"/>
                  <a:pt x="280812" y="156543"/>
                  <a:pt x="251719" y="156543"/>
                </a:cubicBezTo>
                <a:cubicBezTo>
                  <a:pt x="164440" y="156543"/>
                  <a:pt x="93604" y="227526"/>
                  <a:pt x="93604" y="314988"/>
                </a:cubicBezTo>
                <a:cubicBezTo>
                  <a:pt x="93604" y="402449"/>
                  <a:pt x="164440" y="473432"/>
                  <a:pt x="251719" y="473432"/>
                </a:cubicBezTo>
                <a:cubicBezTo>
                  <a:pt x="338999" y="473432"/>
                  <a:pt x="409834" y="402449"/>
                  <a:pt x="409834" y="314988"/>
                </a:cubicBezTo>
                <a:cubicBezTo>
                  <a:pt x="409834" y="292172"/>
                  <a:pt x="405407" y="270623"/>
                  <a:pt x="395920" y="249709"/>
                </a:cubicBezTo>
                <a:lnTo>
                  <a:pt x="394023" y="247174"/>
                </a:lnTo>
                <a:close/>
                <a:moveTo>
                  <a:pt x="270693" y="265553"/>
                </a:moveTo>
                <a:lnTo>
                  <a:pt x="232113" y="226893"/>
                </a:lnTo>
                <a:lnTo>
                  <a:pt x="189738" y="268722"/>
                </a:lnTo>
                <a:lnTo>
                  <a:pt x="270693" y="349846"/>
                </a:lnTo>
                <a:lnTo>
                  <a:pt x="442090" y="178092"/>
                </a:lnTo>
                <a:lnTo>
                  <a:pt x="400347" y="135629"/>
                </a:lnTo>
                <a:lnTo>
                  <a:pt x="270693" y="265553"/>
                </a:lnTo>
                <a:close/>
                <a:moveTo>
                  <a:pt x="270693" y="330198"/>
                </a:moveTo>
                <a:lnTo>
                  <a:pt x="209344" y="268722"/>
                </a:lnTo>
                <a:lnTo>
                  <a:pt x="232113" y="245906"/>
                </a:lnTo>
                <a:lnTo>
                  <a:pt x="270693" y="284566"/>
                </a:lnTo>
                <a:lnTo>
                  <a:pt x="400347" y="155276"/>
                </a:lnTo>
                <a:lnTo>
                  <a:pt x="423116" y="178092"/>
                </a:lnTo>
                <a:lnTo>
                  <a:pt x="270693" y="330198"/>
                </a:lnTo>
                <a:close/>
              </a:path>
            </a:pathLst>
          </a:custGeom>
          <a:solidFill>
            <a:schemeClr val="bg1"/>
          </a:solidFill>
          <a:ln w="6271"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A37B2A11-3D0B-EC96-0E48-5ED501949461}"/>
              </a:ext>
            </a:extLst>
          </p:cNvPr>
          <p:cNvGrpSpPr/>
          <p:nvPr/>
        </p:nvGrpSpPr>
        <p:grpSpPr>
          <a:xfrm>
            <a:off x="10363200" y="914400"/>
            <a:ext cx="1371600" cy="1371600"/>
            <a:chOff x="10363200" y="784464"/>
            <a:chExt cx="1371600" cy="1371600"/>
          </a:xfrm>
        </p:grpSpPr>
        <p:sp>
          <p:nvSpPr>
            <p:cNvPr id="17" name="Oval 16">
              <a:extLst>
                <a:ext uri="{FF2B5EF4-FFF2-40B4-BE49-F238E27FC236}">
                  <a16:creationId xmlns:a16="http://schemas.microsoft.com/office/drawing/2014/main" id="{82E89948-91D9-8C23-DA19-8C5DEE611E49}"/>
                </a:ext>
              </a:extLst>
            </p:cNvPr>
            <p:cNvSpPr>
              <a:spLocks/>
            </p:cNvSpPr>
            <p:nvPr/>
          </p:nvSpPr>
          <p:spPr>
            <a:xfrm>
              <a:off x="10363200" y="784464"/>
              <a:ext cx="1371600" cy="13716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Picture Placeholder 89" descr="Security Lifecycle&#10;">
              <a:extLst>
                <a:ext uri="{FF2B5EF4-FFF2-40B4-BE49-F238E27FC236}">
                  <a16:creationId xmlns:a16="http://schemas.microsoft.com/office/drawing/2014/main" id="{A7E4EAF7-89AE-DAFB-3A4B-6CC11A0F7297}"/>
                </a:ext>
              </a:extLst>
            </p:cNvPr>
            <p:cNvGrpSpPr>
              <a:grpSpLocks noChangeAspect="1"/>
            </p:cNvGrpSpPr>
            <p:nvPr/>
          </p:nvGrpSpPr>
          <p:grpSpPr>
            <a:xfrm>
              <a:off x="10591323" y="1013064"/>
              <a:ext cx="915355" cy="914400"/>
              <a:chOff x="8438627" y="1946048"/>
              <a:chExt cx="605896" cy="605264"/>
            </a:xfrm>
            <a:solidFill>
              <a:schemeClr val="bg1"/>
            </a:solidFill>
          </p:grpSpPr>
          <p:sp>
            <p:nvSpPr>
              <p:cNvPr id="12" name="Picture Placeholder 89">
                <a:extLst>
                  <a:ext uri="{FF2B5EF4-FFF2-40B4-BE49-F238E27FC236}">
                    <a16:creationId xmlns:a16="http://schemas.microsoft.com/office/drawing/2014/main" id="{653F572B-E90B-4305-1B73-E1EB405F0F69}"/>
                  </a:ext>
                </a:extLst>
              </p:cNvPr>
              <p:cNvSpPr/>
              <p:nvPr/>
            </p:nvSpPr>
            <p:spPr>
              <a:xfrm>
                <a:off x="8438627" y="1946048"/>
                <a:ext cx="588187" cy="471182"/>
              </a:xfrm>
              <a:custGeom>
                <a:avLst/>
                <a:gdLst>
                  <a:gd name="connsiteX0" fmla="*/ 17076 w 588187"/>
                  <a:gd name="connsiteY0" fmla="*/ 302948 h 471182"/>
                  <a:gd name="connsiteX1" fmla="*/ 302948 w 588187"/>
                  <a:gd name="connsiteY1" fmla="*/ 17076 h 471182"/>
                  <a:gd name="connsiteX2" fmla="*/ 550240 w 588187"/>
                  <a:gd name="connsiteY2" fmla="*/ 158747 h 471182"/>
                  <a:gd name="connsiteX3" fmla="*/ 501541 w 588187"/>
                  <a:gd name="connsiteY3" fmla="*/ 149893 h 471182"/>
                  <a:gd name="connsiteX4" fmla="*/ 498379 w 588187"/>
                  <a:gd name="connsiteY4" fmla="*/ 166337 h 471182"/>
                  <a:gd name="connsiteX5" fmla="*/ 573009 w 588187"/>
                  <a:gd name="connsiteY5" fmla="*/ 179619 h 471182"/>
                  <a:gd name="connsiteX6" fmla="*/ 588188 w 588187"/>
                  <a:gd name="connsiteY6" fmla="*/ 105621 h 471182"/>
                  <a:gd name="connsiteX7" fmla="*/ 571744 w 588187"/>
                  <a:gd name="connsiteY7" fmla="*/ 102459 h 471182"/>
                  <a:gd name="connsiteX8" fmla="*/ 562257 w 588187"/>
                  <a:gd name="connsiteY8" fmla="*/ 146731 h 471182"/>
                  <a:gd name="connsiteX9" fmla="*/ 302948 w 588187"/>
                  <a:gd name="connsiteY9" fmla="*/ 0 h 471182"/>
                  <a:gd name="connsiteX10" fmla="*/ 0 w 588187"/>
                  <a:gd name="connsiteY10" fmla="*/ 302948 h 471182"/>
                  <a:gd name="connsiteX11" fmla="*/ 50597 w 588187"/>
                  <a:gd name="connsiteY11" fmla="*/ 471183 h 471182"/>
                  <a:gd name="connsiteX12" fmla="*/ 64511 w 588187"/>
                  <a:gd name="connsiteY12" fmla="*/ 461696 h 471182"/>
                  <a:gd name="connsiteX13" fmla="*/ 17076 w 588187"/>
                  <a:gd name="connsiteY13" fmla="*/ 302948 h 47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187" h="471182">
                    <a:moveTo>
                      <a:pt x="17076" y="302948"/>
                    </a:moveTo>
                    <a:cubicBezTo>
                      <a:pt x="17076" y="145466"/>
                      <a:pt x="145466" y="17076"/>
                      <a:pt x="302948" y="17076"/>
                    </a:cubicBezTo>
                    <a:cubicBezTo>
                      <a:pt x="405407" y="17076"/>
                      <a:pt x="499011" y="70836"/>
                      <a:pt x="550240" y="158747"/>
                    </a:cubicBezTo>
                    <a:lnTo>
                      <a:pt x="501541" y="149893"/>
                    </a:lnTo>
                    <a:lnTo>
                      <a:pt x="498379" y="166337"/>
                    </a:lnTo>
                    <a:lnTo>
                      <a:pt x="573009" y="179619"/>
                    </a:lnTo>
                    <a:lnTo>
                      <a:pt x="588188" y="105621"/>
                    </a:lnTo>
                    <a:lnTo>
                      <a:pt x="571744" y="102459"/>
                    </a:lnTo>
                    <a:lnTo>
                      <a:pt x="562257" y="146731"/>
                    </a:lnTo>
                    <a:cubicBezTo>
                      <a:pt x="507865" y="55656"/>
                      <a:pt x="409834" y="0"/>
                      <a:pt x="302948" y="0"/>
                    </a:cubicBezTo>
                    <a:cubicBezTo>
                      <a:pt x="135979" y="0"/>
                      <a:pt x="0" y="135979"/>
                      <a:pt x="0" y="302948"/>
                    </a:cubicBezTo>
                    <a:cubicBezTo>
                      <a:pt x="0" y="363032"/>
                      <a:pt x="17709" y="421218"/>
                      <a:pt x="50597" y="471183"/>
                    </a:cubicBezTo>
                    <a:lnTo>
                      <a:pt x="64511" y="461696"/>
                    </a:lnTo>
                    <a:cubicBezTo>
                      <a:pt x="34153" y="414261"/>
                      <a:pt x="17076" y="359870"/>
                      <a:pt x="17076" y="302948"/>
                    </a:cubicBezTo>
                    <a:close/>
                  </a:path>
                </a:pathLst>
              </a:custGeom>
              <a:grpFill/>
              <a:ln w="6271" cap="flat">
                <a:noFill/>
                <a:prstDash val="solid"/>
                <a:miter/>
              </a:ln>
            </p:spPr>
            <p:txBody>
              <a:bodyPr rtlCol="0" anchor="ctr"/>
              <a:lstStyle/>
              <a:p>
                <a:endParaRPr lang="en-US"/>
              </a:p>
            </p:txBody>
          </p:sp>
          <p:sp>
            <p:nvSpPr>
              <p:cNvPr id="13" name="Picture Placeholder 89">
                <a:extLst>
                  <a:ext uri="{FF2B5EF4-FFF2-40B4-BE49-F238E27FC236}">
                    <a16:creationId xmlns:a16="http://schemas.microsoft.com/office/drawing/2014/main" id="{AF7AA822-E093-28E1-CAD0-9BAFF8CFFED5}"/>
                  </a:ext>
                </a:extLst>
              </p:cNvPr>
              <p:cNvSpPr/>
              <p:nvPr/>
            </p:nvSpPr>
            <p:spPr>
              <a:xfrm>
                <a:off x="8500608" y="2143376"/>
                <a:ext cx="543915" cy="407936"/>
              </a:xfrm>
              <a:custGeom>
                <a:avLst/>
                <a:gdLst>
                  <a:gd name="connsiteX0" fmla="*/ 524942 w 543915"/>
                  <a:gd name="connsiteY0" fmla="*/ 0 h 407936"/>
                  <a:gd name="connsiteX1" fmla="*/ 509130 w 543915"/>
                  <a:gd name="connsiteY1" fmla="*/ 5692 h 407936"/>
                  <a:gd name="connsiteX2" fmla="*/ 526839 w 543915"/>
                  <a:gd name="connsiteY2" fmla="*/ 105621 h 407936"/>
                  <a:gd name="connsiteX3" fmla="*/ 240967 w 543915"/>
                  <a:gd name="connsiteY3" fmla="*/ 391493 h 407936"/>
                  <a:gd name="connsiteX4" fmla="*/ 37315 w 543915"/>
                  <a:gd name="connsiteY4" fmla="*/ 306111 h 407936"/>
                  <a:gd name="connsiteX5" fmla="*/ 86647 w 543915"/>
                  <a:gd name="connsiteY5" fmla="*/ 314965 h 407936"/>
                  <a:gd name="connsiteX6" fmla="*/ 89809 w 543915"/>
                  <a:gd name="connsiteY6" fmla="*/ 298521 h 407936"/>
                  <a:gd name="connsiteX7" fmla="*/ 15179 w 543915"/>
                  <a:gd name="connsiteY7" fmla="*/ 285239 h 407936"/>
                  <a:gd name="connsiteX8" fmla="*/ 0 w 543915"/>
                  <a:gd name="connsiteY8" fmla="*/ 359237 h 407936"/>
                  <a:gd name="connsiteX9" fmla="*/ 16444 w 543915"/>
                  <a:gd name="connsiteY9" fmla="*/ 362400 h 407936"/>
                  <a:gd name="connsiteX10" fmla="*/ 25931 w 543915"/>
                  <a:gd name="connsiteY10" fmla="*/ 318127 h 407936"/>
                  <a:gd name="connsiteX11" fmla="*/ 240967 w 543915"/>
                  <a:gd name="connsiteY11" fmla="*/ 407937 h 407936"/>
                  <a:gd name="connsiteX12" fmla="*/ 543916 w 543915"/>
                  <a:gd name="connsiteY12" fmla="*/ 104988 h 407936"/>
                  <a:gd name="connsiteX13" fmla="*/ 524942 w 543915"/>
                  <a:gd name="connsiteY13" fmla="*/ 0 h 40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915" h="407936">
                    <a:moveTo>
                      <a:pt x="524942" y="0"/>
                    </a:moveTo>
                    <a:lnTo>
                      <a:pt x="509130" y="5692"/>
                    </a:lnTo>
                    <a:cubicBezTo>
                      <a:pt x="521147" y="37315"/>
                      <a:pt x="526839" y="71468"/>
                      <a:pt x="526839" y="105621"/>
                    </a:cubicBezTo>
                    <a:cubicBezTo>
                      <a:pt x="526839" y="263103"/>
                      <a:pt x="398450" y="391493"/>
                      <a:pt x="240967" y="391493"/>
                    </a:cubicBezTo>
                    <a:cubicBezTo>
                      <a:pt x="164440" y="391493"/>
                      <a:pt x="91074" y="360502"/>
                      <a:pt x="37315" y="306111"/>
                    </a:cubicBezTo>
                    <a:lnTo>
                      <a:pt x="86647" y="314965"/>
                    </a:lnTo>
                    <a:lnTo>
                      <a:pt x="89809" y="298521"/>
                    </a:lnTo>
                    <a:lnTo>
                      <a:pt x="15179" y="285239"/>
                    </a:lnTo>
                    <a:lnTo>
                      <a:pt x="0" y="359237"/>
                    </a:lnTo>
                    <a:lnTo>
                      <a:pt x="16444" y="362400"/>
                    </a:lnTo>
                    <a:lnTo>
                      <a:pt x="25931" y="318127"/>
                    </a:lnTo>
                    <a:cubicBezTo>
                      <a:pt x="82852" y="375681"/>
                      <a:pt x="160012" y="407937"/>
                      <a:pt x="240967" y="407937"/>
                    </a:cubicBezTo>
                    <a:cubicBezTo>
                      <a:pt x="407937" y="407937"/>
                      <a:pt x="543916" y="271958"/>
                      <a:pt x="543916" y="104988"/>
                    </a:cubicBezTo>
                    <a:cubicBezTo>
                      <a:pt x="543916" y="68938"/>
                      <a:pt x="537591" y="33520"/>
                      <a:pt x="524942" y="0"/>
                    </a:cubicBezTo>
                    <a:close/>
                  </a:path>
                </a:pathLst>
              </a:custGeom>
              <a:grpFill/>
              <a:ln w="6271" cap="flat">
                <a:noFill/>
                <a:prstDash val="solid"/>
                <a:miter/>
              </a:ln>
            </p:spPr>
            <p:txBody>
              <a:bodyPr rtlCol="0" anchor="ctr"/>
              <a:lstStyle/>
              <a:p>
                <a:endParaRPr lang="en-US"/>
              </a:p>
            </p:txBody>
          </p:sp>
          <p:sp>
            <p:nvSpPr>
              <p:cNvPr id="14" name="Picture Placeholder 89">
                <a:extLst>
                  <a:ext uri="{FF2B5EF4-FFF2-40B4-BE49-F238E27FC236}">
                    <a16:creationId xmlns:a16="http://schemas.microsoft.com/office/drawing/2014/main" id="{5FE763F9-BE5C-BB4E-5245-D3E2532588C5}"/>
                  </a:ext>
                </a:extLst>
              </p:cNvPr>
              <p:cNvSpPr/>
              <p:nvPr/>
            </p:nvSpPr>
            <p:spPr>
              <a:xfrm>
                <a:off x="8721969" y="2275560"/>
                <a:ext cx="46169" cy="72100"/>
              </a:xfrm>
              <a:custGeom>
                <a:avLst/>
                <a:gdLst>
                  <a:gd name="connsiteX0" fmla="*/ 0 w 46169"/>
                  <a:gd name="connsiteY0" fmla="*/ 22769 h 72100"/>
                  <a:gd name="connsiteX1" fmla="*/ 11384 w 46169"/>
                  <a:gd name="connsiteY1" fmla="*/ 42375 h 72100"/>
                  <a:gd name="connsiteX2" fmla="*/ 11384 w 46169"/>
                  <a:gd name="connsiteY2" fmla="*/ 65776 h 72100"/>
                  <a:gd name="connsiteX3" fmla="*/ 17709 w 46169"/>
                  <a:gd name="connsiteY3" fmla="*/ 72100 h 72100"/>
                  <a:gd name="connsiteX4" fmla="*/ 28461 w 46169"/>
                  <a:gd name="connsiteY4" fmla="*/ 72100 h 72100"/>
                  <a:gd name="connsiteX5" fmla="*/ 34785 w 46169"/>
                  <a:gd name="connsiteY5" fmla="*/ 65776 h 72100"/>
                  <a:gd name="connsiteX6" fmla="*/ 34785 w 46169"/>
                  <a:gd name="connsiteY6" fmla="*/ 42375 h 72100"/>
                  <a:gd name="connsiteX7" fmla="*/ 46170 w 46169"/>
                  <a:gd name="connsiteY7" fmla="*/ 22769 h 72100"/>
                  <a:gd name="connsiteX8" fmla="*/ 23401 w 46169"/>
                  <a:gd name="connsiteY8" fmla="*/ 0 h 72100"/>
                  <a:gd name="connsiteX9" fmla="*/ 0 w 46169"/>
                  <a:gd name="connsiteY9" fmla="*/ 22769 h 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69" h="72100">
                    <a:moveTo>
                      <a:pt x="0" y="22769"/>
                    </a:moveTo>
                    <a:cubicBezTo>
                      <a:pt x="0" y="30991"/>
                      <a:pt x="4427" y="38580"/>
                      <a:pt x="11384" y="42375"/>
                    </a:cubicBezTo>
                    <a:lnTo>
                      <a:pt x="11384" y="65776"/>
                    </a:lnTo>
                    <a:cubicBezTo>
                      <a:pt x="11384" y="68938"/>
                      <a:pt x="13914" y="72100"/>
                      <a:pt x="17709" y="72100"/>
                    </a:cubicBezTo>
                    <a:lnTo>
                      <a:pt x="28461" y="72100"/>
                    </a:lnTo>
                    <a:cubicBezTo>
                      <a:pt x="31623" y="72100"/>
                      <a:pt x="34785" y="69571"/>
                      <a:pt x="34785" y="65776"/>
                    </a:cubicBezTo>
                    <a:lnTo>
                      <a:pt x="34785" y="42375"/>
                    </a:lnTo>
                    <a:cubicBezTo>
                      <a:pt x="41742" y="38580"/>
                      <a:pt x="46170" y="30991"/>
                      <a:pt x="46170" y="22769"/>
                    </a:cubicBezTo>
                    <a:cubicBezTo>
                      <a:pt x="46170" y="10119"/>
                      <a:pt x="36050" y="0"/>
                      <a:pt x="23401" y="0"/>
                    </a:cubicBezTo>
                    <a:cubicBezTo>
                      <a:pt x="10119" y="0"/>
                      <a:pt x="0" y="10119"/>
                      <a:pt x="0" y="22769"/>
                    </a:cubicBezTo>
                    <a:close/>
                  </a:path>
                </a:pathLst>
              </a:custGeom>
              <a:grpFill/>
              <a:ln w="6271" cap="flat">
                <a:noFill/>
                <a:prstDash val="solid"/>
                <a:miter/>
              </a:ln>
            </p:spPr>
            <p:txBody>
              <a:bodyPr rtlCol="0" anchor="ctr"/>
              <a:lstStyle/>
              <a:p>
                <a:endParaRPr lang="en-US"/>
              </a:p>
            </p:txBody>
          </p:sp>
          <p:sp>
            <p:nvSpPr>
              <p:cNvPr id="15" name="Picture Placeholder 89">
                <a:extLst>
                  <a:ext uri="{FF2B5EF4-FFF2-40B4-BE49-F238E27FC236}">
                    <a16:creationId xmlns:a16="http://schemas.microsoft.com/office/drawing/2014/main" id="{6A39DBC9-438F-35FE-4F7F-95EA4E4FF969}"/>
                  </a:ext>
                </a:extLst>
              </p:cNvPr>
              <p:cNvSpPr/>
              <p:nvPr/>
            </p:nvSpPr>
            <p:spPr>
              <a:xfrm>
                <a:off x="8604331" y="2045977"/>
                <a:ext cx="282077" cy="408569"/>
              </a:xfrm>
              <a:custGeom>
                <a:avLst/>
                <a:gdLst>
                  <a:gd name="connsiteX0" fmla="*/ 141039 w 282077"/>
                  <a:gd name="connsiteY0" fmla="*/ 0 h 408569"/>
                  <a:gd name="connsiteX1" fmla="*/ 64511 w 282077"/>
                  <a:gd name="connsiteY1" fmla="*/ 76528 h 408569"/>
                  <a:gd name="connsiteX2" fmla="*/ 64511 w 282077"/>
                  <a:gd name="connsiteY2" fmla="*/ 149261 h 408569"/>
                  <a:gd name="connsiteX3" fmla="*/ 0 w 282077"/>
                  <a:gd name="connsiteY3" fmla="*/ 267531 h 408569"/>
                  <a:gd name="connsiteX4" fmla="*/ 141039 w 282077"/>
                  <a:gd name="connsiteY4" fmla="*/ 408569 h 408569"/>
                  <a:gd name="connsiteX5" fmla="*/ 282077 w 282077"/>
                  <a:gd name="connsiteY5" fmla="*/ 267531 h 408569"/>
                  <a:gd name="connsiteX6" fmla="*/ 217566 w 282077"/>
                  <a:gd name="connsiteY6" fmla="*/ 149261 h 408569"/>
                  <a:gd name="connsiteX7" fmla="*/ 217566 w 282077"/>
                  <a:gd name="connsiteY7" fmla="*/ 76528 h 408569"/>
                  <a:gd name="connsiteX8" fmla="*/ 141039 w 282077"/>
                  <a:gd name="connsiteY8" fmla="*/ 0 h 408569"/>
                  <a:gd name="connsiteX9" fmla="*/ 83485 w 282077"/>
                  <a:gd name="connsiteY9" fmla="*/ 76528 h 408569"/>
                  <a:gd name="connsiteX10" fmla="*/ 141039 w 282077"/>
                  <a:gd name="connsiteY10" fmla="*/ 18974 h 408569"/>
                  <a:gd name="connsiteX11" fmla="*/ 198592 w 282077"/>
                  <a:gd name="connsiteY11" fmla="*/ 76528 h 408569"/>
                  <a:gd name="connsiteX12" fmla="*/ 198592 w 282077"/>
                  <a:gd name="connsiteY12" fmla="*/ 139141 h 408569"/>
                  <a:gd name="connsiteX13" fmla="*/ 141039 w 282077"/>
                  <a:gd name="connsiteY13" fmla="*/ 126492 h 408569"/>
                  <a:gd name="connsiteX14" fmla="*/ 83485 w 282077"/>
                  <a:gd name="connsiteY14" fmla="*/ 138509 h 408569"/>
                  <a:gd name="connsiteX15" fmla="*/ 83485 w 282077"/>
                  <a:gd name="connsiteY15" fmla="*/ 76528 h 408569"/>
                  <a:gd name="connsiteX16" fmla="*/ 262471 w 282077"/>
                  <a:gd name="connsiteY16" fmla="*/ 267531 h 408569"/>
                  <a:gd name="connsiteX17" fmla="*/ 140406 w 282077"/>
                  <a:gd name="connsiteY17" fmla="*/ 389595 h 408569"/>
                  <a:gd name="connsiteX18" fmla="*/ 18341 w 282077"/>
                  <a:gd name="connsiteY18" fmla="*/ 267531 h 408569"/>
                  <a:gd name="connsiteX19" fmla="*/ 140406 w 282077"/>
                  <a:gd name="connsiteY19" fmla="*/ 145466 h 408569"/>
                  <a:gd name="connsiteX20" fmla="*/ 262471 w 282077"/>
                  <a:gd name="connsiteY20" fmla="*/ 267531 h 40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077" h="408569">
                    <a:moveTo>
                      <a:pt x="141039" y="0"/>
                    </a:moveTo>
                    <a:cubicBezTo>
                      <a:pt x="98664" y="0"/>
                      <a:pt x="64511" y="34153"/>
                      <a:pt x="64511" y="76528"/>
                    </a:cubicBezTo>
                    <a:lnTo>
                      <a:pt x="64511" y="149261"/>
                    </a:lnTo>
                    <a:cubicBezTo>
                      <a:pt x="25298" y="174559"/>
                      <a:pt x="0" y="218199"/>
                      <a:pt x="0" y="267531"/>
                    </a:cubicBezTo>
                    <a:cubicBezTo>
                      <a:pt x="0" y="345323"/>
                      <a:pt x="63246" y="408569"/>
                      <a:pt x="141039" y="408569"/>
                    </a:cubicBezTo>
                    <a:cubicBezTo>
                      <a:pt x="218831" y="408569"/>
                      <a:pt x="282077" y="345323"/>
                      <a:pt x="282077" y="267531"/>
                    </a:cubicBezTo>
                    <a:cubicBezTo>
                      <a:pt x="282077" y="218199"/>
                      <a:pt x="256146" y="174559"/>
                      <a:pt x="217566" y="149261"/>
                    </a:cubicBezTo>
                    <a:lnTo>
                      <a:pt x="217566" y="76528"/>
                    </a:lnTo>
                    <a:cubicBezTo>
                      <a:pt x="217566" y="34153"/>
                      <a:pt x="182781" y="0"/>
                      <a:pt x="141039" y="0"/>
                    </a:cubicBezTo>
                    <a:close/>
                    <a:moveTo>
                      <a:pt x="83485" y="76528"/>
                    </a:moveTo>
                    <a:cubicBezTo>
                      <a:pt x="83485" y="44905"/>
                      <a:pt x="109416" y="18974"/>
                      <a:pt x="141039" y="18974"/>
                    </a:cubicBezTo>
                    <a:cubicBezTo>
                      <a:pt x="172662" y="18974"/>
                      <a:pt x="198592" y="44905"/>
                      <a:pt x="198592" y="76528"/>
                    </a:cubicBezTo>
                    <a:lnTo>
                      <a:pt x="198592" y="139141"/>
                    </a:lnTo>
                    <a:cubicBezTo>
                      <a:pt x="180884" y="130919"/>
                      <a:pt x="161277" y="126492"/>
                      <a:pt x="141039" y="126492"/>
                    </a:cubicBezTo>
                    <a:cubicBezTo>
                      <a:pt x="120800" y="126492"/>
                      <a:pt x="101194" y="130919"/>
                      <a:pt x="83485" y="138509"/>
                    </a:cubicBezTo>
                    <a:lnTo>
                      <a:pt x="83485" y="76528"/>
                    </a:lnTo>
                    <a:close/>
                    <a:moveTo>
                      <a:pt x="262471" y="267531"/>
                    </a:moveTo>
                    <a:cubicBezTo>
                      <a:pt x="262471" y="334571"/>
                      <a:pt x="207447" y="389595"/>
                      <a:pt x="140406" y="389595"/>
                    </a:cubicBezTo>
                    <a:cubicBezTo>
                      <a:pt x="73365" y="389595"/>
                      <a:pt x="18341" y="335204"/>
                      <a:pt x="18341" y="267531"/>
                    </a:cubicBezTo>
                    <a:cubicBezTo>
                      <a:pt x="18341" y="199857"/>
                      <a:pt x="73365" y="145466"/>
                      <a:pt x="140406" y="145466"/>
                    </a:cubicBezTo>
                    <a:cubicBezTo>
                      <a:pt x="207447" y="145466"/>
                      <a:pt x="262471" y="200490"/>
                      <a:pt x="262471" y="267531"/>
                    </a:cubicBezTo>
                    <a:close/>
                  </a:path>
                </a:pathLst>
              </a:custGeom>
              <a:grpFill/>
              <a:ln w="6271" cap="flat">
                <a:noFill/>
                <a:prstDash val="solid"/>
                <a:miter/>
              </a:ln>
            </p:spPr>
            <p:txBody>
              <a:bodyPr rtlCol="0" anchor="ctr"/>
              <a:lstStyle/>
              <a:p>
                <a:endParaRPr lang="en-US"/>
              </a:p>
            </p:txBody>
          </p:sp>
        </p:grpSp>
      </p:grpSp>
      <p:sp>
        <p:nvSpPr>
          <p:cNvPr id="33" name="Date Placeholder 3">
            <a:extLst>
              <a:ext uri="{FF2B5EF4-FFF2-40B4-BE49-F238E27FC236}">
                <a16:creationId xmlns:a16="http://schemas.microsoft.com/office/drawing/2014/main" id="{93D9E055-D5E9-81B3-D4EF-AF471F5BCB9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34" name="Date Placeholder 3">
            <a:extLst>
              <a:ext uri="{FF2B5EF4-FFF2-40B4-BE49-F238E27FC236}">
                <a16:creationId xmlns:a16="http://schemas.microsoft.com/office/drawing/2014/main" id="{BDB5633D-79A0-AED0-A594-1AFE4965E2C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358</a:t>
            </a:fld>
            <a:endParaRPr lang="en-US" b="1" dirty="0">
              <a:solidFill>
                <a:srgbClr val="606060"/>
              </a:solidFill>
            </a:endParaRPr>
          </a:p>
        </p:txBody>
      </p:sp>
    </p:spTree>
    <p:extLst>
      <p:ext uri="{BB962C8B-B14F-4D97-AF65-F5344CB8AC3E}">
        <p14:creationId xmlns:p14="http://schemas.microsoft.com/office/powerpoint/2010/main" val="117382219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7B267-8999-4805-94FB-30D2C8CD2C25}"/>
              </a:ext>
            </a:extLst>
          </p:cNvPr>
          <p:cNvSpPr>
            <a:spLocks noGrp="1"/>
          </p:cNvSpPr>
          <p:nvPr>
            <p:ph type="title"/>
          </p:nvPr>
        </p:nvSpPr>
        <p:spPr>
          <a:xfrm>
            <a:off x="457200" y="914400"/>
            <a:ext cx="11277600" cy="914400"/>
          </a:xfrm>
        </p:spPr>
        <p:txBody>
          <a:bodyPr/>
          <a:lstStyle/>
          <a:p>
            <a:r>
              <a:rPr lang="en-US"/>
              <a:t>Wire Fraud</a:t>
            </a:r>
          </a:p>
        </p:txBody>
      </p:sp>
      <p:sp>
        <p:nvSpPr>
          <p:cNvPr id="6" name="Content Placeholder 5">
            <a:extLst>
              <a:ext uri="{FF2B5EF4-FFF2-40B4-BE49-F238E27FC236}">
                <a16:creationId xmlns:a16="http://schemas.microsoft.com/office/drawing/2014/main" id="{1FE7F3DD-E835-430A-8A90-84056C410D8C}"/>
              </a:ext>
            </a:extLst>
          </p:cNvPr>
          <p:cNvSpPr>
            <a:spLocks noGrp="1"/>
          </p:cNvSpPr>
          <p:nvPr>
            <p:ph idx="1"/>
          </p:nvPr>
        </p:nvSpPr>
        <p:spPr>
          <a:xfrm>
            <a:off x="457200" y="1825625"/>
            <a:ext cx="11277600" cy="4351338"/>
          </a:xfrm>
        </p:spPr>
        <p:txBody>
          <a:bodyPr numCol="2">
            <a:noAutofit/>
          </a:bodyPr>
          <a:lstStyle/>
          <a:p>
            <a:r>
              <a:rPr lang="en-US" sz="2600" dirty="0"/>
              <a:t>Hacker accesses emails </a:t>
            </a:r>
            <a:br>
              <a:rPr lang="en-US" sz="2600" dirty="0"/>
            </a:br>
            <a:r>
              <a:rPr lang="en-US" sz="2600" dirty="0"/>
              <a:t>and redirects funds </a:t>
            </a:r>
            <a:br>
              <a:rPr lang="en-US" sz="2600" dirty="0"/>
            </a:br>
            <a:r>
              <a:rPr lang="en-US" sz="2600" dirty="0"/>
              <a:t>to bogus account</a:t>
            </a:r>
          </a:p>
          <a:p>
            <a:r>
              <a:rPr lang="en-US" sz="2600" dirty="0"/>
              <a:t>Money is almost always </a:t>
            </a:r>
            <a:br>
              <a:rPr lang="en-US" sz="2600" dirty="0"/>
            </a:br>
            <a:r>
              <a:rPr lang="en-US" sz="2600" dirty="0"/>
              <a:t>gone and never recovered</a:t>
            </a:r>
          </a:p>
          <a:p>
            <a:r>
              <a:rPr lang="en-US" sz="2600" dirty="0"/>
              <a:t>Huge increase of wire fraud incidents in real estate</a:t>
            </a:r>
          </a:p>
          <a:p>
            <a:endParaRPr lang="en-US" sz="2600" dirty="0"/>
          </a:p>
          <a:p>
            <a:pPr>
              <a:spcAft>
                <a:spcPts val="1200"/>
              </a:spcAft>
            </a:pPr>
            <a:r>
              <a:rPr lang="en-US" sz="2600" b="1" dirty="0">
                <a:latin typeface="Montserrat SemiBold" pitchFamily="2" charset="77"/>
              </a:rPr>
              <a:t>Steps to prevent:</a:t>
            </a:r>
          </a:p>
          <a:p>
            <a:pPr marL="640080" indent="-365760">
              <a:spcAft>
                <a:spcPts val="1200"/>
              </a:spcAft>
              <a:buFont typeface="System Font Regular"/>
              <a:buChar char="—"/>
            </a:pPr>
            <a:r>
              <a:rPr lang="en-US" sz="2400" dirty="0"/>
              <a:t>Educate clients</a:t>
            </a:r>
          </a:p>
          <a:p>
            <a:pPr marL="640080" indent="-365760">
              <a:spcAft>
                <a:spcPts val="1200"/>
              </a:spcAft>
              <a:buFont typeface="System Font Regular"/>
              <a:buChar char="—"/>
            </a:pPr>
            <a:r>
              <a:rPr lang="en-US" sz="2400" dirty="0"/>
              <a:t>Be vigilant and VERIFY</a:t>
            </a:r>
          </a:p>
          <a:p>
            <a:pPr marL="640080" indent="-365760">
              <a:spcAft>
                <a:spcPts val="1200"/>
              </a:spcAft>
              <a:buFont typeface="System Font Regular"/>
              <a:buChar char="—"/>
            </a:pPr>
            <a:r>
              <a:rPr lang="en-US" sz="2400" dirty="0"/>
              <a:t>Use cloud-based </a:t>
            </a:r>
            <a:br>
              <a:rPr lang="en-US" sz="2400" dirty="0"/>
            </a:br>
            <a:r>
              <a:rPr lang="en-US" sz="2400" dirty="0"/>
              <a:t>security systems</a:t>
            </a:r>
          </a:p>
          <a:p>
            <a:pPr marL="640080" indent="-365760">
              <a:buFont typeface="System Font Regular"/>
              <a:buChar char="—"/>
            </a:pPr>
            <a:endParaRPr lang="en-US" sz="2400" dirty="0"/>
          </a:p>
          <a:p>
            <a:endParaRPr lang="en-US" sz="2600" dirty="0"/>
          </a:p>
        </p:txBody>
      </p:sp>
      <p:sp>
        <p:nvSpPr>
          <p:cNvPr id="7" name="Date Placeholder 3">
            <a:extLst>
              <a:ext uri="{FF2B5EF4-FFF2-40B4-BE49-F238E27FC236}">
                <a16:creationId xmlns:a16="http://schemas.microsoft.com/office/drawing/2014/main" id="{05B06846-7995-56D7-F487-29B6083ED6D9}"/>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8" name="Date Placeholder 3">
            <a:extLst>
              <a:ext uri="{FF2B5EF4-FFF2-40B4-BE49-F238E27FC236}">
                <a16:creationId xmlns:a16="http://schemas.microsoft.com/office/drawing/2014/main" id="{CD229AEB-97BF-2F50-6763-8AED0A7E6DB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359</a:t>
            </a:fld>
            <a:endParaRPr lang="en-US" b="1" dirty="0">
              <a:solidFill>
                <a:srgbClr val="606060"/>
              </a:solidFill>
            </a:endParaRPr>
          </a:p>
        </p:txBody>
      </p:sp>
    </p:spTree>
    <p:extLst>
      <p:ext uri="{BB962C8B-B14F-4D97-AF65-F5344CB8AC3E}">
        <p14:creationId xmlns:p14="http://schemas.microsoft.com/office/powerpoint/2010/main" val="60585102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0BF8-DD58-4D00-AD3D-0CD0B03DA121}"/>
              </a:ext>
            </a:extLst>
          </p:cNvPr>
          <p:cNvSpPr>
            <a:spLocks noGrp="1"/>
          </p:cNvSpPr>
          <p:nvPr>
            <p:ph type="title"/>
          </p:nvPr>
        </p:nvSpPr>
        <p:spPr>
          <a:xfrm>
            <a:off x="454152" y="914400"/>
            <a:ext cx="2743200" cy="1828800"/>
          </a:xfrm>
        </p:spPr>
        <p:txBody>
          <a:bodyPr>
            <a:normAutofit/>
          </a:bodyPr>
          <a:lstStyle/>
          <a:p>
            <a:r>
              <a:rPr lang="en-US" dirty="0"/>
              <a:t>Key Point Review —Module 6</a:t>
            </a:r>
          </a:p>
        </p:txBody>
      </p:sp>
      <p:sp>
        <p:nvSpPr>
          <p:cNvPr id="3" name="Content Placeholder 2">
            <a:extLst>
              <a:ext uri="{FF2B5EF4-FFF2-40B4-BE49-F238E27FC236}">
                <a16:creationId xmlns:a16="http://schemas.microsoft.com/office/drawing/2014/main" id="{72B37CFE-1431-4C71-AD8A-6ED340005A86}"/>
              </a:ext>
            </a:extLst>
          </p:cNvPr>
          <p:cNvSpPr>
            <a:spLocks noGrp="1"/>
          </p:cNvSpPr>
          <p:nvPr>
            <p:ph idx="1"/>
          </p:nvPr>
        </p:nvSpPr>
        <p:spPr>
          <a:xfrm>
            <a:off x="3965448" y="914400"/>
            <a:ext cx="7772400" cy="5262563"/>
          </a:xfrm>
        </p:spPr>
        <p:txBody>
          <a:bodyPr numCol="1" anchor="t" anchorCtr="0">
            <a:noAutofit/>
          </a:bodyPr>
          <a:lstStyle/>
          <a:p>
            <a:pPr>
              <a:spcAft>
                <a:spcPts val="2400"/>
              </a:spcAft>
            </a:pPr>
            <a:r>
              <a:rPr lang="en-US" sz="2600" dirty="0"/>
              <a:t>Contract contingencies must </a:t>
            </a:r>
            <a:br>
              <a:rPr lang="en-US" sz="2600" dirty="0"/>
            </a:br>
            <a:r>
              <a:rPr lang="en-US" sz="2600" dirty="0"/>
              <a:t>be resolved in a timely manner </a:t>
            </a:r>
            <a:br>
              <a:rPr lang="en-US" sz="2600" dirty="0"/>
            </a:br>
            <a:r>
              <a:rPr lang="en-US" sz="2600" dirty="0"/>
              <a:t>to prevent the contract from </a:t>
            </a:r>
            <a:br>
              <a:rPr lang="en-US" sz="2600" dirty="0"/>
            </a:br>
            <a:r>
              <a:rPr lang="en-US" sz="2600" dirty="0"/>
              <a:t>becoming void</a:t>
            </a:r>
          </a:p>
          <a:p>
            <a:pPr>
              <a:spcAft>
                <a:spcPts val="2400"/>
              </a:spcAft>
            </a:pPr>
            <a:r>
              <a:rPr lang="en-US" sz="2600" dirty="0"/>
              <a:t>Counsel buyers to refrain from </a:t>
            </a:r>
            <a:br>
              <a:rPr lang="en-US" sz="2600" dirty="0"/>
            </a:br>
            <a:r>
              <a:rPr lang="en-US" sz="2600" dirty="0"/>
              <a:t>making changes to their financial </a:t>
            </a:r>
            <a:br>
              <a:rPr lang="en-US" sz="2600" dirty="0"/>
            </a:br>
            <a:r>
              <a:rPr lang="en-US" sz="2600" dirty="0"/>
              <a:t>picture until after the closing</a:t>
            </a:r>
          </a:p>
          <a:p>
            <a:pPr>
              <a:spcAft>
                <a:spcPts val="2400"/>
              </a:spcAft>
            </a:pPr>
            <a:r>
              <a:rPr lang="en-US" sz="2600" dirty="0"/>
              <a:t>The results of home appraisals </a:t>
            </a:r>
            <a:br>
              <a:rPr lang="en-US" sz="2600" dirty="0"/>
            </a:br>
            <a:r>
              <a:rPr lang="en-US" sz="2600" dirty="0"/>
              <a:t>and home inspections can delay </a:t>
            </a:r>
            <a:br>
              <a:rPr lang="en-US" sz="2600" dirty="0"/>
            </a:br>
            <a:r>
              <a:rPr lang="en-US" sz="2600" dirty="0"/>
              <a:t>the closing process</a:t>
            </a:r>
          </a:p>
        </p:txBody>
      </p:sp>
      <p:sp>
        <p:nvSpPr>
          <p:cNvPr id="5" name="Date Placeholder 3">
            <a:extLst>
              <a:ext uri="{FF2B5EF4-FFF2-40B4-BE49-F238E27FC236}">
                <a16:creationId xmlns:a16="http://schemas.microsoft.com/office/drawing/2014/main" id="{7227D890-E843-BEE7-4EC8-2784BF50953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7" name="Date Placeholder 3">
            <a:extLst>
              <a:ext uri="{FF2B5EF4-FFF2-40B4-BE49-F238E27FC236}">
                <a16:creationId xmlns:a16="http://schemas.microsoft.com/office/drawing/2014/main" id="{3662FE11-741E-06CC-1FCB-66F9FB09697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360</a:t>
            </a:fld>
            <a:endParaRPr lang="en-US" b="1" dirty="0">
              <a:solidFill>
                <a:srgbClr val="606060"/>
              </a:solidFill>
            </a:endParaRPr>
          </a:p>
        </p:txBody>
      </p:sp>
      <p:pic>
        <p:nvPicPr>
          <p:cNvPr id="8" name="Graphic 7">
            <a:extLst>
              <a:ext uri="{FF2B5EF4-FFF2-40B4-BE49-F238E27FC236}">
                <a16:creationId xmlns:a16="http://schemas.microsoft.com/office/drawing/2014/main" id="{BF9199D3-FE79-BDAB-0E76-259FD1771EF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0"/>
            <a:ext cx="1817783" cy="1828800"/>
          </a:xfrm>
          <a:prstGeom prst="rect">
            <a:avLst/>
          </a:prstGeom>
        </p:spPr>
      </p:pic>
    </p:spTree>
    <p:extLst>
      <p:ext uri="{BB962C8B-B14F-4D97-AF65-F5344CB8AC3E}">
        <p14:creationId xmlns:p14="http://schemas.microsoft.com/office/powerpoint/2010/main" val="4022924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42CA-D7B2-4751-93FB-BE2740A2D4AE}"/>
              </a:ext>
            </a:extLst>
          </p:cNvPr>
          <p:cNvSpPr>
            <a:spLocks noGrp="1"/>
          </p:cNvSpPr>
          <p:nvPr>
            <p:ph type="title"/>
          </p:nvPr>
        </p:nvSpPr>
        <p:spPr>
          <a:xfrm>
            <a:off x="457200" y="914400"/>
            <a:ext cx="11277600" cy="914400"/>
          </a:xfrm>
        </p:spPr>
        <p:txBody>
          <a:bodyPr>
            <a:normAutofit/>
          </a:bodyPr>
          <a:lstStyle/>
          <a:p>
            <a:r>
              <a:rPr lang="en-US"/>
              <a:t>Confidential Information</a:t>
            </a:r>
          </a:p>
        </p:txBody>
      </p:sp>
      <p:sp>
        <p:nvSpPr>
          <p:cNvPr id="5" name="Content Placeholder 4">
            <a:extLst>
              <a:ext uri="{FF2B5EF4-FFF2-40B4-BE49-F238E27FC236}">
                <a16:creationId xmlns:a16="http://schemas.microsoft.com/office/drawing/2014/main" id="{B9793F18-E698-F1B8-4C10-85562F893F5B}"/>
              </a:ext>
            </a:extLst>
          </p:cNvPr>
          <p:cNvSpPr>
            <a:spLocks noGrp="1"/>
          </p:cNvSpPr>
          <p:nvPr>
            <p:ph idx="1"/>
          </p:nvPr>
        </p:nvSpPr>
        <p:spPr/>
        <p:txBody>
          <a:bodyPr numCol="1"/>
          <a:lstStyle/>
          <a:p>
            <a:pPr lvl="0">
              <a:lnSpc>
                <a:spcPct val="100000"/>
              </a:lnSpc>
              <a:spcAft>
                <a:spcPts val="1200"/>
              </a:spcAft>
            </a:pPr>
            <a:r>
              <a:rPr lang="en-US" sz="2000" b="1" dirty="0">
                <a:solidFill>
                  <a:schemeClr val="tx1"/>
                </a:solidFill>
                <a:latin typeface="Montserrat SemiBold" pitchFamily="2" charset="77"/>
                <a:cs typeface="Arial"/>
              </a:rPr>
              <a:t>Stays confidential after transaction or termination</a:t>
            </a:r>
          </a:p>
          <a:p>
            <a:pPr marL="640080" lvl="1" indent="-365760">
              <a:lnSpc>
                <a:spcPct val="100000"/>
              </a:lnSpc>
              <a:spcBef>
                <a:spcPts val="0"/>
              </a:spcBef>
              <a:spcAft>
                <a:spcPts val="1200"/>
              </a:spcAft>
              <a:buClrTx/>
              <a:buSzPts val="2800"/>
              <a:buFont typeface="System Font Regular"/>
              <a:buChar char="—"/>
            </a:pPr>
            <a:r>
              <a:rPr lang="en-US" sz="2000" dirty="0">
                <a:solidFill>
                  <a:schemeClr val="tx1"/>
                </a:solidFill>
                <a:cs typeface="Arial"/>
              </a:rPr>
              <a:t>Some states require confidentiality to customers</a:t>
            </a:r>
          </a:p>
          <a:p>
            <a:pPr marL="640080" lvl="1" indent="-365760" rtl="0">
              <a:lnSpc>
                <a:spcPct val="100000"/>
              </a:lnSpc>
              <a:spcBef>
                <a:spcPts val="0"/>
              </a:spcBef>
              <a:spcAft>
                <a:spcPts val="1200"/>
              </a:spcAft>
              <a:buFont typeface="System Font Regular"/>
              <a:buChar char="—"/>
            </a:pPr>
            <a:r>
              <a:rPr lang="en-US" sz="2000" dirty="0">
                <a:solidFill>
                  <a:schemeClr val="tx1"/>
                </a:solidFill>
                <a:cs typeface="Arial"/>
              </a:rPr>
              <a:t>In some states, confidentiality obligations end with agency relationship, </a:t>
            </a:r>
            <a:br>
              <a:rPr lang="en-US" sz="2000" dirty="0">
                <a:solidFill>
                  <a:schemeClr val="tx1"/>
                </a:solidFill>
                <a:cs typeface="Arial"/>
              </a:rPr>
            </a:br>
            <a:r>
              <a:rPr lang="en-US" sz="2000" dirty="0">
                <a:solidFill>
                  <a:schemeClr val="tx1"/>
                </a:solidFill>
                <a:cs typeface="Arial"/>
              </a:rPr>
              <a:t>but remember the COE has a higher standard (SOP 1-9)</a:t>
            </a:r>
          </a:p>
          <a:p>
            <a:pPr lvl="0">
              <a:lnSpc>
                <a:spcPct val="100000"/>
              </a:lnSpc>
              <a:spcAft>
                <a:spcPts val="1200"/>
              </a:spcAft>
            </a:pPr>
            <a:r>
              <a:rPr lang="en-US" sz="2000" b="1" dirty="0">
                <a:solidFill>
                  <a:schemeClr val="tx1"/>
                </a:solidFill>
                <a:latin typeface="Montserrat SemiBold" pitchFamily="2" charset="77"/>
                <a:cs typeface="Arial"/>
              </a:rPr>
              <a:t>Ceases to be confidential when it becomes public, or client releases the info</a:t>
            </a:r>
          </a:p>
          <a:p>
            <a:pPr lvl="0" rtl="0">
              <a:lnSpc>
                <a:spcPct val="100000"/>
              </a:lnSpc>
              <a:spcAft>
                <a:spcPts val="1200"/>
              </a:spcAft>
            </a:pPr>
            <a:r>
              <a:rPr lang="en-US" sz="2000" b="1" dirty="0">
                <a:solidFill>
                  <a:schemeClr val="tx1"/>
                </a:solidFill>
                <a:latin typeface="Montserrat SemiBold" pitchFamily="2" charset="77"/>
                <a:cs typeface="Arial"/>
              </a:rPr>
              <a:t>Be cautious on giving feedback – can violate confidential information rules </a:t>
            </a:r>
          </a:p>
          <a:p>
            <a:pPr marL="640080" lvl="1" indent="-365760">
              <a:lnSpc>
                <a:spcPct val="100000"/>
              </a:lnSpc>
              <a:spcBef>
                <a:spcPts val="0"/>
              </a:spcBef>
              <a:spcAft>
                <a:spcPts val="1200"/>
              </a:spcAft>
              <a:buFont typeface="System Font Regular"/>
              <a:buChar char="—"/>
            </a:pPr>
            <a:r>
              <a:rPr lang="en-US" sz="2000" dirty="0">
                <a:solidFill>
                  <a:schemeClr val="tx1"/>
                </a:solidFill>
                <a:cs typeface="Arial"/>
              </a:rPr>
              <a:t>No requirement you give feedback</a:t>
            </a:r>
          </a:p>
          <a:p>
            <a:pPr marL="640080" lvl="1" indent="-365760">
              <a:lnSpc>
                <a:spcPct val="100000"/>
              </a:lnSpc>
              <a:spcBef>
                <a:spcPts val="0"/>
              </a:spcBef>
              <a:spcAft>
                <a:spcPts val="1200"/>
              </a:spcAft>
              <a:buFont typeface="System Font Regular"/>
              <a:buChar char="—"/>
            </a:pPr>
            <a:r>
              <a:rPr lang="en-US" sz="2000" dirty="0">
                <a:solidFill>
                  <a:schemeClr val="tx1"/>
                </a:solidFill>
                <a:cs typeface="Arial"/>
              </a:rPr>
              <a:t>Get client’s permission</a:t>
            </a:r>
          </a:p>
          <a:p>
            <a:pPr marL="640080" lvl="1" indent="-365760">
              <a:lnSpc>
                <a:spcPct val="100000"/>
              </a:lnSpc>
              <a:spcBef>
                <a:spcPts val="0"/>
              </a:spcBef>
              <a:spcAft>
                <a:spcPts val="1200"/>
              </a:spcAft>
              <a:buFont typeface="System Font Regular"/>
              <a:buChar char="—"/>
            </a:pPr>
            <a:r>
              <a:rPr lang="en-US" sz="2000" dirty="0">
                <a:solidFill>
                  <a:schemeClr val="tx1"/>
                </a:solidFill>
                <a:cs typeface="Arial"/>
              </a:rPr>
              <a:t>Negotiating could start here</a:t>
            </a:r>
          </a:p>
        </p:txBody>
      </p:sp>
      <p:sp>
        <p:nvSpPr>
          <p:cNvPr id="3" name="Date Placeholder 3">
            <a:extLst>
              <a:ext uri="{FF2B5EF4-FFF2-40B4-BE49-F238E27FC236}">
                <a16:creationId xmlns:a16="http://schemas.microsoft.com/office/drawing/2014/main" id="{7C5FC005-CE95-F8B7-EEA1-131FDDADEE6B}"/>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2475B0CD-B39C-73B8-2E43-A4674AB3D5F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37</a:t>
            </a:fld>
            <a:endParaRPr lang="en-US" sz="1200" b="1" dirty="0">
              <a:solidFill>
                <a:srgbClr val="606060"/>
              </a:solidFill>
            </a:endParaRPr>
          </a:p>
        </p:txBody>
      </p:sp>
    </p:spTree>
    <p:extLst>
      <p:ext uri="{BB962C8B-B14F-4D97-AF65-F5344CB8AC3E}">
        <p14:creationId xmlns:p14="http://schemas.microsoft.com/office/powerpoint/2010/main" val="374020775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5F09AD-7163-3C85-1292-BADB9F2480CC}"/>
              </a:ext>
            </a:extLst>
          </p:cNvPr>
          <p:cNvSpPr>
            <a:spLocks noGrp="1"/>
          </p:cNvSpPr>
          <p:nvPr>
            <p:ph type="title"/>
          </p:nvPr>
        </p:nvSpPr>
        <p:spPr>
          <a:xfrm>
            <a:off x="457200" y="914400"/>
            <a:ext cx="7272528" cy="1371600"/>
          </a:xfrm>
        </p:spPr>
        <p:txBody>
          <a:bodyPr/>
          <a:lstStyle/>
          <a:p>
            <a:r>
              <a:rPr kumimoji="0" lang="en-US" sz="3300" b="1" i="0" u="none" strike="noStrike" kern="1200" cap="none" spc="0" normalizeH="0" baseline="0" noProof="0" dirty="0">
                <a:ln>
                  <a:noFill/>
                </a:ln>
                <a:solidFill>
                  <a:srgbClr val="00798B"/>
                </a:solidFill>
                <a:effectLst/>
                <a:uLnTx/>
                <a:uFillTx/>
                <a:latin typeface="Montserrat SemiBold" pitchFamily="2" charset="77"/>
                <a:ea typeface="+mj-ea"/>
                <a:cs typeface="+mj-cs"/>
              </a:rPr>
              <a:t>A Day in the Life of … </a:t>
            </a:r>
            <a:br>
              <a:rPr kumimoji="0" lang="en-US" sz="3300" b="1" i="0" u="none" strike="noStrike" kern="1200" cap="none" spc="0" normalizeH="0" baseline="0" noProof="0" dirty="0">
                <a:ln>
                  <a:noFill/>
                </a:ln>
                <a:solidFill>
                  <a:srgbClr val="00798B"/>
                </a:solidFill>
                <a:effectLst/>
                <a:uLnTx/>
                <a:uFillTx/>
                <a:latin typeface="Montserrat SemiBold" pitchFamily="2" charset="77"/>
                <a:ea typeface="+mj-ea"/>
                <a:cs typeface="+mj-cs"/>
              </a:rPr>
            </a:br>
            <a:r>
              <a:rPr kumimoji="0" lang="en-US" sz="3300" b="1" i="0" u="none" strike="noStrike" kern="1200" cap="none" spc="0" normalizeH="0" baseline="0" noProof="0" dirty="0">
                <a:ln>
                  <a:noFill/>
                </a:ln>
                <a:solidFill>
                  <a:srgbClr val="00798B"/>
                </a:solidFill>
                <a:effectLst/>
                <a:uLnTx/>
                <a:uFillTx/>
                <a:latin typeface="Montserrat SemiBold" pitchFamily="2" charset="77"/>
                <a:ea typeface="+mj-ea"/>
                <a:cs typeface="+mj-cs"/>
              </a:rPr>
              <a:t>A Buyer’s Rep</a:t>
            </a:r>
            <a:endParaRPr lang="en-US" dirty="0"/>
          </a:p>
        </p:txBody>
      </p:sp>
      <p:sp>
        <p:nvSpPr>
          <p:cNvPr id="10" name="Content Placeholder 9">
            <a:extLst>
              <a:ext uri="{FF2B5EF4-FFF2-40B4-BE49-F238E27FC236}">
                <a16:creationId xmlns:a16="http://schemas.microsoft.com/office/drawing/2014/main" id="{BF70B27B-A4A8-0EE4-A934-ED4704D5CF03}"/>
              </a:ext>
            </a:extLst>
          </p:cNvPr>
          <p:cNvSpPr>
            <a:spLocks noGrp="1"/>
          </p:cNvSpPr>
          <p:nvPr>
            <p:ph idx="1"/>
          </p:nvPr>
        </p:nvSpPr>
        <p:spPr>
          <a:xfrm>
            <a:off x="457200" y="2057400"/>
            <a:ext cx="7272528" cy="2971800"/>
          </a:xfrm>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t>Your opportunity to review </a:t>
            </a:r>
            <a:b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b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t>Module 6 concepts</a:t>
            </a:r>
          </a:p>
        </p:txBody>
      </p:sp>
      <p:sp>
        <p:nvSpPr>
          <p:cNvPr id="13" name="Date Placeholder 3">
            <a:extLst>
              <a:ext uri="{FF2B5EF4-FFF2-40B4-BE49-F238E27FC236}">
                <a16:creationId xmlns:a16="http://schemas.microsoft.com/office/drawing/2014/main" id="{321D3A11-C5B7-6D2B-168B-207354516A0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4" name="Date Placeholder 3">
            <a:extLst>
              <a:ext uri="{FF2B5EF4-FFF2-40B4-BE49-F238E27FC236}">
                <a16:creationId xmlns:a16="http://schemas.microsoft.com/office/drawing/2014/main" id="{7BC0AD7A-EA3F-7ED8-3583-254244198EF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361</a:t>
            </a:fld>
            <a:endParaRPr lang="en-US" b="1" dirty="0">
              <a:solidFill>
                <a:srgbClr val="606060"/>
              </a:solidFill>
            </a:endParaRPr>
          </a:p>
        </p:txBody>
      </p:sp>
      <p:pic>
        <p:nvPicPr>
          <p:cNvPr id="2" name="Picture 1" descr="A person in a suit using a computer&#10;&#10;Description automatically generated">
            <a:extLst>
              <a:ext uri="{FF2B5EF4-FFF2-40B4-BE49-F238E27FC236}">
                <a16:creationId xmlns:a16="http://schemas.microsoft.com/office/drawing/2014/main" id="{129B67FC-FF8A-886A-7CAD-1D299716CAD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29728" y="1143000"/>
            <a:ext cx="4005072" cy="4572000"/>
          </a:xfrm>
          <a:prstGeom prst="rect">
            <a:avLst/>
          </a:prstGeom>
        </p:spPr>
      </p:pic>
    </p:spTree>
    <p:extLst>
      <p:ext uri="{BB962C8B-B14F-4D97-AF65-F5344CB8AC3E}">
        <p14:creationId xmlns:p14="http://schemas.microsoft.com/office/powerpoint/2010/main" val="117640692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B2665-24B1-E325-38AC-EFC16E1E5F17}"/>
              </a:ext>
            </a:extLst>
          </p:cNvPr>
          <p:cNvSpPr>
            <a:spLocks noGrp="1"/>
          </p:cNvSpPr>
          <p:nvPr>
            <p:ph type="ctrTitle"/>
          </p:nvPr>
        </p:nvSpPr>
        <p:spPr/>
        <p:txBody>
          <a:bodyPr/>
          <a:lstStyle/>
          <a:p>
            <a:r>
              <a:rPr lang="en-US" dirty="0"/>
              <a:t>Module 7:</a:t>
            </a:r>
            <a:br>
              <a:rPr lang="en-US" dirty="0"/>
            </a:br>
            <a:r>
              <a:rPr lang="en-US" dirty="0"/>
              <a:t>Putting It All Together</a:t>
            </a:r>
          </a:p>
        </p:txBody>
      </p:sp>
      <p:sp>
        <p:nvSpPr>
          <p:cNvPr id="5" name="Rectangle 4">
            <a:extLst>
              <a:ext uri="{FF2B5EF4-FFF2-40B4-BE49-F238E27FC236}">
                <a16:creationId xmlns:a16="http://schemas.microsoft.com/office/drawing/2014/main" id="{76014D84-B58A-26B2-8BF8-5E724948B91C}"/>
              </a:ext>
            </a:extLst>
          </p:cNvPr>
          <p:cNvSpPr/>
          <p:nvPr/>
        </p:nvSpPr>
        <p:spPr>
          <a:xfrm>
            <a:off x="8074152" y="20856"/>
            <a:ext cx="4117848" cy="1916528"/>
          </a:xfrm>
          <a:prstGeom prst="rect">
            <a:avLst/>
          </a:prstGeom>
          <a:solidFill>
            <a:srgbClr val="6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33DA12D-C6A0-0B13-1C21-B8E581443EC3}"/>
              </a:ext>
            </a:extLst>
          </p:cNvPr>
          <p:cNvSpPr/>
          <p:nvPr/>
        </p:nvSpPr>
        <p:spPr>
          <a:xfrm>
            <a:off x="8074152" y="4920614"/>
            <a:ext cx="4117848" cy="191652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a:extLst>
              <a:ext uri="{FF2B5EF4-FFF2-40B4-BE49-F238E27FC236}">
                <a16:creationId xmlns:a16="http://schemas.microsoft.com/office/drawing/2014/main" id="{0FE9D6DC-55DF-26BE-8F6F-EA1A250D791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9" name="Graphic 8">
            <a:extLst>
              <a:ext uri="{FF2B5EF4-FFF2-40B4-BE49-F238E27FC236}">
                <a16:creationId xmlns:a16="http://schemas.microsoft.com/office/drawing/2014/main" id="{9B9C685B-9017-3914-8099-A7CE88FAB2F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pic>
        <p:nvPicPr>
          <p:cNvPr id="12" name="Picture 11" descr="A person shaking hands with a person&#10;&#10;Description automatically generated">
            <a:extLst>
              <a:ext uri="{FF2B5EF4-FFF2-40B4-BE49-F238E27FC236}">
                <a16:creationId xmlns:a16="http://schemas.microsoft.com/office/drawing/2014/main" id="{27B7CFDF-0563-1B8E-48C5-D7429E65761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74152" y="1937384"/>
            <a:ext cx="4114800" cy="2983230"/>
          </a:xfrm>
          <a:prstGeom prst="rect">
            <a:avLst/>
          </a:prstGeom>
        </p:spPr>
      </p:pic>
    </p:spTree>
    <p:extLst>
      <p:ext uri="{BB962C8B-B14F-4D97-AF65-F5344CB8AC3E}">
        <p14:creationId xmlns:p14="http://schemas.microsoft.com/office/powerpoint/2010/main" val="4233443547"/>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36ECE-50BE-41B9-89D4-496848005FBF}"/>
              </a:ext>
            </a:extLst>
          </p:cNvPr>
          <p:cNvSpPr>
            <a:spLocks noGrp="1"/>
          </p:cNvSpPr>
          <p:nvPr>
            <p:ph type="title"/>
          </p:nvPr>
        </p:nvSpPr>
        <p:spPr>
          <a:xfrm>
            <a:off x="454152" y="914400"/>
            <a:ext cx="2743200" cy="1828800"/>
          </a:xfrm>
        </p:spPr>
        <p:txBody>
          <a:bodyPr>
            <a:normAutofit/>
          </a:bodyPr>
          <a:lstStyle/>
          <a:p>
            <a:r>
              <a:rPr lang="en-US"/>
              <a:t>Module 7 Learning Objectives</a:t>
            </a:r>
          </a:p>
        </p:txBody>
      </p:sp>
      <p:sp>
        <p:nvSpPr>
          <p:cNvPr id="3" name="Content Placeholder 2">
            <a:extLst>
              <a:ext uri="{FF2B5EF4-FFF2-40B4-BE49-F238E27FC236}">
                <a16:creationId xmlns:a16="http://schemas.microsoft.com/office/drawing/2014/main" id="{6B30F496-DB76-4B6B-BBD4-31E6A9CDEC99}"/>
              </a:ext>
            </a:extLst>
          </p:cNvPr>
          <p:cNvSpPr>
            <a:spLocks noGrp="1"/>
          </p:cNvSpPr>
          <p:nvPr>
            <p:ph idx="1"/>
          </p:nvPr>
        </p:nvSpPr>
        <p:spPr>
          <a:xfrm>
            <a:off x="3965448" y="914400"/>
            <a:ext cx="7772400" cy="5262563"/>
          </a:xfrm>
        </p:spPr>
        <p:txBody>
          <a:bodyPr numCol="1"/>
          <a:lstStyle/>
          <a:p>
            <a:pPr>
              <a:spcAft>
                <a:spcPts val="2400"/>
              </a:spcAft>
            </a:pPr>
            <a:r>
              <a:rPr lang="en-US" sz="2600" dirty="0"/>
              <a:t>Understand and apply four </a:t>
            </a:r>
            <a:br>
              <a:rPr lang="en-US" sz="2600" dirty="0"/>
            </a:br>
            <a:r>
              <a:rPr lang="en-US" sz="2600" dirty="0"/>
              <a:t>important strategies for success </a:t>
            </a:r>
            <a:br>
              <a:rPr lang="en-US" sz="2600" dirty="0"/>
            </a:br>
            <a:r>
              <a:rPr lang="en-US" sz="2600" dirty="0"/>
              <a:t>as a buyer’s representative</a:t>
            </a:r>
          </a:p>
          <a:p>
            <a:pPr>
              <a:spcAft>
                <a:spcPts val="2400"/>
              </a:spcAft>
            </a:pPr>
            <a:r>
              <a:rPr lang="en-US" sz="2600" dirty="0"/>
              <a:t>Apply troubleshooting scripts </a:t>
            </a:r>
            <a:br>
              <a:rPr lang="en-US" sz="2600" dirty="0"/>
            </a:br>
            <a:r>
              <a:rPr lang="en-US" sz="2600" dirty="0"/>
              <a:t>to respond to buyer concerns</a:t>
            </a:r>
          </a:p>
          <a:p>
            <a:pPr>
              <a:spcAft>
                <a:spcPts val="2400"/>
              </a:spcAft>
            </a:pPr>
            <a:r>
              <a:rPr lang="en-US" sz="2600" dirty="0"/>
              <a:t>Utilize the pro tips and tools to ensure success as a buyer’s representative</a:t>
            </a:r>
          </a:p>
        </p:txBody>
      </p:sp>
      <p:sp>
        <p:nvSpPr>
          <p:cNvPr id="5" name="Date Placeholder 3">
            <a:extLst>
              <a:ext uri="{FF2B5EF4-FFF2-40B4-BE49-F238E27FC236}">
                <a16:creationId xmlns:a16="http://schemas.microsoft.com/office/drawing/2014/main" id="{BFB0AC85-6B5B-416C-05F2-F51A939B7E0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7" name="Date Placeholder 3">
            <a:extLst>
              <a:ext uri="{FF2B5EF4-FFF2-40B4-BE49-F238E27FC236}">
                <a16:creationId xmlns:a16="http://schemas.microsoft.com/office/drawing/2014/main" id="{F47BB6AA-0C57-E1C5-EFE4-D5537CCED19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363</a:t>
            </a:fld>
            <a:endParaRPr lang="en-US" b="1" dirty="0">
              <a:solidFill>
                <a:srgbClr val="606060"/>
              </a:solidFill>
            </a:endParaRPr>
          </a:p>
        </p:txBody>
      </p:sp>
      <p:pic>
        <p:nvPicPr>
          <p:cNvPr id="8" name="Graphic 7">
            <a:extLst>
              <a:ext uri="{FF2B5EF4-FFF2-40B4-BE49-F238E27FC236}">
                <a16:creationId xmlns:a16="http://schemas.microsoft.com/office/drawing/2014/main" id="{397F50E6-5C5F-64AA-E66E-D361E480A5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971800"/>
            <a:ext cx="1828800" cy="1828800"/>
          </a:xfrm>
          <a:prstGeom prst="rect">
            <a:avLst/>
          </a:prstGeom>
        </p:spPr>
      </p:pic>
    </p:spTree>
    <p:extLst>
      <p:ext uri="{BB962C8B-B14F-4D97-AF65-F5344CB8AC3E}">
        <p14:creationId xmlns:p14="http://schemas.microsoft.com/office/powerpoint/2010/main" val="4095248890"/>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E82320E-24A2-1758-F715-25A92F9B9840}"/>
              </a:ext>
            </a:extLst>
          </p:cNvPr>
          <p:cNvSpPr>
            <a:spLocks noGrp="1"/>
          </p:cNvSpPr>
          <p:nvPr>
            <p:ph type="title"/>
          </p:nvPr>
        </p:nvSpPr>
        <p:spPr/>
        <p:txBody>
          <a:bodyPr/>
          <a:lstStyle/>
          <a:p>
            <a:r>
              <a:rPr lang="en-US" dirty="0"/>
              <a:t>Strategy – Plan To Succeed</a:t>
            </a:r>
            <a:br>
              <a:rPr lang="en-US" dirty="0"/>
            </a:br>
            <a:endParaRPr lang="en-US" dirty="0"/>
          </a:p>
        </p:txBody>
      </p:sp>
      <p:sp>
        <p:nvSpPr>
          <p:cNvPr id="3" name="Content Placeholder 2">
            <a:extLst>
              <a:ext uri="{FF2B5EF4-FFF2-40B4-BE49-F238E27FC236}">
                <a16:creationId xmlns:a16="http://schemas.microsoft.com/office/drawing/2014/main" id="{55A2E835-8572-46DF-B0D3-BF643A753006}"/>
              </a:ext>
            </a:extLst>
          </p:cNvPr>
          <p:cNvSpPr>
            <a:spLocks noGrp="1"/>
          </p:cNvSpPr>
          <p:nvPr>
            <p:ph idx="1"/>
          </p:nvPr>
        </p:nvSpPr>
        <p:spPr>
          <a:xfrm>
            <a:off x="457200" y="1825625"/>
            <a:ext cx="11277600" cy="4351338"/>
          </a:xfrm>
        </p:spPr>
        <p:txBody>
          <a:bodyPr numCol="1">
            <a:noAutofit/>
          </a:bodyPr>
          <a:lstStyle/>
          <a:p>
            <a:r>
              <a:rPr lang="en-US" dirty="0"/>
              <a:t>Know your strengths and weaknesses</a:t>
            </a:r>
          </a:p>
          <a:p>
            <a:r>
              <a:rPr lang="en-US" dirty="0"/>
              <a:t>Know your duties and responsibilities</a:t>
            </a:r>
          </a:p>
          <a:p>
            <a:r>
              <a:rPr lang="en-US" dirty="0"/>
              <a:t>Know your competition </a:t>
            </a:r>
          </a:p>
          <a:p>
            <a:r>
              <a:rPr lang="en-US" dirty="0"/>
              <a:t>Know your unique value proposition</a:t>
            </a:r>
          </a:p>
        </p:txBody>
      </p:sp>
      <p:sp>
        <p:nvSpPr>
          <p:cNvPr id="5" name="Date Placeholder 3">
            <a:extLst>
              <a:ext uri="{FF2B5EF4-FFF2-40B4-BE49-F238E27FC236}">
                <a16:creationId xmlns:a16="http://schemas.microsoft.com/office/drawing/2014/main" id="{14F47388-31D7-2A5E-DBE6-EFCCE8E5454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50C16118-DDD7-E853-E8D6-B1123F3B06D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364</a:t>
            </a:fld>
            <a:endParaRPr lang="en-US" b="1" dirty="0">
              <a:solidFill>
                <a:srgbClr val="606060"/>
              </a:solidFill>
            </a:endParaRPr>
          </a:p>
        </p:txBody>
      </p:sp>
    </p:spTree>
    <p:extLst>
      <p:ext uri="{BB962C8B-B14F-4D97-AF65-F5344CB8AC3E}">
        <p14:creationId xmlns:p14="http://schemas.microsoft.com/office/powerpoint/2010/main" val="210427503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4ABBF59-FEEF-FD16-5969-7BA5F418867E}"/>
              </a:ext>
            </a:extLst>
          </p:cNvPr>
          <p:cNvSpPr>
            <a:spLocks noGrp="1"/>
          </p:cNvSpPr>
          <p:nvPr>
            <p:ph type="title"/>
          </p:nvPr>
        </p:nvSpPr>
        <p:spPr/>
        <p:txBody>
          <a:bodyPr/>
          <a:lstStyle/>
          <a:p>
            <a:r>
              <a:rPr lang="en-US" dirty="0"/>
              <a:t>Responsibility, Duty, Accountability, Liability</a:t>
            </a:r>
            <a:br>
              <a:rPr lang="en-US" dirty="0"/>
            </a:br>
            <a:endParaRPr lang="en-US" dirty="0"/>
          </a:p>
        </p:txBody>
      </p:sp>
      <p:sp>
        <p:nvSpPr>
          <p:cNvPr id="3" name="Content Placeholder 2">
            <a:extLst>
              <a:ext uri="{FF2B5EF4-FFF2-40B4-BE49-F238E27FC236}">
                <a16:creationId xmlns:a16="http://schemas.microsoft.com/office/drawing/2014/main" id="{5A0166FF-297F-4A6D-9E56-A346C37B25D5}"/>
              </a:ext>
            </a:extLst>
          </p:cNvPr>
          <p:cNvSpPr>
            <a:spLocks noGrp="1"/>
          </p:cNvSpPr>
          <p:nvPr>
            <p:ph idx="1"/>
          </p:nvPr>
        </p:nvSpPr>
        <p:spPr>
          <a:xfrm>
            <a:off x="457200" y="1825625"/>
            <a:ext cx="11277600" cy="4351338"/>
          </a:xfrm>
        </p:spPr>
        <p:txBody>
          <a:bodyPr numCol="1">
            <a:noAutofit/>
          </a:bodyPr>
          <a:lstStyle/>
          <a:p>
            <a:pPr marL="0" indent="0">
              <a:buNone/>
            </a:pPr>
            <a:r>
              <a:rPr lang="en-US" sz="2600" b="1" dirty="0">
                <a:latin typeface="Montserrat SemiBold" pitchFamily="2" charset="77"/>
              </a:rPr>
              <a:t>Advocate for buyer to find them </a:t>
            </a:r>
            <a:br>
              <a:rPr lang="en-US" sz="2600" b="1" dirty="0">
                <a:latin typeface="Montserrat SemiBold" pitchFamily="2" charset="77"/>
              </a:rPr>
            </a:br>
            <a:r>
              <a:rPr lang="en-US" sz="2600" b="1" dirty="0">
                <a:latin typeface="Montserrat SemiBold" pitchFamily="2" charset="77"/>
              </a:rPr>
              <a:t>the right home at the right price</a:t>
            </a:r>
          </a:p>
          <a:p>
            <a:r>
              <a:rPr lang="en-US" sz="2600" dirty="0"/>
              <a:t>Comply with all federal, state, and local laws</a:t>
            </a:r>
          </a:p>
          <a:p>
            <a:r>
              <a:rPr lang="en-US" sz="2600" dirty="0"/>
              <a:t>Watch for risky areas of screening, steering, </a:t>
            </a:r>
            <a:br>
              <a:rPr lang="en-US" sz="2600" dirty="0"/>
            </a:br>
            <a:r>
              <a:rPr lang="en-US" sz="2600" dirty="0"/>
              <a:t>advertising, and predatory lending</a:t>
            </a:r>
          </a:p>
          <a:p>
            <a:r>
              <a:rPr lang="en-US" sz="2600" dirty="0"/>
              <a:t>Abide by the REALTOR</a:t>
            </a:r>
            <a:r>
              <a:rPr lang="en-US" sz="2600" baseline="30000" dirty="0"/>
              <a:t>®</a:t>
            </a:r>
            <a:r>
              <a:rPr lang="en-US" sz="2600" dirty="0"/>
              <a:t> code of ethics, </a:t>
            </a:r>
            <a:br>
              <a:rPr lang="en-US" sz="2600" dirty="0"/>
            </a:br>
            <a:r>
              <a:rPr lang="en-US" sz="2600" dirty="0"/>
              <a:t>and to always act in the consumer’s best interests</a:t>
            </a:r>
          </a:p>
        </p:txBody>
      </p:sp>
      <p:sp>
        <p:nvSpPr>
          <p:cNvPr id="4" name="Date Placeholder 3">
            <a:extLst>
              <a:ext uri="{FF2B5EF4-FFF2-40B4-BE49-F238E27FC236}">
                <a16:creationId xmlns:a16="http://schemas.microsoft.com/office/drawing/2014/main" id="{E9A8A40F-079B-63E4-7F7C-D3DEBB4C3B0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5" name="Date Placeholder 3">
            <a:extLst>
              <a:ext uri="{FF2B5EF4-FFF2-40B4-BE49-F238E27FC236}">
                <a16:creationId xmlns:a16="http://schemas.microsoft.com/office/drawing/2014/main" id="{BB3164AE-E61A-FC9E-857D-8104766DFF6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365</a:t>
            </a:fld>
            <a:endParaRPr lang="en-US" b="1" dirty="0">
              <a:solidFill>
                <a:srgbClr val="606060"/>
              </a:solidFill>
            </a:endParaRPr>
          </a:p>
        </p:txBody>
      </p:sp>
    </p:spTree>
    <p:extLst>
      <p:ext uri="{BB962C8B-B14F-4D97-AF65-F5344CB8AC3E}">
        <p14:creationId xmlns:p14="http://schemas.microsoft.com/office/powerpoint/2010/main" val="4173019583"/>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BFEDA-2CC5-AF08-32E5-76E20365E0C2}"/>
              </a:ext>
            </a:extLst>
          </p:cNvPr>
          <p:cNvSpPr>
            <a:spLocks noGrp="1"/>
          </p:cNvSpPr>
          <p:nvPr>
            <p:ph type="title"/>
          </p:nvPr>
        </p:nvSpPr>
        <p:spPr>
          <a:xfrm>
            <a:off x="457200" y="914400"/>
            <a:ext cx="11277600" cy="914400"/>
          </a:xfrm>
        </p:spPr>
        <p:txBody>
          <a:bodyPr>
            <a:normAutofit/>
          </a:bodyPr>
          <a:lstStyle/>
          <a:p>
            <a:r>
              <a:rPr lang="en-US"/>
              <a:t>Skilled Negotiator</a:t>
            </a:r>
          </a:p>
        </p:txBody>
      </p:sp>
      <p:sp>
        <p:nvSpPr>
          <p:cNvPr id="4" name="Content Placeholder 3">
            <a:extLst>
              <a:ext uri="{FF2B5EF4-FFF2-40B4-BE49-F238E27FC236}">
                <a16:creationId xmlns:a16="http://schemas.microsoft.com/office/drawing/2014/main" id="{3A44CE5C-45DB-372E-BFB0-7F78F6F6B48C}"/>
              </a:ext>
            </a:extLst>
          </p:cNvPr>
          <p:cNvSpPr>
            <a:spLocks noGrp="1"/>
          </p:cNvSpPr>
          <p:nvPr>
            <p:ph idx="1"/>
          </p:nvPr>
        </p:nvSpPr>
        <p:spPr>
          <a:xfrm>
            <a:off x="457200" y="1825625"/>
            <a:ext cx="11277600" cy="3956610"/>
          </a:xfrm>
        </p:spPr>
        <p:txBody>
          <a:bodyPr numCol="2"/>
          <a:lstStyle/>
          <a:p>
            <a:pPr lvl="0"/>
            <a:r>
              <a:rPr lang="en-US" sz="2400" dirty="0"/>
              <a:t>Patient but persistent</a:t>
            </a:r>
          </a:p>
          <a:p>
            <a:pPr lvl="0"/>
            <a:r>
              <a:rPr lang="en-US" sz="2400" dirty="0"/>
              <a:t>Organized and innovative</a:t>
            </a:r>
          </a:p>
          <a:p>
            <a:pPr lvl="0"/>
            <a:r>
              <a:rPr lang="en-US" sz="2400" dirty="0"/>
              <a:t>Aware of other’s emotions </a:t>
            </a:r>
            <a:br>
              <a:rPr lang="en-US" sz="2400" dirty="0"/>
            </a:br>
            <a:r>
              <a:rPr lang="en-US" sz="2400" dirty="0"/>
              <a:t>and situations</a:t>
            </a:r>
          </a:p>
          <a:p>
            <a:pPr lvl="0"/>
            <a:r>
              <a:rPr lang="en-US" sz="2400" dirty="0"/>
              <a:t>Honest and prepared</a:t>
            </a:r>
          </a:p>
          <a:p>
            <a:pPr lvl="0"/>
            <a:r>
              <a:rPr lang="en-US" sz="2400" dirty="0"/>
              <a:t>Aware of legal accountability</a:t>
            </a:r>
          </a:p>
          <a:p>
            <a:pPr lvl="0"/>
            <a:r>
              <a:rPr lang="en-US" sz="2400" dirty="0"/>
              <a:t>Flexible and open </a:t>
            </a:r>
            <a:br>
              <a:rPr lang="en-US" sz="2400" dirty="0"/>
            </a:br>
            <a:r>
              <a:rPr lang="en-US" sz="2400" dirty="0"/>
              <a:t>to suggestions</a:t>
            </a:r>
          </a:p>
          <a:p>
            <a:pPr lvl="0"/>
            <a:r>
              <a:rPr lang="en-US" sz="2400" dirty="0"/>
              <a:t>Assertive without </a:t>
            </a:r>
            <a:br>
              <a:rPr lang="en-US" sz="2400" dirty="0"/>
            </a:br>
            <a:r>
              <a:rPr lang="en-US" sz="2400" dirty="0"/>
              <a:t>being demanding</a:t>
            </a:r>
          </a:p>
          <a:p>
            <a:pPr lvl="0"/>
            <a:r>
              <a:rPr lang="en-US" sz="2400" dirty="0"/>
              <a:t>Looking for win-win that </a:t>
            </a:r>
            <a:br>
              <a:rPr lang="en-US" sz="2400" dirty="0"/>
            </a:br>
            <a:r>
              <a:rPr lang="en-US" sz="2400" dirty="0"/>
              <a:t>doesn’t compromise client</a:t>
            </a:r>
          </a:p>
        </p:txBody>
      </p:sp>
      <p:sp>
        <p:nvSpPr>
          <p:cNvPr id="6" name="Date Placeholder 3">
            <a:extLst>
              <a:ext uri="{FF2B5EF4-FFF2-40B4-BE49-F238E27FC236}">
                <a16:creationId xmlns:a16="http://schemas.microsoft.com/office/drawing/2014/main" id="{A527DF11-4F8C-12B1-6B1A-1F19571978E8}"/>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8" name="Date Placeholder 3">
            <a:extLst>
              <a:ext uri="{FF2B5EF4-FFF2-40B4-BE49-F238E27FC236}">
                <a16:creationId xmlns:a16="http://schemas.microsoft.com/office/drawing/2014/main" id="{66CC329F-39DD-AE96-368E-2CB68AC9505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366</a:t>
            </a:fld>
            <a:endParaRPr lang="en-US" b="1" dirty="0">
              <a:solidFill>
                <a:srgbClr val="606060"/>
              </a:solidFill>
            </a:endParaRPr>
          </a:p>
        </p:txBody>
      </p:sp>
    </p:spTree>
    <p:extLst>
      <p:ext uri="{BB962C8B-B14F-4D97-AF65-F5344CB8AC3E}">
        <p14:creationId xmlns:p14="http://schemas.microsoft.com/office/powerpoint/2010/main" val="106628811"/>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7B90-72C2-47BE-B3AD-C3915A1A16B0}"/>
              </a:ext>
            </a:extLst>
          </p:cNvPr>
          <p:cNvSpPr>
            <a:spLocks noGrp="1"/>
          </p:cNvSpPr>
          <p:nvPr>
            <p:ph type="title"/>
          </p:nvPr>
        </p:nvSpPr>
        <p:spPr>
          <a:xfrm>
            <a:off x="457200" y="914400"/>
            <a:ext cx="11277600" cy="914400"/>
          </a:xfrm>
          <a:noFill/>
        </p:spPr>
        <p:txBody>
          <a:bodyPr vert="horz" lIns="0" tIns="0" rIns="0" bIns="0" rtlCol="0" anchor="t" anchorCtr="0">
            <a:noAutofit/>
          </a:bodyPr>
          <a:lstStyle/>
          <a:p>
            <a:r>
              <a:rPr lang="en-US" dirty="0"/>
              <a:t>Buyer Rep Skills Self-Assessment</a:t>
            </a:r>
          </a:p>
        </p:txBody>
      </p:sp>
      <p:pic>
        <p:nvPicPr>
          <p:cNvPr id="5" name="Content Placeholder 4">
            <a:extLst>
              <a:ext uri="{FF2B5EF4-FFF2-40B4-BE49-F238E27FC236}">
                <a16:creationId xmlns:a16="http://schemas.microsoft.com/office/drawing/2014/main" id="{29E2D468-EC82-4F20-97EF-B1C93AFD185E}"/>
              </a:ext>
            </a:extLst>
          </p:cNvPr>
          <p:cNvPicPr>
            <a:picLocks noGrp="1" noChangeAspect="1"/>
          </p:cNvPicPr>
          <p:nvPr>
            <p:ph idx="1"/>
          </p:nvPr>
        </p:nvPicPr>
        <p:blipFill>
          <a:blip r:embed="rId2">
            <a:grayscl/>
          </a:blip>
          <a:stretch>
            <a:fillRect/>
          </a:stretch>
        </p:blipFill>
        <p:spPr>
          <a:xfrm>
            <a:off x="3009899" y="1828800"/>
            <a:ext cx="6172202" cy="4114800"/>
          </a:xfrm>
        </p:spPr>
      </p:pic>
      <p:sp>
        <p:nvSpPr>
          <p:cNvPr id="4" name="Date Placeholder 3">
            <a:extLst>
              <a:ext uri="{FF2B5EF4-FFF2-40B4-BE49-F238E27FC236}">
                <a16:creationId xmlns:a16="http://schemas.microsoft.com/office/drawing/2014/main" id="{333A5F74-67D8-591C-051B-390918419692}"/>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82702F7E-1FF3-EDEE-8B8C-916768A4307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367</a:t>
            </a:fld>
            <a:endParaRPr lang="en-US" b="1" dirty="0">
              <a:solidFill>
                <a:srgbClr val="606060"/>
              </a:solidFill>
            </a:endParaRPr>
          </a:p>
        </p:txBody>
      </p:sp>
    </p:spTree>
    <p:extLst>
      <p:ext uri="{BB962C8B-B14F-4D97-AF65-F5344CB8AC3E}">
        <p14:creationId xmlns:p14="http://schemas.microsoft.com/office/powerpoint/2010/main" val="419634821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4533F6-EC5E-43C8-A320-D47F960F536A}"/>
              </a:ext>
            </a:extLst>
          </p:cNvPr>
          <p:cNvSpPr>
            <a:spLocks noGrp="1"/>
          </p:cNvSpPr>
          <p:nvPr>
            <p:ph type="title"/>
          </p:nvPr>
        </p:nvSpPr>
        <p:spPr>
          <a:xfrm>
            <a:off x="457200" y="914400"/>
            <a:ext cx="11277600" cy="914400"/>
          </a:xfrm>
        </p:spPr>
        <p:txBody>
          <a:bodyPr anchor="t" anchorCtr="0">
            <a:noAutofit/>
          </a:bodyPr>
          <a:lstStyle/>
          <a:p>
            <a:r>
              <a:rPr lang="en-US" dirty="0"/>
              <a:t>Troubleshooting Scripts for the Field</a:t>
            </a:r>
          </a:p>
        </p:txBody>
      </p:sp>
      <p:sp>
        <p:nvSpPr>
          <p:cNvPr id="7" name="Content Placeholder 6">
            <a:extLst>
              <a:ext uri="{FF2B5EF4-FFF2-40B4-BE49-F238E27FC236}">
                <a16:creationId xmlns:a16="http://schemas.microsoft.com/office/drawing/2014/main" id="{AF7DF8AA-BE6C-470B-A83C-2771AE307ADD}"/>
              </a:ext>
            </a:extLst>
          </p:cNvPr>
          <p:cNvSpPr>
            <a:spLocks noGrp="1"/>
          </p:cNvSpPr>
          <p:nvPr>
            <p:ph idx="1"/>
          </p:nvPr>
        </p:nvSpPr>
        <p:spPr>
          <a:xfrm>
            <a:off x="457200" y="1825625"/>
            <a:ext cx="11277600" cy="4351338"/>
          </a:xfrm>
        </p:spPr>
        <p:txBody>
          <a:bodyPr numCol="1">
            <a:noAutofit/>
          </a:bodyPr>
          <a:lstStyle/>
          <a:p>
            <a:r>
              <a:rPr lang="en-US" sz="2600" dirty="0"/>
              <a:t>Real estate is complex and dynamic</a:t>
            </a:r>
          </a:p>
          <a:p>
            <a:r>
              <a:rPr lang="en-US" sz="2600" dirty="0"/>
              <a:t>Difficult situations are part of business</a:t>
            </a:r>
          </a:p>
          <a:p>
            <a:r>
              <a:rPr lang="en-US" sz="2600" b="1" dirty="0">
                <a:latin typeface="Montserrat SemiBold" pitchFamily="2" charset="77"/>
              </a:rPr>
              <a:t>Be prepared </a:t>
            </a:r>
            <a:r>
              <a:rPr lang="en-US" sz="2600" dirty="0"/>
              <a:t>and know constructive </a:t>
            </a:r>
            <a:br>
              <a:rPr lang="en-US" sz="2600" dirty="0"/>
            </a:br>
            <a:r>
              <a:rPr lang="en-US" sz="2600" dirty="0"/>
              <a:t>ways to respond</a:t>
            </a:r>
          </a:p>
        </p:txBody>
      </p:sp>
      <p:sp>
        <p:nvSpPr>
          <p:cNvPr id="3" name="Date Placeholder 3">
            <a:extLst>
              <a:ext uri="{FF2B5EF4-FFF2-40B4-BE49-F238E27FC236}">
                <a16:creationId xmlns:a16="http://schemas.microsoft.com/office/drawing/2014/main" id="{B39256CF-9E3E-24FD-009F-2CE873963AB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6C188450-2401-857F-3444-0C563124FAE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368</a:t>
            </a:fld>
            <a:endParaRPr lang="en-US" b="1" dirty="0">
              <a:solidFill>
                <a:srgbClr val="606060"/>
              </a:solidFill>
            </a:endParaRPr>
          </a:p>
        </p:txBody>
      </p:sp>
    </p:spTree>
    <p:extLst>
      <p:ext uri="{BB962C8B-B14F-4D97-AF65-F5344CB8AC3E}">
        <p14:creationId xmlns:p14="http://schemas.microsoft.com/office/powerpoint/2010/main" val="47971763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BDB88-A072-42AC-854C-4632D54FD971}"/>
              </a:ext>
            </a:extLst>
          </p:cNvPr>
          <p:cNvSpPr>
            <a:spLocks noGrp="1"/>
          </p:cNvSpPr>
          <p:nvPr>
            <p:ph type="title"/>
          </p:nvPr>
        </p:nvSpPr>
        <p:spPr>
          <a:xfrm>
            <a:off x="457200" y="914400"/>
            <a:ext cx="11277600" cy="914400"/>
          </a:xfrm>
        </p:spPr>
        <p:txBody>
          <a:bodyPr>
            <a:noAutofit/>
          </a:bodyPr>
          <a:lstStyle/>
          <a:p>
            <a:r>
              <a:rPr lang="en-US" dirty="0"/>
              <a:t>When the Buyer Doesn’t Want </a:t>
            </a:r>
            <a:br>
              <a:rPr lang="en-US" dirty="0"/>
            </a:br>
            <a:r>
              <a:rPr lang="en-US" dirty="0"/>
              <a:t>Initial Counseling Session</a:t>
            </a:r>
          </a:p>
        </p:txBody>
      </p:sp>
      <p:sp>
        <p:nvSpPr>
          <p:cNvPr id="5" name="Date Placeholder 3">
            <a:extLst>
              <a:ext uri="{FF2B5EF4-FFF2-40B4-BE49-F238E27FC236}">
                <a16:creationId xmlns:a16="http://schemas.microsoft.com/office/drawing/2014/main" id="{E9CED885-4AE3-C27E-6C34-2B286F664B7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B12F8C34-9D2F-5F2C-CFC8-BA12729A9AA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369</a:t>
            </a:fld>
            <a:endParaRPr lang="en-US" b="1" dirty="0">
              <a:solidFill>
                <a:srgbClr val="606060"/>
              </a:solidFill>
            </a:endParaRPr>
          </a:p>
        </p:txBody>
      </p:sp>
      <p:grpSp>
        <p:nvGrpSpPr>
          <p:cNvPr id="9" name="Group 8">
            <a:extLst>
              <a:ext uri="{FF2B5EF4-FFF2-40B4-BE49-F238E27FC236}">
                <a16:creationId xmlns:a16="http://schemas.microsoft.com/office/drawing/2014/main" id="{B8AEC0E8-9877-171B-027B-099EAFCB9C13}"/>
              </a:ext>
            </a:extLst>
          </p:cNvPr>
          <p:cNvGrpSpPr/>
          <p:nvPr/>
        </p:nvGrpSpPr>
        <p:grpSpPr>
          <a:xfrm>
            <a:off x="457200" y="2286000"/>
            <a:ext cx="11274552" cy="3322113"/>
            <a:chOff x="457200" y="1825959"/>
            <a:chExt cx="11274552" cy="3322113"/>
          </a:xfrm>
        </p:grpSpPr>
        <p:sp>
          <p:nvSpPr>
            <p:cNvPr id="10" name="Rectangle 9">
              <a:extLst>
                <a:ext uri="{FF2B5EF4-FFF2-40B4-BE49-F238E27FC236}">
                  <a16:creationId xmlns:a16="http://schemas.microsoft.com/office/drawing/2014/main" id="{D741BBC2-B89F-EC01-18E8-0036F06D1B3D}"/>
                </a:ext>
              </a:extLst>
            </p:cNvPr>
            <p:cNvSpPr/>
            <p:nvPr/>
          </p:nvSpPr>
          <p:spPr>
            <a:xfrm>
              <a:off x="457200" y="1828800"/>
              <a:ext cx="3429000" cy="3319272"/>
            </a:xfrm>
            <a:prstGeom prst="rect">
              <a:avLst/>
            </a:prstGeom>
            <a:noFill/>
            <a:ln w="38100">
              <a:solidFill>
                <a:schemeClr val="accent1"/>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1200"/>
                </a:spcAft>
                <a:buNone/>
              </a:pPr>
              <a:r>
                <a:rPr lang="en-US" sz="2200" b="1" kern="1200" dirty="0">
                  <a:solidFill>
                    <a:schemeClr val="accent1"/>
                  </a:solidFill>
                  <a:latin typeface="Montserrat SemiBold" pitchFamily="2" charset="77"/>
                  <a:cs typeface="Arial" panose="020B0604020202020204" pitchFamily="34" charset="0"/>
                </a:rPr>
                <a:t>Scenario 1</a:t>
              </a:r>
            </a:p>
            <a:p>
              <a:pPr defTabSz="844550">
                <a:spcBef>
                  <a:spcPct val="0"/>
                </a:spcBef>
                <a:spcAft>
                  <a:spcPts val="1200"/>
                </a:spcAft>
              </a:pPr>
              <a:r>
                <a:rPr lang="en-US" sz="2200" kern="1200" dirty="0">
                  <a:solidFill>
                    <a:schemeClr val="tx1"/>
                  </a:solidFill>
                  <a:latin typeface="Montserrat" pitchFamily="2" charset="77"/>
                  <a:cs typeface="Arial" panose="020B0604020202020204" pitchFamily="34" charset="0"/>
                </a:rPr>
                <a:t>I can find properties on the Internet. </a:t>
              </a:r>
              <a:br>
                <a:rPr lang="en-US" sz="2200" kern="1200" dirty="0">
                  <a:solidFill>
                    <a:schemeClr val="tx1"/>
                  </a:solidFill>
                  <a:latin typeface="Montserrat" pitchFamily="2" charset="77"/>
                  <a:cs typeface="Arial" panose="020B0604020202020204" pitchFamily="34" charset="0"/>
                </a:rPr>
              </a:br>
              <a:r>
                <a:rPr lang="en-US" sz="2200" kern="1200" dirty="0">
                  <a:solidFill>
                    <a:schemeClr val="tx1"/>
                  </a:solidFill>
                  <a:latin typeface="Montserrat" pitchFamily="2" charset="77"/>
                  <a:cs typeface="Arial" panose="020B0604020202020204" pitchFamily="34" charset="0"/>
                </a:rPr>
                <a:t>I really don’t need </a:t>
              </a:r>
              <a:br>
                <a:rPr lang="en-US" sz="2200" kern="1200" dirty="0">
                  <a:solidFill>
                    <a:schemeClr val="tx1"/>
                  </a:solidFill>
                  <a:latin typeface="Montserrat" pitchFamily="2" charset="77"/>
                  <a:cs typeface="Arial" panose="020B0604020202020204" pitchFamily="34" charset="0"/>
                </a:rPr>
              </a:br>
              <a:r>
                <a:rPr lang="en-US" sz="2200" kern="1200" dirty="0">
                  <a:solidFill>
                    <a:schemeClr val="tx1"/>
                  </a:solidFill>
                  <a:latin typeface="Montserrat" pitchFamily="2" charset="77"/>
                  <a:cs typeface="Arial" panose="020B0604020202020204" pitchFamily="34" charset="0"/>
                </a:rPr>
                <a:t>a whole counseling session. I just need you to get me in </a:t>
              </a:r>
              <a:br>
                <a:rPr lang="en-US" sz="2200" kern="1200" dirty="0">
                  <a:solidFill>
                    <a:schemeClr val="tx1"/>
                  </a:solidFill>
                  <a:latin typeface="Montserrat" pitchFamily="2" charset="77"/>
                  <a:cs typeface="Arial" panose="020B0604020202020204" pitchFamily="34" charset="0"/>
                </a:rPr>
              </a:br>
              <a:r>
                <a:rPr lang="en-US" sz="2200" kern="1200" dirty="0">
                  <a:solidFill>
                    <a:schemeClr val="tx1"/>
                  </a:solidFill>
                  <a:latin typeface="Montserrat" pitchFamily="2" charset="77"/>
                  <a:cs typeface="Arial" panose="020B0604020202020204" pitchFamily="34" charset="0"/>
                </a:rPr>
                <a:t>the door.</a:t>
              </a:r>
            </a:p>
            <a:p>
              <a:pPr defTabSz="844550">
                <a:spcBef>
                  <a:spcPct val="0"/>
                </a:spcBef>
                <a:spcAft>
                  <a:spcPts val="1200"/>
                </a:spcAft>
              </a:pPr>
              <a:endParaRPr lang="en-US" sz="2200" kern="1200" dirty="0">
                <a:solidFill>
                  <a:schemeClr val="tx1"/>
                </a:solidFill>
                <a:latin typeface="Montserrat" pitchFamily="2" charset="77"/>
                <a:cs typeface="Arial" panose="020B0604020202020204" pitchFamily="34" charset="0"/>
              </a:endParaRPr>
            </a:p>
          </p:txBody>
        </p:sp>
        <p:sp>
          <p:nvSpPr>
            <p:cNvPr id="11" name="Rectangle 10">
              <a:extLst>
                <a:ext uri="{FF2B5EF4-FFF2-40B4-BE49-F238E27FC236}">
                  <a16:creationId xmlns:a16="http://schemas.microsoft.com/office/drawing/2014/main" id="{15DE6654-9F74-BB2E-5CB2-27082EBDF3B1}"/>
                </a:ext>
              </a:extLst>
            </p:cNvPr>
            <p:cNvSpPr/>
            <p:nvPr/>
          </p:nvSpPr>
          <p:spPr>
            <a:xfrm>
              <a:off x="4381499" y="1828800"/>
              <a:ext cx="3429000" cy="3319272"/>
            </a:xfrm>
            <a:prstGeom prst="rect">
              <a:avLst/>
            </a:prstGeom>
            <a:noFill/>
            <a:ln w="38100">
              <a:solidFill>
                <a:schemeClr val="accent3"/>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51703"/>
                <a:satOff val="0"/>
                <a:lumOff val="-3578"/>
                <a:alphaOff val="0"/>
              </a:schemeClr>
            </a:fillRef>
            <a:effectRef idx="3">
              <a:schemeClr val="accent3">
                <a:hueOff val="51703"/>
                <a:satOff val="0"/>
                <a:lumOff val="-3578"/>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1200"/>
                </a:spcAft>
                <a:buNone/>
              </a:pPr>
              <a:r>
                <a:rPr lang="en-US" sz="2200" b="1" kern="1200" dirty="0">
                  <a:solidFill>
                    <a:schemeClr val="accent3"/>
                  </a:solidFill>
                  <a:latin typeface="Montserrat SemiBold" pitchFamily="2" charset="77"/>
                  <a:cs typeface="Arial" panose="020B0604020202020204" pitchFamily="34" charset="0"/>
                </a:rPr>
                <a:t>Scenario 2</a:t>
              </a:r>
            </a:p>
            <a:p>
              <a:pPr defTabSz="844550">
                <a:spcBef>
                  <a:spcPct val="0"/>
                </a:spcBef>
                <a:spcAft>
                  <a:spcPts val="1200"/>
                </a:spcAft>
              </a:pPr>
              <a:r>
                <a:rPr lang="en-US" sz="2200" dirty="0">
                  <a:solidFill>
                    <a:schemeClr val="tx1"/>
                  </a:solidFill>
                  <a:latin typeface="Montserrat" pitchFamily="2" charset="77"/>
                </a:rPr>
                <a:t>If every agent </a:t>
              </a:r>
              <a:br>
                <a:rPr lang="en-US" sz="2200" dirty="0">
                  <a:solidFill>
                    <a:schemeClr val="tx1"/>
                  </a:solidFill>
                  <a:latin typeface="Montserrat" pitchFamily="2" charset="77"/>
                </a:rPr>
              </a:br>
              <a:r>
                <a:rPr lang="en-US" sz="2200" dirty="0">
                  <a:solidFill>
                    <a:schemeClr val="tx1"/>
                  </a:solidFill>
                  <a:latin typeface="Montserrat" pitchFamily="2" charset="77"/>
                </a:rPr>
                <a:t>has access to the MLS, what is the advantage of working with you?</a:t>
              </a:r>
            </a:p>
            <a:p>
              <a:pPr marL="0" lvl="0" indent="0" defTabSz="844550">
                <a:spcBef>
                  <a:spcPct val="0"/>
                </a:spcBef>
                <a:spcAft>
                  <a:spcPts val="1200"/>
                </a:spcAft>
                <a:buNone/>
              </a:pPr>
              <a:endParaRPr lang="en-US" sz="2200" kern="1200" dirty="0">
                <a:solidFill>
                  <a:schemeClr val="tx1"/>
                </a:solidFill>
                <a:latin typeface="Montserrat" pitchFamily="2" charset="77"/>
                <a:cs typeface="Arial" panose="020B0604020202020204" pitchFamily="34" charset="0"/>
              </a:endParaRPr>
            </a:p>
          </p:txBody>
        </p:sp>
        <p:sp>
          <p:nvSpPr>
            <p:cNvPr id="12" name="Rectangle 11">
              <a:extLst>
                <a:ext uri="{FF2B5EF4-FFF2-40B4-BE49-F238E27FC236}">
                  <a16:creationId xmlns:a16="http://schemas.microsoft.com/office/drawing/2014/main" id="{6E58479A-5D15-C9F8-232E-6D52D4520C71}"/>
                </a:ext>
              </a:extLst>
            </p:cNvPr>
            <p:cNvSpPr/>
            <p:nvPr/>
          </p:nvSpPr>
          <p:spPr>
            <a:xfrm>
              <a:off x="8302752" y="1825959"/>
              <a:ext cx="3429000" cy="3319272"/>
            </a:xfrm>
            <a:prstGeom prst="rect">
              <a:avLst/>
            </a:prstGeom>
            <a:noFill/>
            <a:ln w="38100">
              <a:solidFill>
                <a:schemeClr val="accent4"/>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103406"/>
                <a:satOff val="0"/>
                <a:lumOff val="-7156"/>
                <a:alphaOff val="0"/>
              </a:schemeClr>
            </a:fillRef>
            <a:effectRef idx="3">
              <a:schemeClr val="accent3">
                <a:hueOff val="103406"/>
                <a:satOff val="0"/>
                <a:lumOff val="-7156"/>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1200"/>
                </a:spcAft>
                <a:buNone/>
              </a:pPr>
              <a:r>
                <a:rPr lang="en-US" sz="2200" b="1" kern="1200" dirty="0">
                  <a:solidFill>
                    <a:schemeClr val="accent4"/>
                  </a:solidFill>
                  <a:latin typeface="Montserrat SemiBold" pitchFamily="2" charset="77"/>
                  <a:cs typeface="Arial" panose="020B0604020202020204" pitchFamily="34" charset="0"/>
                </a:rPr>
                <a:t>Scenario 3</a:t>
              </a:r>
            </a:p>
            <a:p>
              <a:pPr marL="0" lvl="0" indent="0" defTabSz="844550">
                <a:spcBef>
                  <a:spcPct val="0"/>
                </a:spcBef>
                <a:spcAft>
                  <a:spcPts val="1200"/>
                </a:spcAft>
                <a:buNone/>
              </a:pPr>
              <a:r>
                <a:rPr lang="en-US" sz="2200" kern="1200" dirty="0">
                  <a:solidFill>
                    <a:schemeClr val="tx1"/>
                  </a:solidFill>
                  <a:latin typeface="Montserrat" pitchFamily="2" charset="77"/>
                  <a:cs typeface="Arial" panose="020B0604020202020204" pitchFamily="34" charset="0"/>
                </a:rPr>
                <a:t>I know what </a:t>
              </a:r>
              <a:br>
                <a:rPr lang="en-US" sz="2200" kern="1200" dirty="0">
                  <a:solidFill>
                    <a:schemeClr val="tx1"/>
                  </a:solidFill>
                  <a:latin typeface="Montserrat" pitchFamily="2" charset="77"/>
                  <a:cs typeface="Arial" panose="020B0604020202020204" pitchFamily="34" charset="0"/>
                </a:rPr>
              </a:br>
              <a:r>
                <a:rPr lang="en-US" sz="2200" kern="1200" dirty="0">
                  <a:solidFill>
                    <a:schemeClr val="tx1"/>
                  </a:solidFill>
                  <a:latin typeface="Montserrat" pitchFamily="2" charset="77"/>
                  <a:cs typeface="Arial" panose="020B0604020202020204" pitchFamily="34" charset="0"/>
                </a:rPr>
                <a:t>I want already. </a:t>
              </a:r>
              <a:br>
                <a:rPr lang="en-US" sz="2200" kern="1200" dirty="0">
                  <a:solidFill>
                    <a:schemeClr val="tx1"/>
                  </a:solidFill>
                  <a:latin typeface="Montserrat" pitchFamily="2" charset="77"/>
                  <a:cs typeface="Arial" panose="020B0604020202020204" pitchFamily="34" charset="0"/>
                </a:rPr>
              </a:br>
              <a:r>
                <a:rPr lang="en-US" sz="2200" kern="1200" dirty="0">
                  <a:solidFill>
                    <a:schemeClr val="tx1"/>
                  </a:solidFill>
                  <a:latin typeface="Montserrat" pitchFamily="2" charset="77"/>
                  <a:cs typeface="Arial" panose="020B0604020202020204" pitchFamily="34" charset="0"/>
                </a:rPr>
                <a:t>I just need </a:t>
              </a:r>
              <a:br>
                <a:rPr lang="en-US" sz="2200" kern="1200" dirty="0">
                  <a:solidFill>
                    <a:schemeClr val="tx1"/>
                  </a:solidFill>
                  <a:latin typeface="Montserrat" pitchFamily="2" charset="77"/>
                  <a:cs typeface="Arial" panose="020B0604020202020204" pitchFamily="34" charset="0"/>
                </a:rPr>
              </a:br>
              <a:r>
                <a:rPr lang="en-US" sz="2200" kern="1200" dirty="0">
                  <a:solidFill>
                    <a:schemeClr val="tx1"/>
                  </a:solidFill>
                  <a:latin typeface="Montserrat" pitchFamily="2" charset="77"/>
                  <a:cs typeface="Arial" panose="020B0604020202020204" pitchFamily="34" charset="0"/>
                </a:rPr>
                <a:t>you to get me </a:t>
              </a:r>
              <a:br>
                <a:rPr lang="en-US" sz="2200" kern="1200" dirty="0">
                  <a:solidFill>
                    <a:schemeClr val="tx1"/>
                  </a:solidFill>
                  <a:latin typeface="Montserrat" pitchFamily="2" charset="77"/>
                  <a:cs typeface="Arial" panose="020B0604020202020204" pitchFamily="34" charset="0"/>
                </a:rPr>
              </a:br>
              <a:r>
                <a:rPr lang="en-US" sz="2200" kern="1200" dirty="0">
                  <a:solidFill>
                    <a:schemeClr val="tx1"/>
                  </a:solidFill>
                  <a:latin typeface="Montserrat" pitchFamily="2" charset="77"/>
                  <a:cs typeface="Arial" panose="020B0604020202020204" pitchFamily="34" charset="0"/>
                </a:rPr>
                <a:t>showings. </a:t>
              </a:r>
            </a:p>
          </p:txBody>
        </p:sp>
      </p:grpSp>
    </p:spTree>
    <p:extLst>
      <p:ext uri="{BB962C8B-B14F-4D97-AF65-F5344CB8AC3E}">
        <p14:creationId xmlns:p14="http://schemas.microsoft.com/office/powerpoint/2010/main" val="3646885620"/>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AB882-DE93-4095-8920-D234C45E7EEA}"/>
              </a:ext>
            </a:extLst>
          </p:cNvPr>
          <p:cNvSpPr>
            <a:spLocks noGrp="1"/>
          </p:cNvSpPr>
          <p:nvPr>
            <p:ph type="title"/>
          </p:nvPr>
        </p:nvSpPr>
        <p:spPr/>
        <p:txBody>
          <a:bodyPr>
            <a:noAutofit/>
          </a:bodyPr>
          <a:lstStyle/>
          <a:p>
            <a:r>
              <a:rPr lang="en-US" dirty="0"/>
              <a:t>When Buyer Won’t Sign </a:t>
            </a:r>
            <a:br>
              <a:rPr lang="en-US" dirty="0"/>
            </a:br>
            <a:r>
              <a:rPr lang="en-US" dirty="0"/>
              <a:t>a Representation Agreement</a:t>
            </a:r>
          </a:p>
        </p:txBody>
      </p:sp>
      <p:sp>
        <p:nvSpPr>
          <p:cNvPr id="5" name="Date Placeholder 3">
            <a:extLst>
              <a:ext uri="{FF2B5EF4-FFF2-40B4-BE49-F238E27FC236}">
                <a16:creationId xmlns:a16="http://schemas.microsoft.com/office/drawing/2014/main" id="{DE9E71D0-3FA1-5456-A3A2-E6475A315965}"/>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05249356-7651-D9D5-AF2B-F931111BE11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370</a:t>
            </a:fld>
            <a:endParaRPr lang="en-US" b="1" dirty="0">
              <a:solidFill>
                <a:srgbClr val="606060"/>
              </a:solidFill>
            </a:endParaRPr>
          </a:p>
        </p:txBody>
      </p:sp>
      <p:grpSp>
        <p:nvGrpSpPr>
          <p:cNvPr id="7" name="Group 6">
            <a:extLst>
              <a:ext uri="{FF2B5EF4-FFF2-40B4-BE49-F238E27FC236}">
                <a16:creationId xmlns:a16="http://schemas.microsoft.com/office/drawing/2014/main" id="{17980FE9-E6DC-E1EF-482D-05DC4C6B3259}"/>
              </a:ext>
            </a:extLst>
          </p:cNvPr>
          <p:cNvGrpSpPr/>
          <p:nvPr/>
        </p:nvGrpSpPr>
        <p:grpSpPr>
          <a:xfrm>
            <a:off x="2419350" y="2288841"/>
            <a:ext cx="7353299" cy="3545031"/>
            <a:chOff x="457200" y="1828800"/>
            <a:chExt cx="7353299" cy="3545031"/>
          </a:xfrm>
        </p:grpSpPr>
        <p:sp>
          <p:nvSpPr>
            <p:cNvPr id="8" name="Rectangle 7">
              <a:extLst>
                <a:ext uri="{FF2B5EF4-FFF2-40B4-BE49-F238E27FC236}">
                  <a16:creationId xmlns:a16="http://schemas.microsoft.com/office/drawing/2014/main" id="{A272E0BB-2D30-61C2-D187-0FA01C0D2133}"/>
                </a:ext>
              </a:extLst>
            </p:cNvPr>
            <p:cNvSpPr/>
            <p:nvPr/>
          </p:nvSpPr>
          <p:spPr>
            <a:xfrm>
              <a:off x="457200" y="1828800"/>
              <a:ext cx="3429000" cy="1600200"/>
            </a:xfrm>
            <a:prstGeom prst="rect">
              <a:avLst/>
            </a:prstGeom>
            <a:noFill/>
            <a:ln w="38100">
              <a:solidFill>
                <a:schemeClr val="accent1"/>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600"/>
                </a:spcAft>
                <a:buNone/>
              </a:pPr>
              <a:r>
                <a:rPr lang="en-US" sz="1600" b="1" kern="1200" dirty="0">
                  <a:solidFill>
                    <a:schemeClr val="accent1"/>
                  </a:solidFill>
                  <a:latin typeface="Montserrat SemiBold" pitchFamily="2" charset="77"/>
                  <a:cs typeface="Arial" panose="020B0604020202020204" pitchFamily="34" charset="0"/>
                </a:rPr>
                <a:t>Scenario 1</a:t>
              </a:r>
            </a:p>
            <a:p>
              <a:pPr defTabSz="844550">
                <a:spcBef>
                  <a:spcPct val="0"/>
                </a:spcBef>
                <a:spcAft>
                  <a:spcPts val="600"/>
                </a:spcAft>
              </a:pPr>
              <a:r>
                <a:rPr lang="en-US" sz="1600" kern="1200" dirty="0">
                  <a:solidFill>
                    <a:schemeClr val="tx1"/>
                  </a:solidFill>
                  <a:latin typeface="Montserrat" pitchFamily="2" charset="77"/>
                  <a:cs typeface="Arial" panose="020B0604020202020204" pitchFamily="34" charset="0"/>
                </a:rPr>
                <a:t>I would like you to work </a:t>
              </a:r>
              <a:br>
                <a:rPr lang="en-US" sz="1600" kern="1200" dirty="0">
                  <a:solidFill>
                    <a:schemeClr val="tx1"/>
                  </a:solidFill>
                  <a:latin typeface="Montserrat" pitchFamily="2" charset="77"/>
                  <a:cs typeface="Arial" panose="020B0604020202020204" pitchFamily="34" charset="0"/>
                </a:rPr>
              </a:br>
              <a:r>
                <a:rPr lang="en-US" sz="1600" kern="1200" dirty="0">
                  <a:solidFill>
                    <a:schemeClr val="tx1"/>
                  </a:solidFill>
                  <a:latin typeface="Montserrat" pitchFamily="2" charset="77"/>
                  <a:cs typeface="Arial" panose="020B0604020202020204" pitchFamily="34" charset="0"/>
                </a:rPr>
                <a:t>for me, but I don’t want </a:t>
              </a:r>
              <a:br>
                <a:rPr lang="en-US" sz="1600" kern="1200" dirty="0">
                  <a:solidFill>
                    <a:schemeClr val="tx1"/>
                  </a:solidFill>
                  <a:latin typeface="Montserrat" pitchFamily="2" charset="77"/>
                  <a:cs typeface="Arial" panose="020B0604020202020204" pitchFamily="34" charset="0"/>
                </a:rPr>
              </a:br>
              <a:r>
                <a:rPr lang="en-US" sz="1600" kern="1200" dirty="0">
                  <a:solidFill>
                    <a:schemeClr val="tx1"/>
                  </a:solidFill>
                  <a:latin typeface="Montserrat" pitchFamily="2" charset="77"/>
                  <a:cs typeface="Arial" panose="020B0604020202020204" pitchFamily="34" charset="0"/>
                </a:rPr>
                <a:t>to sign anything. I can </a:t>
              </a:r>
              <a:br>
                <a:rPr lang="en-US" sz="1600" kern="1200" dirty="0">
                  <a:solidFill>
                    <a:schemeClr val="tx1"/>
                  </a:solidFill>
                  <a:latin typeface="Montserrat" pitchFamily="2" charset="77"/>
                  <a:cs typeface="Arial" panose="020B0604020202020204" pitchFamily="34" charset="0"/>
                </a:rPr>
              </a:br>
              <a:r>
                <a:rPr lang="en-US" sz="1600" kern="1200" dirty="0">
                  <a:solidFill>
                    <a:schemeClr val="tx1"/>
                  </a:solidFill>
                  <a:latin typeface="Montserrat" pitchFamily="2" charset="77"/>
                  <a:cs typeface="Arial" panose="020B0604020202020204" pitchFamily="34" charset="0"/>
                </a:rPr>
                <a:t>trust you, right?</a:t>
              </a:r>
            </a:p>
            <a:p>
              <a:pPr defTabSz="844550">
                <a:spcBef>
                  <a:spcPct val="0"/>
                </a:spcBef>
                <a:spcAft>
                  <a:spcPts val="600"/>
                </a:spcAft>
              </a:pPr>
              <a:endParaRPr lang="en-US" sz="1600" kern="1200" dirty="0">
                <a:solidFill>
                  <a:schemeClr val="tx1"/>
                </a:solidFill>
                <a:latin typeface="Montserrat" pitchFamily="2" charset="77"/>
                <a:cs typeface="Arial" panose="020B0604020202020204" pitchFamily="34" charset="0"/>
              </a:endParaRPr>
            </a:p>
          </p:txBody>
        </p:sp>
        <p:sp>
          <p:nvSpPr>
            <p:cNvPr id="9" name="Rectangle 8">
              <a:extLst>
                <a:ext uri="{FF2B5EF4-FFF2-40B4-BE49-F238E27FC236}">
                  <a16:creationId xmlns:a16="http://schemas.microsoft.com/office/drawing/2014/main" id="{B568E51B-53A4-F730-139B-CE86B5DC8903}"/>
                </a:ext>
              </a:extLst>
            </p:cNvPr>
            <p:cNvSpPr/>
            <p:nvPr/>
          </p:nvSpPr>
          <p:spPr>
            <a:xfrm>
              <a:off x="4381499" y="1828800"/>
              <a:ext cx="3429000" cy="1600200"/>
            </a:xfrm>
            <a:prstGeom prst="rect">
              <a:avLst/>
            </a:prstGeom>
            <a:noFill/>
            <a:ln w="38100">
              <a:solidFill>
                <a:schemeClr val="accent3"/>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51703"/>
                <a:satOff val="0"/>
                <a:lumOff val="-3578"/>
                <a:alphaOff val="0"/>
              </a:schemeClr>
            </a:fillRef>
            <a:effectRef idx="3">
              <a:schemeClr val="accent3">
                <a:hueOff val="51703"/>
                <a:satOff val="0"/>
                <a:lumOff val="-3578"/>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600"/>
                </a:spcAft>
                <a:buNone/>
              </a:pPr>
              <a:r>
                <a:rPr lang="en-US" sz="1600" b="1" kern="1200" dirty="0">
                  <a:solidFill>
                    <a:schemeClr val="accent3"/>
                  </a:solidFill>
                  <a:latin typeface="Montserrat SemiBold" pitchFamily="2" charset="77"/>
                  <a:cs typeface="Arial" panose="020B0604020202020204" pitchFamily="34" charset="0"/>
                </a:rPr>
                <a:t>Scenario 2</a:t>
              </a:r>
            </a:p>
            <a:p>
              <a:pPr defTabSz="844550">
                <a:spcBef>
                  <a:spcPct val="0"/>
                </a:spcBef>
                <a:spcAft>
                  <a:spcPts val="600"/>
                </a:spcAft>
              </a:pPr>
              <a:r>
                <a:rPr lang="en-US" sz="1600" kern="1200" dirty="0">
                  <a:solidFill>
                    <a:schemeClr val="tx1"/>
                  </a:solidFill>
                  <a:latin typeface="Montserrat" pitchFamily="2" charset="77"/>
                  <a:cs typeface="Arial" panose="020B0604020202020204" pitchFamily="34" charset="0"/>
                </a:rPr>
                <a:t>I don’t like to make </a:t>
              </a:r>
              <a:br>
                <a:rPr lang="en-US" sz="1600" kern="1200" dirty="0">
                  <a:solidFill>
                    <a:schemeClr val="tx1"/>
                  </a:solidFill>
                  <a:latin typeface="Montserrat" pitchFamily="2" charset="77"/>
                  <a:cs typeface="Arial" panose="020B0604020202020204" pitchFamily="34" charset="0"/>
                </a:rPr>
              </a:br>
              <a:r>
                <a:rPr lang="en-US" sz="1600" kern="1200" dirty="0">
                  <a:solidFill>
                    <a:schemeClr val="tx1"/>
                  </a:solidFill>
                  <a:latin typeface="Montserrat" pitchFamily="2" charset="77"/>
                  <a:cs typeface="Arial" panose="020B0604020202020204" pitchFamily="34" charset="0"/>
                </a:rPr>
                <a:t>a commitment to just </a:t>
              </a:r>
              <a:br>
                <a:rPr lang="en-US" sz="1600" kern="1200" dirty="0">
                  <a:solidFill>
                    <a:schemeClr val="tx1"/>
                  </a:solidFill>
                  <a:latin typeface="Montserrat" pitchFamily="2" charset="77"/>
                  <a:cs typeface="Arial" panose="020B0604020202020204" pitchFamily="34" charset="0"/>
                </a:rPr>
              </a:br>
              <a:r>
                <a:rPr lang="en-US" sz="1600" kern="1200" dirty="0">
                  <a:solidFill>
                    <a:schemeClr val="tx1"/>
                  </a:solidFill>
                  <a:latin typeface="Montserrat" pitchFamily="2" charset="77"/>
                  <a:cs typeface="Arial" panose="020B0604020202020204" pitchFamily="34" charset="0"/>
                </a:rPr>
                <a:t>one agent. I like to </a:t>
              </a:r>
              <a:br>
                <a:rPr lang="en-US" sz="1600" kern="1200" dirty="0">
                  <a:solidFill>
                    <a:schemeClr val="tx1"/>
                  </a:solidFill>
                  <a:latin typeface="Montserrat" pitchFamily="2" charset="77"/>
                  <a:cs typeface="Arial" panose="020B0604020202020204" pitchFamily="34" charset="0"/>
                </a:rPr>
              </a:br>
              <a:r>
                <a:rPr lang="en-US" sz="1600" kern="1200" dirty="0">
                  <a:solidFill>
                    <a:schemeClr val="tx1"/>
                  </a:solidFill>
                  <a:latin typeface="Montserrat" pitchFamily="2" charset="77"/>
                  <a:cs typeface="Arial" panose="020B0604020202020204" pitchFamily="34" charset="0"/>
                </a:rPr>
                <a:t>keep my options open.</a:t>
              </a:r>
            </a:p>
            <a:p>
              <a:pPr defTabSz="844550">
                <a:spcBef>
                  <a:spcPct val="0"/>
                </a:spcBef>
                <a:spcAft>
                  <a:spcPts val="600"/>
                </a:spcAft>
              </a:pPr>
              <a:endParaRPr lang="en-US" sz="1600" kern="1200" dirty="0">
                <a:solidFill>
                  <a:schemeClr val="tx1"/>
                </a:solidFill>
                <a:latin typeface="Montserrat" pitchFamily="2" charset="77"/>
                <a:cs typeface="Arial" panose="020B0604020202020204" pitchFamily="34" charset="0"/>
              </a:endParaRPr>
            </a:p>
          </p:txBody>
        </p:sp>
        <p:sp>
          <p:nvSpPr>
            <p:cNvPr id="10" name="Rectangle 9">
              <a:extLst>
                <a:ext uri="{FF2B5EF4-FFF2-40B4-BE49-F238E27FC236}">
                  <a16:creationId xmlns:a16="http://schemas.microsoft.com/office/drawing/2014/main" id="{BCE15F4D-D21C-01A7-F24B-A7303858AE6D}"/>
                </a:ext>
              </a:extLst>
            </p:cNvPr>
            <p:cNvSpPr/>
            <p:nvPr/>
          </p:nvSpPr>
          <p:spPr>
            <a:xfrm>
              <a:off x="457200" y="3773631"/>
              <a:ext cx="3429000" cy="1600200"/>
            </a:xfrm>
            <a:prstGeom prst="rect">
              <a:avLst/>
            </a:prstGeom>
            <a:noFill/>
            <a:ln w="38100">
              <a:solidFill>
                <a:schemeClr val="accent4"/>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103406"/>
                <a:satOff val="0"/>
                <a:lumOff val="-7156"/>
                <a:alphaOff val="0"/>
              </a:schemeClr>
            </a:fillRef>
            <a:effectRef idx="3">
              <a:schemeClr val="accent3">
                <a:hueOff val="103406"/>
                <a:satOff val="0"/>
                <a:lumOff val="-7156"/>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600"/>
                </a:spcAft>
                <a:buNone/>
              </a:pPr>
              <a:r>
                <a:rPr lang="en-US" sz="1600" b="1" kern="1200" dirty="0">
                  <a:solidFill>
                    <a:schemeClr val="accent4"/>
                  </a:solidFill>
                  <a:latin typeface="Montserrat SemiBold" pitchFamily="2" charset="77"/>
                  <a:cs typeface="Arial" panose="020B0604020202020204" pitchFamily="34" charset="0"/>
                </a:rPr>
                <a:t>Scenario 3</a:t>
              </a:r>
            </a:p>
            <a:p>
              <a:pPr defTabSz="844550">
                <a:spcBef>
                  <a:spcPct val="0"/>
                </a:spcBef>
                <a:spcAft>
                  <a:spcPts val="600"/>
                </a:spcAft>
              </a:pPr>
              <a:r>
                <a:rPr lang="en-US" sz="1600" kern="1200" dirty="0">
                  <a:solidFill>
                    <a:schemeClr val="tx1"/>
                  </a:solidFill>
                  <a:latin typeface="Montserrat" pitchFamily="2" charset="77"/>
                  <a:cs typeface="Arial" panose="020B0604020202020204" pitchFamily="34" charset="0"/>
                </a:rPr>
                <a:t>The sales agents who show me properties seem nice, so why do I need a buyer’s rep?</a:t>
              </a:r>
            </a:p>
            <a:p>
              <a:pPr defTabSz="844550">
                <a:spcBef>
                  <a:spcPct val="0"/>
                </a:spcBef>
                <a:spcAft>
                  <a:spcPts val="600"/>
                </a:spcAft>
              </a:pPr>
              <a:endParaRPr lang="en-US" sz="1600" kern="1200" dirty="0">
                <a:solidFill>
                  <a:schemeClr val="tx1"/>
                </a:solidFill>
                <a:latin typeface="Montserrat" pitchFamily="2" charset="77"/>
                <a:cs typeface="Arial" panose="020B0604020202020204" pitchFamily="34" charset="0"/>
              </a:endParaRPr>
            </a:p>
          </p:txBody>
        </p:sp>
        <p:sp>
          <p:nvSpPr>
            <p:cNvPr id="12" name="Rectangle 11">
              <a:extLst>
                <a:ext uri="{FF2B5EF4-FFF2-40B4-BE49-F238E27FC236}">
                  <a16:creationId xmlns:a16="http://schemas.microsoft.com/office/drawing/2014/main" id="{75DDE833-A212-0C73-50EE-56EB0EB93599}"/>
                </a:ext>
              </a:extLst>
            </p:cNvPr>
            <p:cNvSpPr/>
            <p:nvPr/>
          </p:nvSpPr>
          <p:spPr>
            <a:xfrm>
              <a:off x="4381499" y="3773631"/>
              <a:ext cx="3429000" cy="1600200"/>
            </a:xfrm>
            <a:prstGeom prst="rect">
              <a:avLst/>
            </a:prstGeom>
            <a:noFill/>
            <a:ln w="38100">
              <a:solidFill>
                <a:schemeClr val="accent5"/>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206811"/>
                <a:satOff val="0"/>
                <a:lumOff val="-14313"/>
                <a:alphaOff val="0"/>
              </a:schemeClr>
            </a:fillRef>
            <a:effectRef idx="3">
              <a:schemeClr val="accent3">
                <a:hueOff val="206811"/>
                <a:satOff val="0"/>
                <a:lumOff val="-14313"/>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600"/>
                </a:spcAft>
                <a:buNone/>
              </a:pPr>
              <a:r>
                <a:rPr lang="en-US" sz="1600" b="1" kern="1200" dirty="0">
                  <a:solidFill>
                    <a:schemeClr val="accent5"/>
                  </a:solidFill>
                  <a:latin typeface="Montserrat SemiBold" pitchFamily="2" charset="77"/>
                  <a:cs typeface="Arial" panose="020B0604020202020204" pitchFamily="34" charset="0"/>
                </a:rPr>
                <a:t>Scenario 4</a:t>
              </a:r>
            </a:p>
            <a:p>
              <a:pPr defTabSz="844550">
                <a:spcBef>
                  <a:spcPct val="0"/>
                </a:spcBef>
                <a:spcAft>
                  <a:spcPts val="600"/>
                </a:spcAft>
              </a:pPr>
              <a:r>
                <a:rPr lang="en-US" sz="1600" kern="1200" dirty="0">
                  <a:solidFill>
                    <a:schemeClr val="tx1"/>
                  </a:solidFill>
                  <a:latin typeface="Montserrat" pitchFamily="2" charset="77"/>
                  <a:cs typeface="Arial" panose="020B0604020202020204" pitchFamily="34" charset="0"/>
                </a:rPr>
                <a:t>I’m a commitment-phobe! What if I don’t like working with you? Can I get out of this contract if I sign now?</a:t>
              </a:r>
            </a:p>
          </p:txBody>
        </p:sp>
      </p:grpSp>
    </p:spTree>
    <p:extLst>
      <p:ext uri="{BB962C8B-B14F-4D97-AF65-F5344CB8AC3E}">
        <p14:creationId xmlns:p14="http://schemas.microsoft.com/office/powerpoint/2010/main" val="1770959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3AE7A-0B44-441F-9973-97EF9F69540D}"/>
              </a:ext>
            </a:extLst>
          </p:cNvPr>
          <p:cNvSpPr>
            <a:spLocks noGrp="1"/>
          </p:cNvSpPr>
          <p:nvPr>
            <p:ph type="title"/>
          </p:nvPr>
        </p:nvSpPr>
        <p:spPr>
          <a:xfrm>
            <a:off x="454152" y="914400"/>
            <a:ext cx="2743200" cy="1828800"/>
          </a:xfrm>
        </p:spPr>
        <p:txBody>
          <a:bodyPr/>
          <a:lstStyle/>
          <a:p>
            <a:r>
              <a:rPr lang="en-US" sz="2800" dirty="0"/>
              <a:t>Accounting</a:t>
            </a:r>
          </a:p>
        </p:txBody>
      </p:sp>
      <p:sp>
        <p:nvSpPr>
          <p:cNvPr id="3" name="Content Placeholder 2">
            <a:extLst>
              <a:ext uri="{FF2B5EF4-FFF2-40B4-BE49-F238E27FC236}">
                <a16:creationId xmlns:a16="http://schemas.microsoft.com/office/drawing/2014/main" id="{8A2872BD-8600-405B-92D8-F488F18D6AB3}"/>
              </a:ext>
            </a:extLst>
          </p:cNvPr>
          <p:cNvSpPr>
            <a:spLocks noGrp="1"/>
          </p:cNvSpPr>
          <p:nvPr>
            <p:ph idx="1"/>
          </p:nvPr>
        </p:nvSpPr>
        <p:spPr>
          <a:xfrm>
            <a:off x="3965448" y="914400"/>
            <a:ext cx="7772400" cy="5262563"/>
          </a:xfrm>
        </p:spPr>
        <p:txBody>
          <a:bodyPr numCol="1">
            <a:normAutofit/>
          </a:bodyPr>
          <a:lstStyle/>
          <a:p>
            <a:pPr marL="0" indent="0">
              <a:spcBef>
                <a:spcPts val="0"/>
              </a:spcBef>
              <a:spcAft>
                <a:spcPts val="1200"/>
              </a:spcAft>
              <a:buNone/>
            </a:pPr>
            <a:r>
              <a:rPr lang="en-US" sz="2000" b="1" dirty="0">
                <a:latin typeface="Montserrat SemiBold" pitchFamily="2" charset="77"/>
              </a:rPr>
              <a:t>Safeguard money and property being held on behalf </a:t>
            </a:r>
            <a:br>
              <a:rPr lang="en-US" sz="2000" b="1" dirty="0">
                <a:latin typeface="Montserrat SemiBold" pitchFamily="2" charset="77"/>
              </a:rPr>
            </a:br>
            <a:r>
              <a:rPr lang="en-US" sz="2000" b="1" dirty="0">
                <a:latin typeface="Montserrat SemiBold" pitchFamily="2" charset="77"/>
              </a:rPr>
              <a:t>of the client.</a:t>
            </a:r>
          </a:p>
          <a:p>
            <a:pPr marL="0" indent="0">
              <a:spcBef>
                <a:spcPts val="0"/>
              </a:spcBef>
              <a:spcAft>
                <a:spcPts val="1200"/>
              </a:spcAft>
              <a:buNone/>
            </a:pPr>
            <a:r>
              <a:rPr lang="en-US" sz="2000" dirty="0"/>
              <a:t/>
            </a:r>
            <a:br>
              <a:rPr lang="en-US" sz="2000" dirty="0"/>
            </a:br>
            <a:r>
              <a:rPr lang="en-US" sz="2000" dirty="0"/>
              <a:t>Code of Ethics Article 8: </a:t>
            </a:r>
          </a:p>
          <a:p>
            <a:pPr marL="0" indent="0">
              <a:spcBef>
                <a:spcPts val="0"/>
              </a:spcBef>
              <a:spcAft>
                <a:spcPts val="1200"/>
              </a:spcAft>
              <a:buNone/>
            </a:pPr>
            <a:r>
              <a:rPr lang="en-US" sz="2000" dirty="0"/>
              <a:t>REALTORS</a:t>
            </a:r>
            <a:r>
              <a:rPr lang="en-US" sz="2000" baseline="30000" dirty="0"/>
              <a:t>®</a:t>
            </a:r>
            <a:r>
              <a:rPr lang="en-US" sz="2000" dirty="0"/>
              <a:t> shall keep in a special account in an appropriate financial institution, separated from their own funds, monies coming into their possession in trust for other persons, such as escrows, trust funds, clients’ monies, and other like items.</a:t>
            </a:r>
          </a:p>
        </p:txBody>
      </p:sp>
      <p:pic>
        <p:nvPicPr>
          <p:cNvPr id="4" name="Graphic 3">
            <a:extLst>
              <a:ext uri="{FF2B5EF4-FFF2-40B4-BE49-F238E27FC236}">
                <a16:creationId xmlns:a16="http://schemas.microsoft.com/office/drawing/2014/main" id="{D51EBD23-0C79-F411-AE3F-038F51CCCDA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4025" y="2514600"/>
            <a:ext cx="1828800" cy="1828800"/>
          </a:xfrm>
          <a:prstGeom prst="rect">
            <a:avLst/>
          </a:prstGeom>
        </p:spPr>
      </p:pic>
      <p:sp>
        <p:nvSpPr>
          <p:cNvPr id="5" name="Date Placeholder 3">
            <a:extLst>
              <a:ext uri="{FF2B5EF4-FFF2-40B4-BE49-F238E27FC236}">
                <a16:creationId xmlns:a16="http://schemas.microsoft.com/office/drawing/2014/main" id="{7B9A687C-CE10-2267-9825-AD10ECD585F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6FAB8A4D-9D19-B7AE-CE3C-AD58A996F06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38</a:t>
            </a:fld>
            <a:endParaRPr lang="en-US" sz="1200" b="1" dirty="0">
              <a:solidFill>
                <a:srgbClr val="606060"/>
              </a:solidFill>
            </a:endParaRPr>
          </a:p>
        </p:txBody>
      </p:sp>
    </p:spTree>
    <p:extLst>
      <p:ext uri="{BB962C8B-B14F-4D97-AF65-F5344CB8AC3E}">
        <p14:creationId xmlns:p14="http://schemas.microsoft.com/office/powerpoint/2010/main" val="3476455923"/>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ABD7-B7CF-4E7C-B2D8-34CFB5697A9C}"/>
              </a:ext>
            </a:extLst>
          </p:cNvPr>
          <p:cNvSpPr>
            <a:spLocks noGrp="1"/>
          </p:cNvSpPr>
          <p:nvPr>
            <p:ph type="title"/>
          </p:nvPr>
        </p:nvSpPr>
        <p:spPr>
          <a:xfrm>
            <a:off x="457200" y="914400"/>
            <a:ext cx="11277600" cy="914400"/>
          </a:xfrm>
        </p:spPr>
        <p:txBody>
          <a:bodyPr>
            <a:noAutofit/>
          </a:bodyPr>
          <a:lstStyle/>
          <a:p>
            <a:r>
              <a:rPr lang="en-US" dirty="0"/>
              <a:t>When Buyer Asks About Offers, </a:t>
            </a:r>
            <a:br>
              <a:rPr lang="en-US" dirty="0"/>
            </a:br>
            <a:r>
              <a:rPr lang="en-US" dirty="0"/>
              <a:t>Commission, and Fees</a:t>
            </a:r>
          </a:p>
        </p:txBody>
      </p:sp>
      <p:sp>
        <p:nvSpPr>
          <p:cNvPr id="5" name="Date Placeholder 3">
            <a:extLst>
              <a:ext uri="{FF2B5EF4-FFF2-40B4-BE49-F238E27FC236}">
                <a16:creationId xmlns:a16="http://schemas.microsoft.com/office/drawing/2014/main" id="{929C46BA-A274-4472-3855-41EA9D30FBE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19589283-F8A5-1008-CC02-6C3A302376E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371</a:t>
            </a:fld>
            <a:endParaRPr lang="en-US" b="1" dirty="0">
              <a:solidFill>
                <a:srgbClr val="606060"/>
              </a:solidFill>
            </a:endParaRPr>
          </a:p>
        </p:txBody>
      </p:sp>
      <p:grpSp>
        <p:nvGrpSpPr>
          <p:cNvPr id="11" name="Group 10">
            <a:extLst>
              <a:ext uri="{FF2B5EF4-FFF2-40B4-BE49-F238E27FC236}">
                <a16:creationId xmlns:a16="http://schemas.microsoft.com/office/drawing/2014/main" id="{3B5EA009-CE0B-0383-21BA-12BE08E2231C}"/>
              </a:ext>
            </a:extLst>
          </p:cNvPr>
          <p:cNvGrpSpPr/>
          <p:nvPr/>
        </p:nvGrpSpPr>
        <p:grpSpPr>
          <a:xfrm>
            <a:off x="457200" y="2286000"/>
            <a:ext cx="11274552" cy="3547872"/>
            <a:chOff x="457200" y="1825959"/>
            <a:chExt cx="11274552" cy="3547872"/>
          </a:xfrm>
        </p:grpSpPr>
        <p:sp>
          <p:nvSpPr>
            <p:cNvPr id="12" name="Rectangle 11">
              <a:extLst>
                <a:ext uri="{FF2B5EF4-FFF2-40B4-BE49-F238E27FC236}">
                  <a16:creationId xmlns:a16="http://schemas.microsoft.com/office/drawing/2014/main" id="{90EF4184-F846-8BE6-9DA8-53663040145F}"/>
                </a:ext>
              </a:extLst>
            </p:cNvPr>
            <p:cNvSpPr/>
            <p:nvPr/>
          </p:nvSpPr>
          <p:spPr>
            <a:xfrm>
              <a:off x="457200" y="1828800"/>
              <a:ext cx="3429000" cy="1600200"/>
            </a:xfrm>
            <a:prstGeom prst="rect">
              <a:avLst/>
            </a:prstGeom>
            <a:noFill/>
            <a:ln w="38100">
              <a:solidFill>
                <a:schemeClr val="accent1"/>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600"/>
                </a:spcAft>
                <a:buNone/>
              </a:pPr>
              <a:r>
                <a:rPr lang="en-US" sz="1600" b="1" kern="1200" dirty="0">
                  <a:solidFill>
                    <a:schemeClr val="accent1"/>
                  </a:solidFill>
                  <a:latin typeface="Montserrat SemiBold" pitchFamily="2" charset="77"/>
                  <a:cs typeface="Arial" panose="020B0604020202020204" pitchFamily="34" charset="0"/>
                </a:rPr>
                <a:t>Scenario 1</a:t>
              </a:r>
            </a:p>
            <a:p>
              <a:pPr marL="0" lvl="0" indent="0" defTabSz="844550">
                <a:spcBef>
                  <a:spcPct val="0"/>
                </a:spcBef>
                <a:spcAft>
                  <a:spcPts val="600"/>
                </a:spcAft>
                <a:buNone/>
              </a:pPr>
              <a:r>
                <a:rPr lang="en-US" sz="1600" kern="1200" dirty="0">
                  <a:solidFill>
                    <a:schemeClr val="tx1"/>
                  </a:solidFill>
                  <a:latin typeface="Montserrat" pitchFamily="2" charset="77"/>
                  <a:cs typeface="Arial" panose="020B0604020202020204" pitchFamily="34" charset="0"/>
                </a:rPr>
                <a:t>I want to find a really </a:t>
              </a:r>
              <a:br>
                <a:rPr lang="en-US" sz="1600" kern="1200" dirty="0">
                  <a:solidFill>
                    <a:schemeClr val="tx1"/>
                  </a:solidFill>
                  <a:latin typeface="Montserrat" pitchFamily="2" charset="77"/>
                  <a:cs typeface="Arial" panose="020B0604020202020204" pitchFamily="34" charset="0"/>
                </a:rPr>
              </a:br>
              <a:r>
                <a:rPr lang="en-US" sz="1600" kern="1200" dirty="0">
                  <a:solidFill>
                    <a:schemeClr val="tx1"/>
                  </a:solidFill>
                  <a:latin typeface="Montserrat" pitchFamily="2" charset="77"/>
                  <a:cs typeface="Arial" panose="020B0604020202020204" pitchFamily="34" charset="0"/>
                </a:rPr>
                <a:t>good deal! What can </a:t>
              </a:r>
              <a:br>
                <a:rPr lang="en-US" sz="1600" kern="1200" dirty="0">
                  <a:solidFill>
                    <a:schemeClr val="tx1"/>
                  </a:solidFill>
                  <a:latin typeface="Montserrat" pitchFamily="2" charset="77"/>
                  <a:cs typeface="Arial" panose="020B0604020202020204" pitchFamily="34" charset="0"/>
                </a:rPr>
              </a:br>
              <a:r>
                <a:rPr lang="en-US" sz="1600" kern="1200" dirty="0">
                  <a:solidFill>
                    <a:schemeClr val="tx1"/>
                  </a:solidFill>
                  <a:latin typeface="Montserrat" pitchFamily="2" charset="77"/>
                  <a:cs typeface="Arial" panose="020B0604020202020204" pitchFamily="34" charset="0"/>
                </a:rPr>
                <a:t>you do for me?</a:t>
              </a:r>
            </a:p>
          </p:txBody>
        </p:sp>
        <p:sp>
          <p:nvSpPr>
            <p:cNvPr id="13" name="Rectangle 12">
              <a:extLst>
                <a:ext uri="{FF2B5EF4-FFF2-40B4-BE49-F238E27FC236}">
                  <a16:creationId xmlns:a16="http://schemas.microsoft.com/office/drawing/2014/main" id="{9E8C8359-8478-9F28-6506-6AB4343F6087}"/>
                </a:ext>
              </a:extLst>
            </p:cNvPr>
            <p:cNvSpPr/>
            <p:nvPr/>
          </p:nvSpPr>
          <p:spPr>
            <a:xfrm>
              <a:off x="4381499" y="1828800"/>
              <a:ext cx="3429000" cy="1600200"/>
            </a:xfrm>
            <a:prstGeom prst="rect">
              <a:avLst/>
            </a:prstGeom>
            <a:noFill/>
            <a:ln w="38100">
              <a:solidFill>
                <a:schemeClr val="accent3"/>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51703"/>
                <a:satOff val="0"/>
                <a:lumOff val="-3578"/>
                <a:alphaOff val="0"/>
              </a:schemeClr>
            </a:fillRef>
            <a:effectRef idx="3">
              <a:schemeClr val="accent3">
                <a:hueOff val="51703"/>
                <a:satOff val="0"/>
                <a:lumOff val="-3578"/>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600"/>
                </a:spcAft>
                <a:buNone/>
              </a:pPr>
              <a:r>
                <a:rPr lang="en-US" sz="1600" b="1" kern="1200" dirty="0">
                  <a:solidFill>
                    <a:schemeClr val="accent3"/>
                  </a:solidFill>
                  <a:latin typeface="Montserrat SemiBold" pitchFamily="2" charset="77"/>
                  <a:cs typeface="Arial" panose="020B0604020202020204" pitchFamily="34" charset="0"/>
                </a:rPr>
                <a:t>Scenario 2</a:t>
              </a:r>
            </a:p>
            <a:p>
              <a:pPr marL="0" lvl="0" indent="0" defTabSz="844550">
                <a:spcBef>
                  <a:spcPct val="0"/>
                </a:spcBef>
                <a:spcAft>
                  <a:spcPts val="600"/>
                </a:spcAft>
                <a:buNone/>
              </a:pPr>
              <a:r>
                <a:rPr lang="en-US" sz="1600" kern="1200" dirty="0">
                  <a:solidFill>
                    <a:schemeClr val="tx1"/>
                  </a:solidFill>
                  <a:latin typeface="Montserrat" pitchFamily="2" charset="77"/>
                  <a:cs typeface="Arial" panose="020B0604020202020204" pitchFamily="34" charset="0"/>
                </a:rPr>
                <a:t>The market is kind of confusing right now. How will you help me decide how much to offer?</a:t>
              </a:r>
            </a:p>
          </p:txBody>
        </p:sp>
        <p:sp>
          <p:nvSpPr>
            <p:cNvPr id="14" name="Rectangle 13">
              <a:extLst>
                <a:ext uri="{FF2B5EF4-FFF2-40B4-BE49-F238E27FC236}">
                  <a16:creationId xmlns:a16="http://schemas.microsoft.com/office/drawing/2014/main" id="{821C81D3-95F6-00DA-1E1F-AD06F8EBF804}"/>
                </a:ext>
              </a:extLst>
            </p:cNvPr>
            <p:cNvSpPr/>
            <p:nvPr/>
          </p:nvSpPr>
          <p:spPr>
            <a:xfrm>
              <a:off x="8302752" y="1825959"/>
              <a:ext cx="3429000" cy="1600200"/>
            </a:xfrm>
            <a:prstGeom prst="rect">
              <a:avLst/>
            </a:prstGeom>
            <a:noFill/>
            <a:ln w="38100">
              <a:solidFill>
                <a:schemeClr val="accent4"/>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103406"/>
                <a:satOff val="0"/>
                <a:lumOff val="-7156"/>
                <a:alphaOff val="0"/>
              </a:schemeClr>
            </a:fillRef>
            <a:effectRef idx="3">
              <a:schemeClr val="accent3">
                <a:hueOff val="103406"/>
                <a:satOff val="0"/>
                <a:lumOff val="-7156"/>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600"/>
                </a:spcAft>
                <a:buNone/>
              </a:pPr>
              <a:r>
                <a:rPr lang="en-US" sz="1600" b="1" kern="1200" dirty="0">
                  <a:solidFill>
                    <a:schemeClr val="accent4"/>
                  </a:solidFill>
                  <a:latin typeface="Montserrat SemiBold" pitchFamily="2" charset="77"/>
                  <a:cs typeface="Arial" panose="020B0604020202020204" pitchFamily="34" charset="0"/>
                </a:rPr>
                <a:t>Scenario 3</a:t>
              </a:r>
            </a:p>
            <a:p>
              <a:pPr marL="0" lvl="0" indent="0" defTabSz="844550">
                <a:spcBef>
                  <a:spcPct val="0"/>
                </a:spcBef>
                <a:spcAft>
                  <a:spcPts val="600"/>
                </a:spcAft>
                <a:buNone/>
              </a:pPr>
              <a:r>
                <a:rPr lang="en-US" sz="1600" kern="1200" dirty="0">
                  <a:solidFill>
                    <a:schemeClr val="tx1"/>
                  </a:solidFill>
                  <a:latin typeface="Montserrat" pitchFamily="2" charset="77"/>
                  <a:cs typeface="Arial" panose="020B0604020202020204" pitchFamily="34" charset="0"/>
                </a:rPr>
                <a:t>Is your commission negotiable?</a:t>
              </a:r>
            </a:p>
          </p:txBody>
        </p:sp>
        <p:sp>
          <p:nvSpPr>
            <p:cNvPr id="15" name="Rectangle 14">
              <a:extLst>
                <a:ext uri="{FF2B5EF4-FFF2-40B4-BE49-F238E27FC236}">
                  <a16:creationId xmlns:a16="http://schemas.microsoft.com/office/drawing/2014/main" id="{3039A972-5FAC-927E-99E6-F0AF7FEED892}"/>
                </a:ext>
              </a:extLst>
            </p:cNvPr>
            <p:cNvSpPr/>
            <p:nvPr/>
          </p:nvSpPr>
          <p:spPr>
            <a:xfrm>
              <a:off x="2404872" y="3773631"/>
              <a:ext cx="3429000" cy="1600200"/>
            </a:xfrm>
            <a:prstGeom prst="rect">
              <a:avLst/>
            </a:prstGeom>
            <a:noFill/>
            <a:ln w="38100">
              <a:solidFill>
                <a:srgbClr val="606060"/>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155108"/>
                <a:satOff val="0"/>
                <a:lumOff val="-10735"/>
                <a:alphaOff val="0"/>
              </a:schemeClr>
            </a:fillRef>
            <a:effectRef idx="3">
              <a:schemeClr val="accent3">
                <a:hueOff val="155108"/>
                <a:satOff val="0"/>
                <a:lumOff val="-10735"/>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600"/>
                </a:spcAft>
                <a:buNone/>
              </a:pPr>
              <a:r>
                <a:rPr lang="en-US" sz="1600" b="1" kern="1200" dirty="0">
                  <a:solidFill>
                    <a:srgbClr val="606060"/>
                  </a:solidFill>
                  <a:latin typeface="Montserrat SemiBold" pitchFamily="2" charset="77"/>
                  <a:cs typeface="Arial" panose="020B0604020202020204" pitchFamily="34" charset="0"/>
                </a:rPr>
                <a:t>Scenario 4</a:t>
              </a:r>
            </a:p>
            <a:p>
              <a:pPr marL="0" lvl="0" indent="0" defTabSz="844550">
                <a:spcBef>
                  <a:spcPct val="0"/>
                </a:spcBef>
                <a:spcAft>
                  <a:spcPts val="600"/>
                </a:spcAft>
                <a:buNone/>
              </a:pPr>
              <a:r>
                <a:rPr lang="en-US" sz="1600" kern="1200" dirty="0">
                  <a:solidFill>
                    <a:schemeClr val="tx1"/>
                  </a:solidFill>
                  <a:latin typeface="Montserrat" pitchFamily="2" charset="77"/>
                  <a:cs typeface="Arial" panose="020B0604020202020204" pitchFamily="34" charset="0"/>
                </a:rPr>
                <a:t>Do I have to pay a fee </a:t>
              </a:r>
              <a:br>
                <a:rPr lang="en-US" sz="1600" kern="1200" dirty="0">
                  <a:solidFill>
                    <a:schemeClr val="tx1"/>
                  </a:solidFill>
                  <a:latin typeface="Montserrat" pitchFamily="2" charset="77"/>
                  <a:cs typeface="Arial" panose="020B0604020202020204" pitchFamily="34" charset="0"/>
                </a:rPr>
              </a:br>
              <a:r>
                <a:rPr lang="en-US" sz="1600" kern="1200" dirty="0">
                  <a:solidFill>
                    <a:schemeClr val="tx1"/>
                  </a:solidFill>
                  <a:latin typeface="Montserrat" pitchFamily="2" charset="77"/>
                  <a:cs typeface="Arial" panose="020B0604020202020204" pitchFamily="34" charset="0"/>
                </a:rPr>
                <a:t>if I do not buy a home?</a:t>
              </a:r>
            </a:p>
          </p:txBody>
        </p:sp>
        <p:sp>
          <p:nvSpPr>
            <p:cNvPr id="16" name="Rectangle 15">
              <a:extLst>
                <a:ext uri="{FF2B5EF4-FFF2-40B4-BE49-F238E27FC236}">
                  <a16:creationId xmlns:a16="http://schemas.microsoft.com/office/drawing/2014/main" id="{C3A8B558-BFB0-2307-D143-A36B2403A57B}"/>
                </a:ext>
              </a:extLst>
            </p:cNvPr>
            <p:cNvSpPr/>
            <p:nvPr/>
          </p:nvSpPr>
          <p:spPr>
            <a:xfrm>
              <a:off x="6345936" y="3773631"/>
              <a:ext cx="3429000" cy="1600200"/>
            </a:xfrm>
            <a:prstGeom prst="rect">
              <a:avLst/>
            </a:prstGeom>
            <a:noFill/>
            <a:ln w="38100">
              <a:solidFill>
                <a:schemeClr val="accent5"/>
              </a:solidFill>
            </a:ln>
            <a:effectLst/>
            <a:scene3d>
              <a:camera prst="orthographicFront"/>
              <a:lightRig rig="threePt" dir="t"/>
            </a:scene3d>
            <a:sp3d>
              <a:bevelT/>
            </a:sp3d>
          </p:spPr>
          <p:style>
            <a:lnRef idx="0">
              <a:schemeClr val="lt1">
                <a:hueOff val="0"/>
                <a:satOff val="0"/>
                <a:lumOff val="0"/>
                <a:alphaOff val="0"/>
              </a:schemeClr>
            </a:lnRef>
            <a:fillRef idx="3">
              <a:schemeClr val="accent3">
                <a:hueOff val="206811"/>
                <a:satOff val="0"/>
                <a:lumOff val="-14313"/>
                <a:alphaOff val="0"/>
              </a:schemeClr>
            </a:fillRef>
            <a:effectRef idx="3">
              <a:schemeClr val="accent3">
                <a:hueOff val="206811"/>
                <a:satOff val="0"/>
                <a:lumOff val="-14313"/>
                <a:alphaOff val="0"/>
              </a:schemeClr>
            </a:effectRef>
            <a:fontRef idx="minor">
              <a:schemeClr val="lt1"/>
            </a:fontRef>
          </p:style>
          <p:txBody>
            <a:bodyPr spcFirstLastPara="0" vert="horz" wrap="square" lIns="228600" tIns="146304" rIns="228600" bIns="0" numCol="1" spcCol="1270" anchor="t" anchorCtr="0">
              <a:noAutofit/>
            </a:bodyPr>
            <a:lstStyle/>
            <a:p>
              <a:pPr marL="0" lvl="0" indent="0" defTabSz="844550">
                <a:spcBef>
                  <a:spcPct val="0"/>
                </a:spcBef>
                <a:spcAft>
                  <a:spcPts val="600"/>
                </a:spcAft>
                <a:buNone/>
              </a:pPr>
              <a:r>
                <a:rPr lang="en-US" sz="1600" b="1" kern="1200" dirty="0">
                  <a:solidFill>
                    <a:schemeClr val="accent5"/>
                  </a:solidFill>
                  <a:latin typeface="Montserrat SemiBold" pitchFamily="2" charset="77"/>
                  <a:cs typeface="Arial" panose="020B0604020202020204" pitchFamily="34" charset="0"/>
                </a:rPr>
                <a:t>Scenario 5</a:t>
              </a:r>
            </a:p>
            <a:p>
              <a:pPr marL="0" lvl="0" indent="0" defTabSz="844550">
                <a:spcBef>
                  <a:spcPct val="0"/>
                </a:spcBef>
                <a:spcAft>
                  <a:spcPts val="600"/>
                </a:spcAft>
                <a:buNone/>
              </a:pPr>
              <a:r>
                <a:rPr lang="en-US" sz="1600" kern="1200" dirty="0">
                  <a:solidFill>
                    <a:schemeClr val="tx1"/>
                  </a:solidFill>
                  <a:latin typeface="Montserrat" pitchFamily="2" charset="77"/>
                  <a:cs typeface="Arial" panose="020B0604020202020204" pitchFamily="34" charset="0"/>
                </a:rPr>
                <a:t>If your commission is based on the sale price, how can </a:t>
              </a:r>
              <a:br>
                <a:rPr lang="en-US" sz="1600" kern="1200" dirty="0">
                  <a:solidFill>
                    <a:schemeClr val="tx1"/>
                  </a:solidFill>
                  <a:latin typeface="Montserrat" pitchFamily="2" charset="77"/>
                  <a:cs typeface="Arial" panose="020B0604020202020204" pitchFamily="34" charset="0"/>
                </a:rPr>
              </a:br>
              <a:r>
                <a:rPr lang="en-US" sz="1600" kern="1200" dirty="0">
                  <a:solidFill>
                    <a:schemeClr val="tx1"/>
                  </a:solidFill>
                  <a:latin typeface="Montserrat" pitchFamily="2" charset="77"/>
                  <a:cs typeface="Arial" panose="020B0604020202020204" pitchFamily="34" charset="0"/>
                </a:rPr>
                <a:t>I be sure you will try to get me the best deal?</a:t>
              </a:r>
            </a:p>
          </p:txBody>
        </p:sp>
      </p:grpSp>
    </p:spTree>
    <p:extLst>
      <p:ext uri="{BB962C8B-B14F-4D97-AF65-F5344CB8AC3E}">
        <p14:creationId xmlns:p14="http://schemas.microsoft.com/office/powerpoint/2010/main" val="1663013334"/>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D3B8D-AEC6-4C64-9D90-EE8E3988D080}"/>
              </a:ext>
            </a:extLst>
          </p:cNvPr>
          <p:cNvSpPr>
            <a:spLocks noGrp="1"/>
          </p:cNvSpPr>
          <p:nvPr>
            <p:ph type="title"/>
          </p:nvPr>
        </p:nvSpPr>
        <p:spPr>
          <a:xfrm>
            <a:off x="457200" y="914400"/>
            <a:ext cx="11277600" cy="914400"/>
          </a:xfrm>
        </p:spPr>
        <p:txBody>
          <a:bodyPr>
            <a:normAutofit/>
          </a:bodyPr>
          <a:lstStyle/>
          <a:p>
            <a:r>
              <a:rPr lang="en-US" dirty="0"/>
              <a:t>When Dealing With FSBOs</a:t>
            </a:r>
          </a:p>
        </p:txBody>
      </p:sp>
      <p:sp>
        <p:nvSpPr>
          <p:cNvPr id="5" name="Date Placeholder 3">
            <a:extLst>
              <a:ext uri="{FF2B5EF4-FFF2-40B4-BE49-F238E27FC236}">
                <a16:creationId xmlns:a16="http://schemas.microsoft.com/office/drawing/2014/main" id="{F07BE7DD-EA32-6147-F500-C7B87635FC4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506B36A4-D31E-4757-E9F7-DB32A74CC55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372</a:t>
            </a:fld>
            <a:endParaRPr lang="en-US" b="1" dirty="0">
              <a:solidFill>
                <a:srgbClr val="606060"/>
              </a:solidFill>
            </a:endParaRPr>
          </a:p>
        </p:txBody>
      </p:sp>
      <p:sp>
        <p:nvSpPr>
          <p:cNvPr id="9" name="Rectangle 8">
            <a:extLst>
              <a:ext uri="{FF2B5EF4-FFF2-40B4-BE49-F238E27FC236}">
                <a16:creationId xmlns:a16="http://schemas.microsoft.com/office/drawing/2014/main" id="{80BB4EFD-2650-13CF-DF11-108C0E77251B}"/>
              </a:ext>
            </a:extLst>
          </p:cNvPr>
          <p:cNvSpPr/>
          <p:nvPr/>
        </p:nvSpPr>
        <p:spPr>
          <a:xfrm>
            <a:off x="6477000" y="1828800"/>
            <a:ext cx="5257800" cy="2688336"/>
          </a:xfrm>
          <a:prstGeom prst="rect">
            <a:avLst/>
          </a:prstGeom>
          <a:noFill/>
          <a:ln w="38100">
            <a:solidFill>
              <a:schemeClr val="accent3"/>
            </a:solidFill>
          </a:ln>
          <a:effectLst/>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lIns="228600" tIns="228600" rIns="228600" bIns="228600" rtlCol="0" anchor="t" anchorCtr="0"/>
          <a:lstStyle/>
          <a:p>
            <a:pPr>
              <a:spcAft>
                <a:spcPts val="1200"/>
              </a:spcAft>
            </a:pPr>
            <a:r>
              <a:rPr lang="en-US" sz="2400" b="1" dirty="0">
                <a:solidFill>
                  <a:schemeClr val="accent3"/>
                </a:solidFill>
                <a:latin typeface="Montserrat SemiBold" pitchFamily="2" charset="77"/>
                <a:cs typeface="Arial" panose="020B0604020202020204" pitchFamily="34" charset="0"/>
              </a:rPr>
              <a:t>Scenario 2</a:t>
            </a:r>
          </a:p>
          <a:p>
            <a:pPr>
              <a:spcAft>
                <a:spcPts val="1200"/>
              </a:spcAft>
            </a:pPr>
            <a:r>
              <a:rPr lang="en-US" sz="2000" dirty="0">
                <a:solidFill>
                  <a:schemeClr val="tx1"/>
                </a:solidFill>
                <a:latin typeface="Montserrat" pitchFamily="2" charset="77"/>
              </a:rPr>
              <a:t>A client of yours is interested </a:t>
            </a:r>
            <a:br>
              <a:rPr lang="en-US" sz="2000" dirty="0">
                <a:solidFill>
                  <a:schemeClr val="tx1"/>
                </a:solidFill>
                <a:latin typeface="Montserrat" pitchFamily="2" charset="77"/>
              </a:rPr>
            </a:br>
            <a:r>
              <a:rPr lang="en-US" sz="2000" dirty="0">
                <a:solidFill>
                  <a:schemeClr val="tx1"/>
                </a:solidFill>
                <a:latin typeface="Montserrat" pitchFamily="2" charset="77"/>
              </a:rPr>
              <a:t>in looking at FSBOs and asks </a:t>
            </a:r>
            <a:br>
              <a:rPr lang="en-US" sz="2000" dirty="0">
                <a:solidFill>
                  <a:schemeClr val="tx1"/>
                </a:solidFill>
                <a:latin typeface="Montserrat" pitchFamily="2" charset="77"/>
              </a:rPr>
            </a:br>
            <a:r>
              <a:rPr lang="en-US" sz="2000" dirty="0">
                <a:solidFill>
                  <a:schemeClr val="tx1"/>
                </a:solidFill>
                <a:latin typeface="Montserrat" pitchFamily="2" charset="77"/>
              </a:rPr>
              <a:t>you to check out any local listings. How do you approach sellers </a:t>
            </a:r>
            <a:br>
              <a:rPr lang="en-US" sz="2000" dirty="0">
                <a:solidFill>
                  <a:schemeClr val="tx1"/>
                </a:solidFill>
                <a:latin typeface="Montserrat" pitchFamily="2" charset="77"/>
              </a:rPr>
            </a:br>
            <a:r>
              <a:rPr lang="en-US" sz="2000" dirty="0">
                <a:solidFill>
                  <a:schemeClr val="tx1"/>
                </a:solidFill>
                <a:latin typeface="Montserrat" pitchFamily="2" charset="77"/>
              </a:rPr>
              <a:t>in various situations?</a:t>
            </a:r>
          </a:p>
          <a:p>
            <a:pPr marL="0" indent="0">
              <a:lnSpc>
                <a:spcPct val="100000"/>
              </a:lnSpc>
              <a:spcAft>
                <a:spcPts val="1200"/>
              </a:spcAft>
              <a:buNone/>
            </a:pPr>
            <a:endParaRPr lang="en-US" sz="2000" dirty="0">
              <a:solidFill>
                <a:schemeClr val="tx1"/>
              </a:solidFill>
              <a:latin typeface="Montserrat" pitchFamily="2" charset="77"/>
              <a:cs typeface="Arial" panose="020B0604020202020204" pitchFamily="34" charset="0"/>
            </a:endParaRPr>
          </a:p>
        </p:txBody>
      </p:sp>
      <p:sp>
        <p:nvSpPr>
          <p:cNvPr id="10" name="Rectangle 9">
            <a:extLst>
              <a:ext uri="{FF2B5EF4-FFF2-40B4-BE49-F238E27FC236}">
                <a16:creationId xmlns:a16="http://schemas.microsoft.com/office/drawing/2014/main" id="{76426273-BAA3-2CE9-D457-91DC92727AFA}"/>
              </a:ext>
            </a:extLst>
          </p:cNvPr>
          <p:cNvSpPr/>
          <p:nvPr/>
        </p:nvSpPr>
        <p:spPr>
          <a:xfrm>
            <a:off x="457200" y="1828800"/>
            <a:ext cx="5257800" cy="2688336"/>
          </a:xfrm>
          <a:prstGeom prst="rect">
            <a:avLst/>
          </a:prstGeom>
          <a:noFill/>
          <a:ln w="38100">
            <a:solidFill>
              <a:schemeClr val="accent1"/>
            </a:solidFill>
          </a:ln>
          <a:effectLst/>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lIns="228600" tIns="228600" rIns="228600" bIns="228600" rtlCol="0" anchor="t" anchorCtr="0"/>
          <a:lstStyle/>
          <a:p>
            <a:pPr>
              <a:spcAft>
                <a:spcPts val="1200"/>
              </a:spcAft>
            </a:pPr>
            <a:r>
              <a:rPr lang="en-US" sz="2400" b="1" dirty="0">
                <a:solidFill>
                  <a:schemeClr val="accent1"/>
                </a:solidFill>
                <a:latin typeface="Montserrat SemiBold" pitchFamily="2" charset="77"/>
                <a:cs typeface="Arial" panose="020B0604020202020204" pitchFamily="34" charset="0"/>
              </a:rPr>
              <a:t>Scenario 1</a:t>
            </a:r>
          </a:p>
          <a:p>
            <a:pPr>
              <a:spcAft>
                <a:spcPts val="1200"/>
              </a:spcAft>
            </a:pPr>
            <a:r>
              <a:rPr lang="en-US" sz="2000" dirty="0">
                <a:solidFill>
                  <a:schemeClr val="tx1"/>
                </a:solidFill>
                <a:latin typeface="Montserrat" pitchFamily="2" charset="77"/>
              </a:rPr>
              <a:t>If sellers can go FSBO, why can’t </a:t>
            </a:r>
            <a:br>
              <a:rPr lang="en-US" sz="2000" dirty="0">
                <a:solidFill>
                  <a:schemeClr val="tx1"/>
                </a:solidFill>
                <a:latin typeface="Montserrat" pitchFamily="2" charset="77"/>
              </a:rPr>
            </a:br>
            <a:r>
              <a:rPr lang="en-US" sz="2000" dirty="0">
                <a:solidFill>
                  <a:schemeClr val="tx1"/>
                </a:solidFill>
                <a:latin typeface="Montserrat" pitchFamily="2" charset="77"/>
              </a:rPr>
              <a:t>I make a purchase on my own?</a:t>
            </a:r>
          </a:p>
          <a:p>
            <a:pPr marL="0" indent="0">
              <a:lnSpc>
                <a:spcPct val="100000"/>
              </a:lnSpc>
              <a:spcAft>
                <a:spcPts val="1200"/>
              </a:spcAft>
              <a:buFont typeface="Wingdings 3" charset="2"/>
              <a:buNone/>
            </a:pPr>
            <a:endParaRPr lang="en-US" sz="2000" dirty="0">
              <a:solidFill>
                <a:schemeClr val="tx1"/>
              </a:solidFill>
              <a:latin typeface="Montserrat" pitchFamily="2" charset="77"/>
              <a:cs typeface="Arial" panose="020B0604020202020204" pitchFamily="34" charset="0"/>
            </a:endParaRPr>
          </a:p>
        </p:txBody>
      </p:sp>
    </p:spTree>
    <p:extLst>
      <p:ext uri="{BB962C8B-B14F-4D97-AF65-F5344CB8AC3E}">
        <p14:creationId xmlns:p14="http://schemas.microsoft.com/office/powerpoint/2010/main" val="42579082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0B5F-DA3A-4B30-89B5-B3B16EF9FC5C}"/>
              </a:ext>
            </a:extLst>
          </p:cNvPr>
          <p:cNvSpPr>
            <a:spLocks noGrp="1"/>
          </p:cNvSpPr>
          <p:nvPr>
            <p:ph type="title"/>
          </p:nvPr>
        </p:nvSpPr>
        <p:spPr>
          <a:xfrm>
            <a:off x="457200" y="914400"/>
            <a:ext cx="11277600" cy="914400"/>
          </a:xfrm>
        </p:spPr>
        <p:txBody>
          <a:bodyPr>
            <a:noAutofit/>
          </a:bodyPr>
          <a:lstStyle/>
          <a:p>
            <a:r>
              <a:rPr lang="en-US" dirty="0"/>
              <a:t>Sample Agency Disclosure and Brokerage </a:t>
            </a:r>
            <a:br>
              <a:rPr lang="en-US" dirty="0"/>
            </a:br>
            <a:r>
              <a:rPr lang="en-US" dirty="0"/>
              <a:t>Fee Agreement for Unlisted Property</a:t>
            </a:r>
          </a:p>
        </p:txBody>
      </p:sp>
      <p:pic>
        <p:nvPicPr>
          <p:cNvPr id="5" name="Picture 4">
            <a:extLst>
              <a:ext uri="{FF2B5EF4-FFF2-40B4-BE49-F238E27FC236}">
                <a16:creationId xmlns:a16="http://schemas.microsoft.com/office/drawing/2014/main" id="{5EBEEF40-128A-44C0-A041-15D4EED4A4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562" b="-2654"/>
          <a:stretch/>
        </p:blipFill>
        <p:spPr>
          <a:xfrm>
            <a:off x="2486525" y="2286000"/>
            <a:ext cx="7218949" cy="3657600"/>
          </a:xfrm>
          <a:prstGeom prst="rect">
            <a:avLst/>
          </a:prstGeom>
          <a:ln w="12700">
            <a:solidFill>
              <a:srgbClr val="606060"/>
            </a:solidFill>
          </a:ln>
        </p:spPr>
      </p:pic>
      <p:sp>
        <p:nvSpPr>
          <p:cNvPr id="4" name="Date Placeholder 3">
            <a:extLst>
              <a:ext uri="{FF2B5EF4-FFF2-40B4-BE49-F238E27FC236}">
                <a16:creationId xmlns:a16="http://schemas.microsoft.com/office/drawing/2014/main" id="{A02E6997-211C-26FE-6F91-4F6BD2CD0F0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DC7F0A2B-99D0-4EFB-A2B6-D4C23A5114D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373</a:t>
            </a:fld>
            <a:endParaRPr lang="en-US" b="1" dirty="0">
              <a:solidFill>
                <a:srgbClr val="606060"/>
              </a:solidFill>
            </a:endParaRPr>
          </a:p>
        </p:txBody>
      </p:sp>
    </p:spTree>
    <p:extLst>
      <p:ext uri="{BB962C8B-B14F-4D97-AF65-F5344CB8AC3E}">
        <p14:creationId xmlns:p14="http://schemas.microsoft.com/office/powerpoint/2010/main" val="716758144"/>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3246-6EC9-4B2D-AF0A-ACC094100309}"/>
              </a:ext>
            </a:extLst>
          </p:cNvPr>
          <p:cNvSpPr>
            <a:spLocks noGrp="1"/>
          </p:cNvSpPr>
          <p:nvPr>
            <p:ph type="title"/>
          </p:nvPr>
        </p:nvSpPr>
        <p:spPr>
          <a:xfrm>
            <a:off x="457200" y="914400"/>
            <a:ext cx="11277600" cy="914400"/>
          </a:xfrm>
        </p:spPr>
        <p:txBody>
          <a:bodyPr/>
          <a:lstStyle/>
          <a:p>
            <a:r>
              <a:rPr lang="en-US"/>
              <a:t>Technology</a:t>
            </a:r>
          </a:p>
        </p:txBody>
      </p:sp>
      <p:sp>
        <p:nvSpPr>
          <p:cNvPr id="3" name="Content Placeholder 2">
            <a:extLst>
              <a:ext uri="{FF2B5EF4-FFF2-40B4-BE49-F238E27FC236}">
                <a16:creationId xmlns:a16="http://schemas.microsoft.com/office/drawing/2014/main" id="{C7C3AF72-D2CA-46FA-AF57-AAB3CD34397A}"/>
              </a:ext>
            </a:extLst>
          </p:cNvPr>
          <p:cNvSpPr>
            <a:spLocks noGrp="1"/>
          </p:cNvSpPr>
          <p:nvPr>
            <p:ph idx="1"/>
          </p:nvPr>
        </p:nvSpPr>
        <p:spPr>
          <a:xfrm>
            <a:off x="457200" y="1825625"/>
            <a:ext cx="11277600" cy="4351338"/>
          </a:xfrm>
        </p:spPr>
        <p:txBody>
          <a:bodyPr numCol="1">
            <a:noAutofit/>
          </a:bodyPr>
          <a:lstStyle/>
          <a:p>
            <a:pPr marL="0" indent="0">
              <a:buNone/>
            </a:pPr>
            <a:r>
              <a:rPr lang="en-US" sz="2400" b="1" dirty="0">
                <a:latin typeface="Montserrat SemiBold" pitchFamily="2" charset="77"/>
              </a:rPr>
              <a:t>Technology has altered </a:t>
            </a:r>
            <a:br>
              <a:rPr lang="en-US" sz="2400" b="1" dirty="0">
                <a:latin typeface="Montserrat SemiBold" pitchFamily="2" charset="77"/>
              </a:rPr>
            </a:br>
            <a:r>
              <a:rPr lang="en-US" sz="2400" b="1" dirty="0">
                <a:latin typeface="Montserrat SemiBold" pitchFamily="2" charset="77"/>
              </a:rPr>
              <a:t>the real estate landscape</a:t>
            </a:r>
          </a:p>
          <a:p>
            <a:pPr marL="228600" lvl="1" indent="-228600">
              <a:buFont typeface="Arial" panose="020B0604020202020204" pitchFamily="34" charset="0"/>
              <a:buChar char="•"/>
            </a:pPr>
            <a:r>
              <a:rPr lang="en-US" dirty="0"/>
              <a:t>In some ways more challenging, </a:t>
            </a:r>
            <a:br>
              <a:rPr lang="en-US" dirty="0"/>
            </a:br>
            <a:r>
              <a:rPr lang="en-US" dirty="0"/>
              <a:t>but easier in many other ways</a:t>
            </a:r>
          </a:p>
          <a:p>
            <a:pPr marL="228600" lvl="1" indent="-228600">
              <a:buFont typeface="Arial" panose="020B0604020202020204" pitchFamily="34" charset="0"/>
              <a:buChar char="•"/>
            </a:pPr>
            <a:r>
              <a:rPr lang="en-US" dirty="0"/>
              <a:t>You can now work faster and </a:t>
            </a:r>
            <a:br>
              <a:rPr lang="en-US" dirty="0"/>
            </a:br>
            <a:r>
              <a:rPr lang="en-US" dirty="0"/>
              <a:t>more efficiently</a:t>
            </a:r>
          </a:p>
          <a:p>
            <a:pPr marL="228600" lvl="1" indent="-228600">
              <a:buFont typeface="Arial" panose="020B0604020202020204" pitchFamily="34" charset="0"/>
              <a:buChar char="•"/>
            </a:pPr>
            <a:r>
              <a:rPr lang="en-US" dirty="0"/>
              <a:t>Most-used tools: MLS apps, </a:t>
            </a:r>
            <a:br>
              <a:rPr lang="en-US" dirty="0"/>
            </a:br>
            <a:r>
              <a:rPr lang="en-US" dirty="0"/>
              <a:t>lockbox devices, and social media</a:t>
            </a:r>
          </a:p>
        </p:txBody>
      </p:sp>
      <p:sp>
        <p:nvSpPr>
          <p:cNvPr id="5" name="Date Placeholder 3">
            <a:extLst>
              <a:ext uri="{FF2B5EF4-FFF2-40B4-BE49-F238E27FC236}">
                <a16:creationId xmlns:a16="http://schemas.microsoft.com/office/drawing/2014/main" id="{22DBE62E-B7A4-DAD2-B114-967E999DB14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2390C299-78D8-7753-B90D-B017488C9AB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374</a:t>
            </a:fld>
            <a:endParaRPr lang="en-US" b="1" dirty="0">
              <a:solidFill>
                <a:srgbClr val="606060"/>
              </a:solidFill>
            </a:endParaRPr>
          </a:p>
        </p:txBody>
      </p:sp>
      <p:pic>
        <p:nvPicPr>
          <p:cNvPr id="11" name="Graphic 10">
            <a:extLst>
              <a:ext uri="{FF2B5EF4-FFF2-40B4-BE49-F238E27FC236}">
                <a16:creationId xmlns:a16="http://schemas.microsoft.com/office/drawing/2014/main" id="{D0F18F73-F66D-19A5-0E0A-616F7990BEB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349146250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2F79-EF8E-4B7E-BECD-8D506248E17C}"/>
              </a:ext>
            </a:extLst>
          </p:cNvPr>
          <p:cNvSpPr>
            <a:spLocks noGrp="1"/>
          </p:cNvSpPr>
          <p:nvPr>
            <p:ph type="title"/>
          </p:nvPr>
        </p:nvSpPr>
        <p:spPr>
          <a:xfrm>
            <a:off x="457200" y="914400"/>
            <a:ext cx="11277600" cy="914400"/>
          </a:xfrm>
        </p:spPr>
        <p:txBody>
          <a:bodyPr>
            <a:normAutofit/>
          </a:bodyPr>
          <a:lstStyle/>
          <a:p>
            <a:r>
              <a:rPr lang="en-US"/>
              <a:t>Technology Helps Manage Time</a:t>
            </a:r>
          </a:p>
        </p:txBody>
      </p:sp>
      <p:sp>
        <p:nvSpPr>
          <p:cNvPr id="3" name="Content Placeholder 2">
            <a:extLst>
              <a:ext uri="{FF2B5EF4-FFF2-40B4-BE49-F238E27FC236}">
                <a16:creationId xmlns:a16="http://schemas.microsoft.com/office/drawing/2014/main" id="{5A02F2BE-30D3-486F-BB23-49F702E95743}"/>
              </a:ext>
            </a:extLst>
          </p:cNvPr>
          <p:cNvSpPr>
            <a:spLocks noGrp="1"/>
          </p:cNvSpPr>
          <p:nvPr>
            <p:ph idx="1"/>
          </p:nvPr>
        </p:nvSpPr>
        <p:spPr>
          <a:xfrm>
            <a:off x="457200" y="1825625"/>
            <a:ext cx="11277600" cy="4351338"/>
          </a:xfrm>
        </p:spPr>
        <p:txBody>
          <a:bodyPr numCol="1">
            <a:noAutofit/>
          </a:bodyPr>
          <a:lstStyle/>
          <a:p>
            <a:pPr marL="0" indent="0">
              <a:spcAft>
                <a:spcPts val="1800"/>
              </a:spcAft>
              <a:buNone/>
            </a:pPr>
            <a:r>
              <a:rPr lang="en-US" sz="2200" b="1" dirty="0">
                <a:latin typeface="Montserrat SemiBold" pitchFamily="2" charset="77"/>
              </a:rPr>
              <a:t>Customer Relationship Management (CRM) </a:t>
            </a:r>
          </a:p>
          <a:p>
            <a:pPr marL="228600" lvl="1" indent="-228600">
              <a:spcAft>
                <a:spcPts val="1800"/>
              </a:spcAft>
              <a:buFont typeface="Arial" panose="020B0604020202020204" pitchFamily="34" charset="0"/>
              <a:buChar char="•"/>
            </a:pPr>
            <a:r>
              <a:rPr lang="en-US" sz="2200" dirty="0"/>
              <a:t>Target the best leads</a:t>
            </a:r>
          </a:p>
          <a:p>
            <a:pPr marL="228600" lvl="1" indent="-228600">
              <a:spcAft>
                <a:spcPts val="1800"/>
              </a:spcAft>
              <a:buFont typeface="Arial" panose="020B0604020202020204" pitchFamily="34" charset="0"/>
              <a:buChar char="•"/>
            </a:pPr>
            <a:r>
              <a:rPr lang="en-US" sz="2200" dirty="0"/>
              <a:t>Send bulk messages</a:t>
            </a:r>
          </a:p>
          <a:p>
            <a:pPr marL="228600" lvl="1" indent="-228600">
              <a:spcAft>
                <a:spcPts val="1800"/>
              </a:spcAft>
              <a:buFont typeface="Arial" panose="020B0604020202020204" pitchFamily="34" charset="0"/>
              <a:buChar char="•"/>
            </a:pPr>
            <a:r>
              <a:rPr lang="en-US" sz="2200" dirty="0"/>
              <a:t>Manage social media</a:t>
            </a:r>
          </a:p>
          <a:p>
            <a:pPr marL="228600" lvl="1" indent="-228600">
              <a:spcAft>
                <a:spcPts val="1800"/>
              </a:spcAft>
              <a:buFont typeface="Arial" panose="020B0604020202020204" pitchFamily="34" charset="0"/>
              <a:buChar char="•"/>
            </a:pPr>
            <a:r>
              <a:rPr lang="en-US" sz="2200" dirty="0"/>
              <a:t>Implement drip campaigns</a:t>
            </a:r>
          </a:p>
          <a:p>
            <a:pPr marL="228600" lvl="1" indent="-228600">
              <a:spcAft>
                <a:spcPts val="1800"/>
              </a:spcAft>
              <a:buFont typeface="Arial" panose="020B0604020202020204" pitchFamily="34" charset="0"/>
              <a:buChar char="•"/>
            </a:pPr>
            <a:r>
              <a:rPr lang="en-US" sz="2200" dirty="0"/>
              <a:t>Manage client accounts</a:t>
            </a:r>
          </a:p>
          <a:p>
            <a:pPr marL="228600" lvl="1" indent="-228600">
              <a:spcAft>
                <a:spcPts val="1800"/>
              </a:spcAft>
              <a:buFont typeface="Arial" panose="020B0604020202020204" pitchFamily="34" charset="0"/>
              <a:buChar char="•"/>
            </a:pPr>
            <a:r>
              <a:rPr lang="en-US" sz="2200" dirty="0"/>
              <a:t>Reminders of clients’ closing anniversaries, birthdays, etc. </a:t>
            </a:r>
          </a:p>
          <a:p>
            <a:pPr marL="228600" lvl="1" indent="-228600">
              <a:spcAft>
                <a:spcPts val="1800"/>
              </a:spcAft>
              <a:buFont typeface="Arial" panose="020B0604020202020204" pitchFamily="34" charset="0"/>
              <a:buChar char="•"/>
            </a:pPr>
            <a:r>
              <a:rPr lang="en-US" sz="2200" dirty="0"/>
              <a:t>Manage and monitor your financials</a:t>
            </a:r>
          </a:p>
        </p:txBody>
      </p:sp>
      <p:sp>
        <p:nvSpPr>
          <p:cNvPr id="5" name="Date Placeholder 3">
            <a:extLst>
              <a:ext uri="{FF2B5EF4-FFF2-40B4-BE49-F238E27FC236}">
                <a16:creationId xmlns:a16="http://schemas.microsoft.com/office/drawing/2014/main" id="{DC45AC9D-B432-624B-9223-DF43092BB90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A9A6E55C-A5EB-0005-F9FA-B8D0FF1BC8B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375</a:t>
            </a:fld>
            <a:endParaRPr lang="en-US" b="1" dirty="0">
              <a:solidFill>
                <a:srgbClr val="606060"/>
              </a:solidFill>
            </a:endParaRPr>
          </a:p>
        </p:txBody>
      </p:sp>
      <p:pic>
        <p:nvPicPr>
          <p:cNvPr id="9" name="Graphic 8">
            <a:extLst>
              <a:ext uri="{FF2B5EF4-FFF2-40B4-BE49-F238E27FC236}">
                <a16:creationId xmlns:a16="http://schemas.microsoft.com/office/drawing/2014/main" id="{FC8E28EE-27EC-1ED6-B432-72B80D4BE32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253261843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0E99-2C63-4EFF-9648-158FA60EB536}"/>
              </a:ext>
            </a:extLst>
          </p:cNvPr>
          <p:cNvSpPr>
            <a:spLocks noGrp="1"/>
          </p:cNvSpPr>
          <p:nvPr>
            <p:ph type="title"/>
          </p:nvPr>
        </p:nvSpPr>
        <p:spPr>
          <a:xfrm>
            <a:off x="457200" y="914400"/>
            <a:ext cx="11277600" cy="914400"/>
          </a:xfrm>
        </p:spPr>
        <p:txBody>
          <a:bodyPr>
            <a:normAutofit/>
          </a:bodyPr>
          <a:lstStyle/>
          <a:p>
            <a:r>
              <a:rPr lang="en-US"/>
              <a:t>Social Media Strengthens Your Business</a:t>
            </a:r>
          </a:p>
        </p:txBody>
      </p:sp>
      <p:sp>
        <p:nvSpPr>
          <p:cNvPr id="3" name="Content Placeholder 2">
            <a:extLst>
              <a:ext uri="{FF2B5EF4-FFF2-40B4-BE49-F238E27FC236}">
                <a16:creationId xmlns:a16="http://schemas.microsoft.com/office/drawing/2014/main" id="{F36BFAC1-871C-4E71-82B3-ADC51FDD81B5}"/>
              </a:ext>
            </a:extLst>
          </p:cNvPr>
          <p:cNvSpPr>
            <a:spLocks noGrp="1"/>
          </p:cNvSpPr>
          <p:nvPr>
            <p:ph idx="1"/>
          </p:nvPr>
        </p:nvSpPr>
        <p:spPr>
          <a:xfrm>
            <a:off x="457200" y="1825625"/>
            <a:ext cx="11277600" cy="4351338"/>
          </a:xfrm>
        </p:spPr>
        <p:txBody>
          <a:bodyPr numCol="1">
            <a:noAutofit/>
          </a:bodyPr>
          <a:lstStyle/>
          <a:p>
            <a:pPr>
              <a:spcAft>
                <a:spcPts val="1200"/>
              </a:spcAft>
            </a:pPr>
            <a:r>
              <a:rPr lang="en-US" sz="2400" dirty="0"/>
              <a:t>75% of NAR members use social media for business.</a:t>
            </a:r>
          </a:p>
          <a:p>
            <a:pPr marL="640080" indent="-365760">
              <a:spcAft>
                <a:spcPts val="1200"/>
              </a:spcAft>
              <a:buFont typeface="System Font Regular"/>
              <a:buChar char="—"/>
            </a:pPr>
            <a:r>
              <a:rPr lang="en-US" sz="2200" dirty="0"/>
              <a:t>Provides strongest leads</a:t>
            </a:r>
          </a:p>
          <a:p>
            <a:pPr marL="640080" indent="-365760">
              <a:buFont typeface="System Font Regular"/>
              <a:buChar char="—"/>
            </a:pPr>
            <a:r>
              <a:rPr lang="en-US" sz="2200" dirty="0"/>
              <a:t>Most used: Facebook, LinkedIn, and Instagram</a:t>
            </a:r>
          </a:p>
          <a:p>
            <a:r>
              <a:rPr lang="en-US" sz="2400" b="1" dirty="0">
                <a:latin typeface="Montserrat SemiBold" pitchFamily="2" charset="77"/>
              </a:rPr>
              <a:t>Buyers ages 30 and under </a:t>
            </a:r>
            <a:r>
              <a:rPr lang="en-US" sz="2400" dirty="0"/>
              <a:t>grew up with social </a:t>
            </a:r>
            <a:br>
              <a:rPr lang="en-US" sz="2400" dirty="0"/>
            </a:br>
            <a:r>
              <a:rPr lang="en-US" sz="2400" dirty="0"/>
              <a:t>media — now account for </a:t>
            </a:r>
            <a:r>
              <a:rPr lang="en-US" sz="2400" b="1" dirty="0">
                <a:latin typeface="Montserrat SemiBold" pitchFamily="2" charset="77"/>
              </a:rPr>
              <a:t>82% of first-time buyers</a:t>
            </a:r>
            <a:endParaRPr lang="en-US" sz="2400" dirty="0"/>
          </a:p>
          <a:p>
            <a:r>
              <a:rPr lang="en-US" sz="2400" b="1" dirty="0">
                <a:latin typeface="Montserrat SemiBold" pitchFamily="2" charset="77"/>
              </a:rPr>
              <a:t>All buyers expect to connect with you online</a:t>
            </a:r>
          </a:p>
          <a:p>
            <a:r>
              <a:rPr lang="en-US" sz="2400" dirty="0"/>
              <a:t>Brand consistency across platforms</a:t>
            </a:r>
          </a:p>
        </p:txBody>
      </p:sp>
      <p:sp>
        <p:nvSpPr>
          <p:cNvPr id="5" name="Date Placeholder 3">
            <a:extLst>
              <a:ext uri="{FF2B5EF4-FFF2-40B4-BE49-F238E27FC236}">
                <a16:creationId xmlns:a16="http://schemas.microsoft.com/office/drawing/2014/main" id="{8F04F1CC-0753-EF31-0D37-82A025ABE0AB}"/>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6ABBA894-F16C-FF61-E5F7-68CCF1BC4FB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376</a:t>
            </a:fld>
            <a:endParaRPr lang="en-US" b="1" dirty="0">
              <a:solidFill>
                <a:srgbClr val="606060"/>
              </a:solidFill>
            </a:endParaRPr>
          </a:p>
        </p:txBody>
      </p:sp>
      <p:pic>
        <p:nvPicPr>
          <p:cNvPr id="12" name="Graphic 11">
            <a:extLst>
              <a:ext uri="{FF2B5EF4-FFF2-40B4-BE49-F238E27FC236}">
                <a16:creationId xmlns:a16="http://schemas.microsoft.com/office/drawing/2014/main" id="{9270E656-84E3-3350-CB79-B3F29A373EB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3448993809"/>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06747D-6F76-40E9-9CC2-56CD69AE420A}"/>
              </a:ext>
            </a:extLst>
          </p:cNvPr>
          <p:cNvSpPr>
            <a:spLocks noGrp="1"/>
          </p:cNvSpPr>
          <p:nvPr>
            <p:ph type="title"/>
          </p:nvPr>
        </p:nvSpPr>
        <p:spPr>
          <a:xfrm>
            <a:off x="454152" y="914400"/>
            <a:ext cx="2743200" cy="1828800"/>
          </a:xfrm>
        </p:spPr>
        <p:txBody>
          <a:bodyPr>
            <a:normAutofit/>
          </a:bodyPr>
          <a:lstStyle/>
          <a:p>
            <a:r>
              <a:rPr lang="en-US" dirty="0"/>
              <a:t>Key Point Review —Module 7</a:t>
            </a:r>
          </a:p>
        </p:txBody>
      </p:sp>
      <p:sp>
        <p:nvSpPr>
          <p:cNvPr id="7" name="Content Placeholder 6">
            <a:extLst>
              <a:ext uri="{FF2B5EF4-FFF2-40B4-BE49-F238E27FC236}">
                <a16:creationId xmlns:a16="http://schemas.microsoft.com/office/drawing/2014/main" id="{94E567B1-77BC-4016-B92C-A3C27CF7D92B}"/>
              </a:ext>
            </a:extLst>
          </p:cNvPr>
          <p:cNvSpPr>
            <a:spLocks noGrp="1"/>
          </p:cNvSpPr>
          <p:nvPr>
            <p:ph idx="1"/>
          </p:nvPr>
        </p:nvSpPr>
        <p:spPr>
          <a:xfrm>
            <a:off x="3965448" y="914400"/>
            <a:ext cx="7772400" cy="5262563"/>
          </a:xfrm>
        </p:spPr>
        <p:txBody>
          <a:bodyPr numCol="1" anchor="t" anchorCtr="0">
            <a:noAutofit/>
          </a:bodyPr>
          <a:lstStyle/>
          <a:p>
            <a:pPr>
              <a:spcAft>
                <a:spcPts val="2400"/>
              </a:spcAft>
            </a:pPr>
            <a:r>
              <a:rPr lang="en-US" sz="2400" dirty="0"/>
              <a:t>Assessing yourself and your competition </a:t>
            </a:r>
            <a:br>
              <a:rPr lang="en-US" sz="2400" dirty="0"/>
            </a:br>
            <a:r>
              <a:rPr lang="en-US" sz="2400" dirty="0"/>
              <a:t>is essential to success</a:t>
            </a:r>
          </a:p>
          <a:p>
            <a:pPr>
              <a:spcAft>
                <a:spcPts val="2400"/>
              </a:spcAft>
            </a:pPr>
            <a:r>
              <a:rPr lang="en-US" sz="2400" dirty="0"/>
              <a:t>Building a unique value proposition pays </a:t>
            </a:r>
            <a:br>
              <a:rPr lang="en-US" sz="2400" dirty="0"/>
            </a:br>
            <a:r>
              <a:rPr lang="en-US" sz="2400" dirty="0"/>
              <a:t>off for your business</a:t>
            </a:r>
          </a:p>
          <a:p>
            <a:pPr>
              <a:spcAft>
                <a:spcPts val="2400"/>
              </a:spcAft>
            </a:pPr>
            <a:r>
              <a:rPr lang="en-US" sz="2400" dirty="0"/>
              <a:t>Preparation helps you respond effectively </a:t>
            </a:r>
            <a:br>
              <a:rPr lang="en-US" sz="2400" dirty="0"/>
            </a:br>
            <a:r>
              <a:rPr lang="en-US" sz="2400" dirty="0"/>
              <a:t>to common client concerns</a:t>
            </a:r>
          </a:p>
          <a:p>
            <a:pPr>
              <a:spcAft>
                <a:spcPts val="2400"/>
              </a:spcAft>
            </a:pPr>
            <a:r>
              <a:rPr lang="en-US" sz="2400" dirty="0"/>
              <a:t>Client relationships are a valuable resource</a:t>
            </a:r>
          </a:p>
        </p:txBody>
      </p:sp>
      <p:sp>
        <p:nvSpPr>
          <p:cNvPr id="3" name="Date Placeholder 3">
            <a:extLst>
              <a:ext uri="{FF2B5EF4-FFF2-40B4-BE49-F238E27FC236}">
                <a16:creationId xmlns:a16="http://schemas.microsoft.com/office/drawing/2014/main" id="{99CD69FF-B665-A5F7-E473-71C37765D638}"/>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4" name="Date Placeholder 3">
            <a:extLst>
              <a:ext uri="{FF2B5EF4-FFF2-40B4-BE49-F238E27FC236}">
                <a16:creationId xmlns:a16="http://schemas.microsoft.com/office/drawing/2014/main" id="{CF8CC6EE-739B-532B-1D7D-2C72643FF57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377</a:t>
            </a:fld>
            <a:endParaRPr lang="en-US" b="1" dirty="0">
              <a:solidFill>
                <a:srgbClr val="606060"/>
              </a:solidFill>
            </a:endParaRPr>
          </a:p>
        </p:txBody>
      </p:sp>
      <p:pic>
        <p:nvPicPr>
          <p:cNvPr id="12" name="Graphic 11">
            <a:extLst>
              <a:ext uri="{FF2B5EF4-FFF2-40B4-BE49-F238E27FC236}">
                <a16:creationId xmlns:a16="http://schemas.microsoft.com/office/drawing/2014/main" id="{5C56B7CB-6A4B-E8F1-5DC7-14B6CD45C9E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0"/>
            <a:ext cx="1817783" cy="1828800"/>
          </a:xfrm>
          <a:prstGeom prst="rect">
            <a:avLst/>
          </a:prstGeom>
        </p:spPr>
      </p:pic>
    </p:spTree>
    <p:extLst>
      <p:ext uri="{BB962C8B-B14F-4D97-AF65-F5344CB8AC3E}">
        <p14:creationId xmlns:p14="http://schemas.microsoft.com/office/powerpoint/2010/main" val="274802314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DEF4-57EC-4127-994D-ED2298974F1F}"/>
              </a:ext>
            </a:extLst>
          </p:cNvPr>
          <p:cNvSpPr>
            <a:spLocks noGrp="1"/>
          </p:cNvSpPr>
          <p:nvPr>
            <p:ph type="title"/>
          </p:nvPr>
        </p:nvSpPr>
        <p:spPr>
          <a:xfrm>
            <a:off x="457200" y="914400"/>
            <a:ext cx="11277600" cy="914400"/>
          </a:xfrm>
        </p:spPr>
        <p:txBody>
          <a:bodyPr>
            <a:noAutofit/>
          </a:bodyPr>
          <a:lstStyle/>
          <a:p>
            <a:r>
              <a:rPr lang="en-US" dirty="0"/>
              <a:t>Next Steps: Bring It All Together </a:t>
            </a:r>
          </a:p>
        </p:txBody>
      </p:sp>
      <p:sp>
        <p:nvSpPr>
          <p:cNvPr id="3" name="Content Placeholder 2">
            <a:extLst>
              <a:ext uri="{FF2B5EF4-FFF2-40B4-BE49-F238E27FC236}">
                <a16:creationId xmlns:a16="http://schemas.microsoft.com/office/drawing/2014/main" id="{497893C2-4B8D-4AF8-923B-5B5D62A70BDF}"/>
              </a:ext>
            </a:extLst>
          </p:cNvPr>
          <p:cNvSpPr>
            <a:spLocks noGrp="1"/>
          </p:cNvSpPr>
          <p:nvPr>
            <p:ph idx="1"/>
          </p:nvPr>
        </p:nvSpPr>
        <p:spPr>
          <a:xfrm>
            <a:off x="457200" y="1825625"/>
            <a:ext cx="11277600" cy="4351338"/>
          </a:xfrm>
        </p:spPr>
        <p:txBody>
          <a:bodyPr numCol="1">
            <a:noAutofit/>
          </a:bodyPr>
          <a:lstStyle/>
          <a:p>
            <a:pPr>
              <a:spcAft>
                <a:spcPts val="1800"/>
              </a:spcAft>
            </a:pPr>
            <a:r>
              <a:rPr lang="en-US" sz="2400" dirty="0"/>
              <a:t>We’ve discussed the role and responsibilities </a:t>
            </a:r>
            <a:br>
              <a:rPr lang="en-US" sz="2400" dirty="0"/>
            </a:br>
            <a:r>
              <a:rPr lang="en-US" sz="2400" dirty="0"/>
              <a:t>of being a buyer rep</a:t>
            </a:r>
          </a:p>
          <a:p>
            <a:pPr>
              <a:spcAft>
                <a:spcPts val="1800"/>
              </a:spcAft>
            </a:pPr>
            <a:r>
              <a:rPr lang="en-US" sz="2400" dirty="0"/>
              <a:t>We learned about the counseling session, </a:t>
            </a:r>
            <a:br>
              <a:rPr lang="en-US" sz="2400" dirty="0"/>
            </a:br>
            <a:r>
              <a:rPr lang="en-US" sz="2400" dirty="0"/>
              <a:t>the search-selection-showing process </a:t>
            </a:r>
          </a:p>
          <a:p>
            <a:pPr>
              <a:spcAft>
                <a:spcPts val="1800"/>
              </a:spcAft>
            </a:pPr>
            <a:r>
              <a:rPr lang="en-US" sz="2400" dirty="0"/>
              <a:t>We took a deep dive into assisting our </a:t>
            </a:r>
            <a:br>
              <a:rPr lang="en-US" sz="2400" dirty="0"/>
            </a:br>
            <a:r>
              <a:rPr lang="en-US" sz="2400" dirty="0"/>
              <a:t>buyers in the formulation and negotiation </a:t>
            </a:r>
            <a:br>
              <a:rPr lang="en-US" sz="2400" dirty="0"/>
            </a:br>
            <a:r>
              <a:rPr lang="en-US" sz="2400" dirty="0"/>
              <a:t>of their contract</a:t>
            </a:r>
          </a:p>
          <a:p>
            <a:pPr>
              <a:spcAft>
                <a:spcPts val="1800"/>
              </a:spcAft>
            </a:pPr>
            <a:r>
              <a:rPr lang="en-US" sz="2400" dirty="0"/>
              <a:t>Reviewed how to get the transaction </a:t>
            </a:r>
            <a:br>
              <a:rPr lang="en-US" sz="2400" dirty="0"/>
            </a:br>
            <a:r>
              <a:rPr lang="en-US" sz="2400" dirty="0"/>
              <a:t>to the closing table  </a:t>
            </a:r>
          </a:p>
        </p:txBody>
      </p:sp>
      <p:sp>
        <p:nvSpPr>
          <p:cNvPr id="5" name="Date Placeholder 3">
            <a:extLst>
              <a:ext uri="{FF2B5EF4-FFF2-40B4-BE49-F238E27FC236}">
                <a16:creationId xmlns:a16="http://schemas.microsoft.com/office/drawing/2014/main" id="{39D0CDC4-019C-E84A-2047-3D51C8904FD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6B5C8A29-0A26-43DA-0C7A-DBFD32780AF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378</a:t>
            </a:fld>
            <a:endParaRPr lang="en-US" b="1" dirty="0">
              <a:solidFill>
                <a:srgbClr val="606060"/>
              </a:solidFill>
            </a:endParaRPr>
          </a:p>
        </p:txBody>
      </p:sp>
    </p:spTree>
    <p:extLst>
      <p:ext uri="{BB962C8B-B14F-4D97-AF65-F5344CB8AC3E}">
        <p14:creationId xmlns:p14="http://schemas.microsoft.com/office/powerpoint/2010/main" val="702683296"/>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9C0FB3F0-005A-932D-8825-433E076E2125}"/>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DFD4A1ED-B890-DC23-9211-29995F9F255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379</a:t>
            </a:fld>
            <a:endParaRPr lang="en-US" b="1" dirty="0">
              <a:solidFill>
                <a:srgbClr val="606060"/>
              </a:solidFill>
            </a:endParaRPr>
          </a:p>
        </p:txBody>
      </p:sp>
      <p:sp>
        <p:nvSpPr>
          <p:cNvPr id="15" name="Title 14">
            <a:extLst>
              <a:ext uri="{FF2B5EF4-FFF2-40B4-BE49-F238E27FC236}">
                <a16:creationId xmlns:a16="http://schemas.microsoft.com/office/drawing/2014/main" id="{ED85B5F4-FC04-B258-957F-38A8EBAD2E7F}"/>
              </a:ext>
            </a:extLst>
          </p:cNvPr>
          <p:cNvSpPr>
            <a:spLocks noGrp="1"/>
          </p:cNvSpPr>
          <p:nvPr>
            <p:ph type="title"/>
          </p:nvPr>
        </p:nvSpPr>
        <p:spPr>
          <a:xfrm>
            <a:off x="457200" y="914400"/>
            <a:ext cx="7272528" cy="1371600"/>
          </a:xfrm>
        </p:spPr>
        <p:txBody>
          <a:bodyPr/>
          <a:lstStyle/>
          <a:p>
            <a:r>
              <a:rPr kumimoji="0" lang="en-US" sz="3300" b="1" i="0" u="none" strike="noStrike" kern="1200" cap="none" spc="0" normalizeH="0" baseline="0" noProof="0" dirty="0">
                <a:ln>
                  <a:noFill/>
                </a:ln>
                <a:solidFill>
                  <a:srgbClr val="00798B"/>
                </a:solidFill>
                <a:effectLst/>
                <a:uLnTx/>
                <a:uFillTx/>
                <a:latin typeface="Montserrat SemiBold" pitchFamily="2" charset="77"/>
                <a:ea typeface="+mj-ea"/>
                <a:cs typeface="+mj-cs"/>
              </a:rPr>
              <a:t>A Day in the Life of … </a:t>
            </a:r>
            <a:br>
              <a:rPr kumimoji="0" lang="en-US" sz="3300" b="1" i="0" u="none" strike="noStrike" kern="1200" cap="none" spc="0" normalizeH="0" baseline="0" noProof="0" dirty="0">
                <a:ln>
                  <a:noFill/>
                </a:ln>
                <a:solidFill>
                  <a:srgbClr val="00798B"/>
                </a:solidFill>
                <a:effectLst/>
                <a:uLnTx/>
                <a:uFillTx/>
                <a:latin typeface="Montserrat SemiBold" pitchFamily="2" charset="77"/>
                <a:ea typeface="+mj-ea"/>
                <a:cs typeface="+mj-cs"/>
              </a:rPr>
            </a:br>
            <a:r>
              <a:rPr kumimoji="0" lang="en-US" sz="3300" b="1" i="0" u="none" strike="noStrike" kern="1200" cap="none" spc="0" normalizeH="0" baseline="0" noProof="0" dirty="0">
                <a:ln>
                  <a:noFill/>
                </a:ln>
                <a:solidFill>
                  <a:srgbClr val="00798B"/>
                </a:solidFill>
                <a:effectLst/>
                <a:uLnTx/>
                <a:uFillTx/>
                <a:latin typeface="Montserrat SemiBold" pitchFamily="2" charset="77"/>
                <a:ea typeface="+mj-ea"/>
                <a:cs typeface="+mj-cs"/>
              </a:rPr>
              <a:t>A Buyer’s Rep</a:t>
            </a:r>
            <a:endParaRPr lang="en-US" dirty="0"/>
          </a:p>
        </p:txBody>
      </p:sp>
      <p:sp>
        <p:nvSpPr>
          <p:cNvPr id="16" name="Content Placeholder 15">
            <a:extLst>
              <a:ext uri="{FF2B5EF4-FFF2-40B4-BE49-F238E27FC236}">
                <a16:creationId xmlns:a16="http://schemas.microsoft.com/office/drawing/2014/main" id="{2E1862A8-B931-D32A-557E-204E43B8F931}"/>
              </a:ext>
            </a:extLst>
          </p:cNvPr>
          <p:cNvSpPr>
            <a:spLocks noGrp="1"/>
          </p:cNvSpPr>
          <p:nvPr>
            <p:ph idx="1"/>
          </p:nvPr>
        </p:nvSpPr>
        <p:spPr>
          <a:xfrm>
            <a:off x="457200" y="2057400"/>
            <a:ext cx="7272528" cy="3895344"/>
          </a:xfrm>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t>Your opportunity to review </a:t>
            </a:r>
            <a:b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br>
            <a:r>
              <a:rPr kumimoji="0" lang="en-US" sz="2800" b="0" i="0" u="none" strike="noStrike" kern="1200" cap="none" spc="0" normalizeH="0" baseline="0" noProof="0" dirty="0">
                <a:ln>
                  <a:noFill/>
                </a:ln>
                <a:solidFill>
                  <a:srgbClr val="000000"/>
                </a:solidFill>
                <a:effectLst/>
                <a:uLnTx/>
                <a:uFillTx/>
                <a:latin typeface="Montserrat" pitchFamily="2" charset="77"/>
                <a:ea typeface="+mn-ea"/>
                <a:cs typeface="+mn-cs"/>
              </a:rPr>
              <a:t>Module 7 concepts</a:t>
            </a:r>
          </a:p>
          <a:p>
            <a:endParaRPr lang="en-US" dirty="0"/>
          </a:p>
        </p:txBody>
      </p:sp>
      <p:pic>
        <p:nvPicPr>
          <p:cNvPr id="2" name="Picture 1" descr="A person in a suit using a computer&#10;&#10;Description automatically generated">
            <a:extLst>
              <a:ext uri="{FF2B5EF4-FFF2-40B4-BE49-F238E27FC236}">
                <a16:creationId xmlns:a16="http://schemas.microsoft.com/office/drawing/2014/main" id="{4C77CB6C-55E9-1D1C-1FE5-548DAC7E0A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29728" y="1143000"/>
            <a:ext cx="4005072" cy="4572000"/>
          </a:xfrm>
          <a:prstGeom prst="rect">
            <a:avLst/>
          </a:prstGeom>
        </p:spPr>
      </p:pic>
    </p:spTree>
    <p:extLst>
      <p:ext uri="{BB962C8B-B14F-4D97-AF65-F5344CB8AC3E}">
        <p14:creationId xmlns:p14="http://schemas.microsoft.com/office/powerpoint/2010/main" val="159380031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758C6-2CB8-F805-100F-6FFD2CBCE0ED}"/>
              </a:ext>
            </a:extLst>
          </p:cNvPr>
          <p:cNvSpPr>
            <a:spLocks noGrp="1"/>
          </p:cNvSpPr>
          <p:nvPr>
            <p:ph type="ctrTitle"/>
          </p:nvPr>
        </p:nvSpPr>
        <p:spPr/>
        <p:txBody>
          <a:bodyPr/>
          <a:lstStyle/>
          <a:p>
            <a:r>
              <a:rPr lang="en-US" dirty="0"/>
              <a:t>Resources and </a:t>
            </a:r>
            <a:br>
              <a:rPr lang="en-US" dirty="0"/>
            </a:br>
            <a:r>
              <a:rPr lang="en-US" dirty="0"/>
              <a:t>Exercises</a:t>
            </a:r>
          </a:p>
        </p:txBody>
      </p:sp>
      <p:sp>
        <p:nvSpPr>
          <p:cNvPr id="5" name="Rectangle 4">
            <a:extLst>
              <a:ext uri="{FF2B5EF4-FFF2-40B4-BE49-F238E27FC236}">
                <a16:creationId xmlns:a16="http://schemas.microsoft.com/office/drawing/2014/main" id="{92114F0B-12AF-47B5-295C-D83F4870B12E}"/>
              </a:ext>
            </a:extLst>
          </p:cNvPr>
          <p:cNvSpPr/>
          <p:nvPr/>
        </p:nvSpPr>
        <p:spPr>
          <a:xfrm>
            <a:off x="8074152" y="20857"/>
            <a:ext cx="4117848" cy="1771576"/>
          </a:xfrm>
          <a:prstGeom prst="rect">
            <a:avLst/>
          </a:prstGeom>
          <a:solidFill>
            <a:srgbClr val="6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F1972A2-FBB6-BCCC-85AB-2AF754773CFA}"/>
              </a:ext>
            </a:extLst>
          </p:cNvPr>
          <p:cNvSpPr/>
          <p:nvPr/>
        </p:nvSpPr>
        <p:spPr>
          <a:xfrm>
            <a:off x="8074152" y="5065567"/>
            <a:ext cx="4117848" cy="177157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3">
            <a:extLst>
              <a:ext uri="{FF2B5EF4-FFF2-40B4-BE49-F238E27FC236}">
                <a16:creationId xmlns:a16="http://schemas.microsoft.com/office/drawing/2014/main" id="{220D56EA-461F-0C8F-4D24-78A57737823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9" name="Graphic 8">
            <a:extLst>
              <a:ext uri="{FF2B5EF4-FFF2-40B4-BE49-F238E27FC236}">
                <a16:creationId xmlns:a16="http://schemas.microsoft.com/office/drawing/2014/main" id="{1CE22159-6855-F166-512E-A6C289C0044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pic>
        <p:nvPicPr>
          <p:cNvPr id="12" name="Picture 11" descr="A person looking at a tablet&#10;&#10;Description automatically generated">
            <a:extLst>
              <a:ext uri="{FF2B5EF4-FFF2-40B4-BE49-F238E27FC236}">
                <a16:creationId xmlns:a16="http://schemas.microsoft.com/office/drawing/2014/main" id="{ED72BA58-DB43-5343-4D94-D28CCC62748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77200" y="1792432"/>
            <a:ext cx="4114800" cy="3273136"/>
          </a:xfrm>
          <a:prstGeom prst="rect">
            <a:avLst/>
          </a:prstGeom>
        </p:spPr>
      </p:pic>
    </p:spTree>
    <p:extLst>
      <p:ext uri="{BB962C8B-B14F-4D97-AF65-F5344CB8AC3E}">
        <p14:creationId xmlns:p14="http://schemas.microsoft.com/office/powerpoint/2010/main" val="3788281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6DA7D-155C-486F-A6E3-C5C9BDF503D6}"/>
              </a:ext>
            </a:extLst>
          </p:cNvPr>
          <p:cNvSpPr>
            <a:spLocks noGrp="1"/>
          </p:cNvSpPr>
          <p:nvPr>
            <p:ph type="title"/>
          </p:nvPr>
        </p:nvSpPr>
        <p:spPr>
          <a:xfrm>
            <a:off x="454152" y="914400"/>
            <a:ext cx="2743200" cy="1828800"/>
          </a:xfrm>
        </p:spPr>
        <p:txBody>
          <a:bodyPr>
            <a:noAutofit/>
          </a:bodyPr>
          <a:lstStyle/>
          <a:p>
            <a:r>
              <a:rPr lang="en-US" sz="2800" dirty="0"/>
              <a:t>Reasonable Care and Diligence</a:t>
            </a:r>
          </a:p>
        </p:txBody>
      </p:sp>
      <p:sp>
        <p:nvSpPr>
          <p:cNvPr id="3" name="Content Placeholder 2">
            <a:extLst>
              <a:ext uri="{FF2B5EF4-FFF2-40B4-BE49-F238E27FC236}">
                <a16:creationId xmlns:a16="http://schemas.microsoft.com/office/drawing/2014/main" id="{9D4ED2BE-5998-425A-943C-284F0306E62F}"/>
              </a:ext>
            </a:extLst>
          </p:cNvPr>
          <p:cNvSpPr>
            <a:spLocks noGrp="1"/>
          </p:cNvSpPr>
          <p:nvPr>
            <p:ph idx="1"/>
          </p:nvPr>
        </p:nvSpPr>
        <p:spPr>
          <a:xfrm>
            <a:off x="3965448" y="914400"/>
            <a:ext cx="7772400" cy="5262563"/>
          </a:xfrm>
        </p:spPr>
        <p:txBody>
          <a:bodyPr numCol="1">
            <a:normAutofit/>
          </a:bodyPr>
          <a:lstStyle/>
          <a:p>
            <a:pPr marL="0" indent="0">
              <a:spcBef>
                <a:spcPts val="0"/>
              </a:spcBef>
              <a:spcAft>
                <a:spcPts val="1200"/>
              </a:spcAft>
              <a:buNone/>
            </a:pPr>
            <a:r>
              <a:rPr lang="en-US" sz="2000" b="1" dirty="0">
                <a:latin typeface="Montserrat SemiBold" pitchFamily="2" charset="77"/>
              </a:rPr>
              <a:t>Protect clients from foreseeable risks or harm</a:t>
            </a:r>
          </a:p>
          <a:p>
            <a:pPr marL="0" indent="0">
              <a:spcBef>
                <a:spcPts val="0"/>
              </a:spcBef>
              <a:spcAft>
                <a:spcPts val="1200"/>
              </a:spcAft>
              <a:buNone/>
            </a:pPr>
            <a:r>
              <a:rPr lang="en-US" sz="2000" dirty="0"/>
              <a:t/>
            </a:r>
            <a:br>
              <a:rPr lang="en-US" sz="2000" dirty="0"/>
            </a:br>
            <a:r>
              <a:rPr lang="en-US" sz="2000" dirty="0"/>
              <a:t>Article 13:</a:t>
            </a:r>
          </a:p>
          <a:p>
            <a:pPr marL="0" indent="0">
              <a:spcBef>
                <a:spcPts val="0"/>
              </a:spcBef>
              <a:spcAft>
                <a:spcPts val="1200"/>
              </a:spcAft>
              <a:buNone/>
            </a:pPr>
            <a:r>
              <a:rPr lang="en-US" sz="2000" dirty="0"/>
              <a:t>REALTORS</a:t>
            </a:r>
            <a:r>
              <a:rPr lang="en-US" sz="2000" baseline="30000" dirty="0"/>
              <a:t>®</a:t>
            </a:r>
            <a:r>
              <a:rPr lang="en-US" sz="2000" dirty="0"/>
              <a:t> shall not engage in activities that constitute </a:t>
            </a:r>
            <a:br>
              <a:rPr lang="en-US" sz="2000" dirty="0"/>
            </a:br>
            <a:r>
              <a:rPr lang="en-US" sz="2000" dirty="0"/>
              <a:t>the unauthorized practice of law and shall recommend that legal counsel be obtained when the transaction requires it.</a:t>
            </a:r>
          </a:p>
        </p:txBody>
      </p:sp>
      <p:pic>
        <p:nvPicPr>
          <p:cNvPr id="4" name="Graphic 3">
            <a:extLst>
              <a:ext uri="{FF2B5EF4-FFF2-40B4-BE49-F238E27FC236}">
                <a16:creationId xmlns:a16="http://schemas.microsoft.com/office/drawing/2014/main" id="{ACD3A61B-BC05-C8F1-3512-9EE098D4C7D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4025" y="2514600"/>
            <a:ext cx="1828800" cy="1828800"/>
          </a:xfrm>
          <a:prstGeom prst="rect">
            <a:avLst/>
          </a:prstGeom>
        </p:spPr>
      </p:pic>
      <p:sp>
        <p:nvSpPr>
          <p:cNvPr id="5" name="Date Placeholder 3">
            <a:extLst>
              <a:ext uri="{FF2B5EF4-FFF2-40B4-BE49-F238E27FC236}">
                <a16:creationId xmlns:a16="http://schemas.microsoft.com/office/drawing/2014/main" id="{2877710D-B680-A148-6B53-8CDF7EBB6EC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3EE127CB-4599-8721-19B8-44744006682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39</a:t>
            </a:fld>
            <a:endParaRPr lang="en-US" sz="1200" b="1" dirty="0">
              <a:solidFill>
                <a:srgbClr val="606060"/>
              </a:solidFill>
            </a:endParaRPr>
          </a:p>
        </p:txBody>
      </p:sp>
    </p:spTree>
    <p:extLst>
      <p:ext uri="{BB962C8B-B14F-4D97-AF65-F5344CB8AC3E}">
        <p14:creationId xmlns:p14="http://schemas.microsoft.com/office/powerpoint/2010/main" val="4277191580"/>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C91636-7B2D-41B2-B4B2-5273C7021531}"/>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Resources &amp; Exercises</a:t>
            </a:r>
          </a:p>
        </p:txBody>
      </p:sp>
      <p:grpSp>
        <p:nvGrpSpPr>
          <p:cNvPr id="19" name="Group 18">
            <a:extLst>
              <a:ext uri="{FF2B5EF4-FFF2-40B4-BE49-F238E27FC236}">
                <a16:creationId xmlns:a16="http://schemas.microsoft.com/office/drawing/2014/main" id="{06E247C5-86C7-54A0-D86F-6F04EA842135}"/>
              </a:ext>
            </a:extLst>
          </p:cNvPr>
          <p:cNvGrpSpPr>
            <a:grpSpLocks/>
          </p:cNvGrpSpPr>
          <p:nvPr/>
        </p:nvGrpSpPr>
        <p:grpSpPr>
          <a:xfrm>
            <a:off x="4038600" y="1828800"/>
            <a:ext cx="4114800" cy="4114800"/>
            <a:chOff x="5093208" y="658335"/>
            <a:chExt cx="6263640" cy="5428801"/>
          </a:xfrm>
          <a:effectLst/>
        </p:grpSpPr>
        <p:sp>
          <p:nvSpPr>
            <p:cNvPr id="20" name="Freeform 3">
              <a:extLst>
                <a:ext uri="{FF2B5EF4-FFF2-40B4-BE49-F238E27FC236}">
                  <a16:creationId xmlns:a16="http://schemas.microsoft.com/office/drawing/2014/main" id="{81D2F6CB-EA04-2A48-CB68-3CB309292B52}"/>
                </a:ext>
              </a:extLst>
            </p:cNvPr>
            <p:cNvSpPr/>
            <p:nvPr/>
          </p:nvSpPr>
          <p:spPr>
            <a:xfrm>
              <a:off x="5093208" y="658335"/>
              <a:ext cx="6263640" cy="1216800"/>
            </a:xfrm>
            <a:prstGeom prst="rect">
              <a:avLst/>
            </a:prstGeom>
            <a:solidFill>
              <a:schemeClr val="accent1"/>
            </a:solidFill>
            <a:effectLst/>
            <a:scene3d>
              <a:camera prst="orthographicFront"/>
              <a:lightRig rig="threePt" dir="t"/>
            </a:scene3d>
            <a:sp3d>
              <a:bevelT/>
            </a:sp3d>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100000"/>
                </a:lnSpc>
                <a:spcBef>
                  <a:spcPct val="0"/>
                </a:spcBef>
                <a:spcAft>
                  <a:spcPct val="35000"/>
                </a:spcAft>
                <a:buNone/>
              </a:pPr>
              <a:r>
                <a:rPr lang="en-US" sz="2400" b="1" kern="1200" dirty="0">
                  <a:solidFill>
                    <a:schemeClr val="bg1"/>
                  </a:solidFill>
                  <a:latin typeface="Montserrat SemiBold" pitchFamily="2" charset="77"/>
                  <a:cs typeface="Arial" panose="020B0604020202020204" pitchFamily="34" charset="0"/>
                </a:rPr>
                <a:t>Glossary</a:t>
              </a:r>
            </a:p>
          </p:txBody>
        </p:sp>
        <p:sp>
          <p:nvSpPr>
            <p:cNvPr id="21" name="Freeform 5">
              <a:extLst>
                <a:ext uri="{FF2B5EF4-FFF2-40B4-BE49-F238E27FC236}">
                  <a16:creationId xmlns:a16="http://schemas.microsoft.com/office/drawing/2014/main" id="{0298DF1E-6D5F-62B1-3906-AFA66747522C}"/>
                </a:ext>
              </a:extLst>
            </p:cNvPr>
            <p:cNvSpPr/>
            <p:nvPr/>
          </p:nvSpPr>
          <p:spPr>
            <a:xfrm>
              <a:off x="5093208" y="2062335"/>
              <a:ext cx="6263640" cy="1216800"/>
            </a:xfrm>
            <a:prstGeom prst="rect">
              <a:avLst/>
            </a:prstGeom>
            <a:solidFill>
              <a:schemeClr val="accent3"/>
            </a:solidFill>
            <a:effectLst/>
            <a:scene3d>
              <a:camera prst="orthographicFront"/>
              <a:lightRig rig="threePt" dir="t"/>
            </a:scene3d>
            <a:sp3d>
              <a:bevelT/>
            </a:sp3d>
          </p:spPr>
          <p:style>
            <a:lnRef idx="0">
              <a:schemeClr val="lt1">
                <a:hueOff val="0"/>
                <a:satOff val="0"/>
                <a:lumOff val="0"/>
                <a:alphaOff val="0"/>
              </a:schemeClr>
            </a:lnRef>
            <a:fillRef idx="3">
              <a:schemeClr val="accent3">
                <a:hueOff val="68937"/>
                <a:satOff val="0"/>
                <a:lumOff val="-4771"/>
                <a:alphaOff val="0"/>
              </a:schemeClr>
            </a:fillRef>
            <a:effectRef idx="3">
              <a:schemeClr val="accent3">
                <a:hueOff val="68937"/>
                <a:satOff val="0"/>
                <a:lumOff val="-4771"/>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100000"/>
                </a:lnSpc>
                <a:spcBef>
                  <a:spcPct val="0"/>
                </a:spcBef>
                <a:spcAft>
                  <a:spcPct val="35000"/>
                </a:spcAft>
                <a:buNone/>
              </a:pPr>
              <a:r>
                <a:rPr lang="en-US" sz="2400" b="1" kern="1200" dirty="0">
                  <a:solidFill>
                    <a:schemeClr val="bg1"/>
                  </a:solidFill>
                  <a:latin typeface="Montserrat SemiBold" pitchFamily="2" charset="77"/>
                  <a:cs typeface="Arial" panose="020B0604020202020204" pitchFamily="34" charset="0"/>
                </a:rPr>
                <a:t>Websites</a:t>
              </a:r>
            </a:p>
          </p:txBody>
        </p:sp>
        <p:sp>
          <p:nvSpPr>
            <p:cNvPr id="22" name="Freeform 6">
              <a:extLst>
                <a:ext uri="{FF2B5EF4-FFF2-40B4-BE49-F238E27FC236}">
                  <a16:creationId xmlns:a16="http://schemas.microsoft.com/office/drawing/2014/main" id="{80218285-1641-109E-F1FB-7CB73832D293}"/>
                </a:ext>
              </a:extLst>
            </p:cNvPr>
            <p:cNvSpPr/>
            <p:nvPr/>
          </p:nvSpPr>
          <p:spPr>
            <a:xfrm>
              <a:off x="5093208" y="3466336"/>
              <a:ext cx="6263640" cy="1216800"/>
            </a:xfrm>
            <a:prstGeom prst="rect">
              <a:avLst/>
            </a:prstGeom>
            <a:solidFill>
              <a:schemeClr val="accent4"/>
            </a:solidFill>
            <a:effectLst/>
            <a:scene3d>
              <a:camera prst="orthographicFront"/>
              <a:lightRig rig="threePt" dir="t"/>
            </a:scene3d>
            <a:sp3d>
              <a:bevelT/>
            </a:sp3d>
          </p:spPr>
          <p:style>
            <a:lnRef idx="0">
              <a:schemeClr val="lt1">
                <a:hueOff val="0"/>
                <a:satOff val="0"/>
                <a:lumOff val="0"/>
                <a:alphaOff val="0"/>
              </a:schemeClr>
            </a:lnRef>
            <a:fillRef idx="3">
              <a:schemeClr val="accent3">
                <a:hueOff val="137874"/>
                <a:satOff val="0"/>
                <a:lumOff val="-9542"/>
                <a:alphaOff val="0"/>
              </a:schemeClr>
            </a:fillRef>
            <a:effectRef idx="3">
              <a:schemeClr val="accent3">
                <a:hueOff val="137874"/>
                <a:satOff val="0"/>
                <a:lumOff val="-9542"/>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422400">
                <a:lnSpc>
                  <a:spcPct val="90000"/>
                </a:lnSpc>
                <a:spcBef>
                  <a:spcPct val="0"/>
                </a:spcBef>
                <a:spcAft>
                  <a:spcPct val="35000"/>
                </a:spcAft>
                <a:buNone/>
              </a:pPr>
              <a:r>
                <a:rPr lang="en-US" sz="2400" b="1" kern="1200" dirty="0">
                  <a:solidFill>
                    <a:schemeClr val="bg1"/>
                  </a:solidFill>
                  <a:latin typeface="Montserrat SemiBold" pitchFamily="2" charset="77"/>
                  <a:cs typeface="Arial" panose="020B0604020202020204" pitchFamily="34" charset="0"/>
                </a:rPr>
                <a:t>Sample Buyer</a:t>
              </a:r>
              <a:br>
                <a:rPr lang="en-US" sz="2400" b="1" kern="1200" dirty="0">
                  <a:solidFill>
                    <a:schemeClr val="bg1"/>
                  </a:solidFill>
                  <a:latin typeface="Montserrat SemiBold" pitchFamily="2" charset="77"/>
                  <a:cs typeface="Arial" panose="020B0604020202020204" pitchFamily="34" charset="0"/>
                </a:rPr>
              </a:br>
              <a:r>
                <a:rPr lang="en-US" sz="2400" b="1" kern="1200" dirty="0">
                  <a:solidFill>
                    <a:schemeClr val="bg1"/>
                  </a:solidFill>
                  <a:latin typeface="Montserrat SemiBold" pitchFamily="2" charset="77"/>
                  <a:cs typeface="Arial" panose="020B0604020202020204" pitchFamily="34" charset="0"/>
                </a:rPr>
                <a:t>Rep Agreement</a:t>
              </a:r>
            </a:p>
          </p:txBody>
        </p:sp>
        <p:sp>
          <p:nvSpPr>
            <p:cNvPr id="23" name="Freeform 7">
              <a:extLst>
                <a:ext uri="{FF2B5EF4-FFF2-40B4-BE49-F238E27FC236}">
                  <a16:creationId xmlns:a16="http://schemas.microsoft.com/office/drawing/2014/main" id="{B92D2502-33A4-450D-5536-696C206F1C4D}"/>
                </a:ext>
              </a:extLst>
            </p:cNvPr>
            <p:cNvSpPr/>
            <p:nvPr/>
          </p:nvSpPr>
          <p:spPr>
            <a:xfrm>
              <a:off x="5093208" y="4870336"/>
              <a:ext cx="6263640" cy="1216800"/>
            </a:xfrm>
            <a:prstGeom prst="rect">
              <a:avLst/>
            </a:prstGeom>
            <a:solidFill>
              <a:schemeClr val="accent5"/>
            </a:solidFill>
            <a:effectLst/>
            <a:scene3d>
              <a:camera prst="orthographicFront"/>
              <a:lightRig rig="threePt" dir="t"/>
            </a:scene3d>
            <a:sp3d>
              <a:bevelT/>
            </a:sp3d>
          </p:spPr>
          <p:style>
            <a:lnRef idx="0">
              <a:schemeClr val="lt1">
                <a:hueOff val="0"/>
                <a:satOff val="0"/>
                <a:lumOff val="0"/>
                <a:alphaOff val="0"/>
              </a:schemeClr>
            </a:lnRef>
            <a:fillRef idx="3">
              <a:schemeClr val="accent3">
                <a:hueOff val="206811"/>
                <a:satOff val="0"/>
                <a:lumOff val="-14313"/>
                <a:alphaOff val="0"/>
              </a:schemeClr>
            </a:fillRef>
            <a:effectRef idx="3">
              <a:schemeClr val="accent3">
                <a:hueOff val="206811"/>
                <a:satOff val="0"/>
                <a:lumOff val="-14313"/>
                <a:alphaOff val="0"/>
              </a:schemeClr>
            </a:effectRef>
            <a:fontRef idx="minor">
              <a:schemeClr val="lt1"/>
            </a:fontRef>
          </p:style>
          <p:txBody>
            <a:bodyPr spcFirstLastPara="0" vert="horz" wrap="square" lIns="166079" tIns="166079" rIns="166079" bIns="166079" numCol="1" spcCol="1270" anchor="ctr" anchorCtr="0">
              <a:noAutofit/>
            </a:bodyPr>
            <a:lstStyle/>
            <a:p>
              <a:pPr marL="0" lvl="0" indent="0" algn="ctr" defTabSz="1066800">
                <a:lnSpc>
                  <a:spcPct val="100000"/>
                </a:lnSpc>
                <a:spcBef>
                  <a:spcPct val="0"/>
                </a:spcBef>
                <a:spcAft>
                  <a:spcPct val="35000"/>
                </a:spcAft>
                <a:buNone/>
              </a:pPr>
              <a:r>
                <a:rPr lang="en-US" sz="2400" b="1" kern="1200" dirty="0">
                  <a:solidFill>
                    <a:schemeClr val="bg1"/>
                  </a:solidFill>
                  <a:latin typeface="Montserrat SemiBold" pitchFamily="2" charset="77"/>
                  <a:cs typeface="Arial" panose="020B0604020202020204" pitchFamily="34" charset="0"/>
                </a:rPr>
                <a:t>Exercises</a:t>
              </a:r>
            </a:p>
          </p:txBody>
        </p:sp>
      </p:grpSp>
      <p:sp>
        <p:nvSpPr>
          <p:cNvPr id="24" name="Date Placeholder 3">
            <a:extLst>
              <a:ext uri="{FF2B5EF4-FFF2-40B4-BE49-F238E27FC236}">
                <a16:creationId xmlns:a16="http://schemas.microsoft.com/office/drawing/2014/main" id="{E9C8EB21-E511-8092-5331-B5E5E870EAE0}"/>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25" name="Date Placeholder 3">
            <a:extLst>
              <a:ext uri="{FF2B5EF4-FFF2-40B4-BE49-F238E27FC236}">
                <a16:creationId xmlns:a16="http://schemas.microsoft.com/office/drawing/2014/main" id="{96555D88-F3AE-116B-4239-1629A9F825F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381</a:t>
            </a:fld>
            <a:endParaRPr lang="en-US" b="1" dirty="0">
              <a:solidFill>
                <a:srgbClr val="606060"/>
              </a:solidFill>
            </a:endParaRPr>
          </a:p>
        </p:txBody>
      </p:sp>
    </p:spTree>
    <p:extLst>
      <p:ext uri="{BB962C8B-B14F-4D97-AF65-F5344CB8AC3E}">
        <p14:creationId xmlns:p14="http://schemas.microsoft.com/office/powerpoint/2010/main" val="354701932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64A447-3602-9FB8-75EE-1AD42BA3977B}"/>
              </a:ext>
            </a:extLst>
          </p:cNvPr>
          <p:cNvSpPr>
            <a:spLocks noGrp="1"/>
          </p:cNvSpPr>
          <p:nvPr>
            <p:ph type="ctrTitle"/>
          </p:nvPr>
        </p:nvSpPr>
        <p:spPr>
          <a:xfrm>
            <a:off x="457200" y="0"/>
            <a:ext cx="11734800" cy="6858000"/>
          </a:xfrm>
        </p:spPr>
        <p:txBody>
          <a:bodyPr/>
          <a:lstStyle/>
          <a:p>
            <a:r>
              <a:rPr lang="en-US" dirty="0"/>
              <a:t>Thank You For Your Participation!</a:t>
            </a:r>
          </a:p>
        </p:txBody>
      </p:sp>
      <p:pic>
        <p:nvPicPr>
          <p:cNvPr id="2" name="Graphic 1">
            <a:extLst>
              <a:ext uri="{FF2B5EF4-FFF2-40B4-BE49-F238E27FC236}">
                <a16:creationId xmlns:a16="http://schemas.microsoft.com/office/drawing/2014/main" id="{EDB7F864-30D4-E5CC-4E82-0420A9D0F3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5824728"/>
            <a:ext cx="4114800" cy="576072"/>
          </a:xfrm>
          <a:prstGeom prst="rect">
            <a:avLst/>
          </a:prstGeom>
        </p:spPr>
      </p:pic>
    </p:spTree>
    <p:extLst>
      <p:ext uri="{BB962C8B-B14F-4D97-AF65-F5344CB8AC3E}">
        <p14:creationId xmlns:p14="http://schemas.microsoft.com/office/powerpoint/2010/main" val="1380279914"/>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9809-50C7-ABA7-E514-C82EF834D8BF}"/>
              </a:ext>
            </a:extLst>
          </p:cNvPr>
          <p:cNvSpPr>
            <a:spLocks noGrp="1"/>
          </p:cNvSpPr>
          <p:nvPr>
            <p:ph type="title"/>
          </p:nvPr>
        </p:nvSpPr>
        <p:spPr>
          <a:xfrm>
            <a:off x="457200" y="914400"/>
            <a:ext cx="11277600" cy="914400"/>
          </a:xfrm>
        </p:spPr>
        <p:txBody>
          <a:bodyPr anchor="t" anchorCtr="0">
            <a:noAutofit/>
          </a:bodyPr>
          <a:lstStyle/>
          <a:p>
            <a:r>
              <a:rPr lang="en-US" dirty="0"/>
              <a:t>Sample Buyer Rep Agreement </a:t>
            </a:r>
          </a:p>
        </p:txBody>
      </p:sp>
      <p:sp>
        <p:nvSpPr>
          <p:cNvPr id="3" name="Content Placeholder 2">
            <a:extLst>
              <a:ext uri="{FF2B5EF4-FFF2-40B4-BE49-F238E27FC236}">
                <a16:creationId xmlns:a16="http://schemas.microsoft.com/office/drawing/2014/main" id="{2A506302-BE3C-FDAD-8678-C81C0D57ACE5}"/>
              </a:ext>
            </a:extLst>
          </p:cNvPr>
          <p:cNvSpPr>
            <a:spLocks noGrp="1"/>
          </p:cNvSpPr>
          <p:nvPr>
            <p:ph idx="1"/>
          </p:nvPr>
        </p:nvSpPr>
        <p:spPr>
          <a:xfrm>
            <a:off x="457200" y="1825625"/>
            <a:ext cx="11277600" cy="4351338"/>
          </a:xfrm>
          <a:noFill/>
        </p:spPr>
        <p:txBody>
          <a:bodyPr numCol="1" anchor="t">
            <a:noAutofit/>
          </a:bodyPr>
          <a:lstStyle/>
          <a:p>
            <a:pPr>
              <a:spcAft>
                <a:spcPts val="1200"/>
              </a:spcAft>
            </a:pPr>
            <a:r>
              <a:rPr lang="en-US" sz="2200" dirty="0"/>
              <a:t>This is merely an example of what </a:t>
            </a:r>
            <a:br>
              <a:rPr lang="en-US" sz="2200" dirty="0"/>
            </a:br>
            <a:r>
              <a:rPr lang="en-US" sz="2200" dirty="0"/>
              <a:t>a Buyer Representation Agreement </a:t>
            </a:r>
            <a:br>
              <a:rPr lang="en-US" sz="2200" dirty="0"/>
            </a:br>
            <a:r>
              <a:rPr lang="en-US" sz="2200" dirty="0"/>
              <a:t>might look like</a:t>
            </a:r>
          </a:p>
          <a:p>
            <a:pPr>
              <a:spcAft>
                <a:spcPts val="1200"/>
              </a:spcAft>
            </a:pPr>
            <a:r>
              <a:rPr lang="en-US" sz="2200" dirty="0"/>
              <a:t>It is written in ‘plain language’ without </a:t>
            </a:r>
            <a:br>
              <a:rPr lang="en-US" sz="2200" dirty="0"/>
            </a:br>
            <a:r>
              <a:rPr lang="en-US" sz="2200" dirty="0"/>
              <a:t>a lot of legal jargon which should help </a:t>
            </a:r>
            <a:br>
              <a:rPr lang="en-US" sz="2200" dirty="0"/>
            </a:br>
            <a:r>
              <a:rPr lang="en-US" sz="2200" dirty="0"/>
              <a:t>you be able to explain your agreement </a:t>
            </a:r>
            <a:br>
              <a:rPr lang="en-US" sz="2200" dirty="0"/>
            </a:br>
            <a:r>
              <a:rPr lang="en-US" sz="2200" dirty="0"/>
              <a:t>to your buyers</a:t>
            </a:r>
          </a:p>
          <a:p>
            <a:pPr>
              <a:spcAft>
                <a:spcPts val="1200"/>
              </a:spcAft>
            </a:pPr>
            <a:r>
              <a:rPr lang="en-US" sz="2200" dirty="0"/>
              <a:t>You are advised that no agreement </a:t>
            </a:r>
            <a:br>
              <a:rPr lang="en-US" sz="2200" dirty="0"/>
            </a:br>
            <a:r>
              <a:rPr lang="en-US" sz="2200" dirty="0"/>
              <a:t>you download from the Internet, </a:t>
            </a:r>
            <a:br>
              <a:rPr lang="en-US" sz="2200" dirty="0"/>
            </a:br>
            <a:r>
              <a:rPr lang="en-US" sz="2200" dirty="0"/>
              <a:t>or any other source, should be used </a:t>
            </a:r>
            <a:br>
              <a:rPr lang="en-US" sz="2200" dirty="0"/>
            </a:br>
            <a:r>
              <a:rPr lang="en-US" sz="2200" dirty="0"/>
              <a:t>without your brokerage’s permission</a:t>
            </a:r>
          </a:p>
        </p:txBody>
      </p:sp>
      <p:sp>
        <p:nvSpPr>
          <p:cNvPr id="12" name="Date Placeholder 3">
            <a:extLst>
              <a:ext uri="{FF2B5EF4-FFF2-40B4-BE49-F238E27FC236}">
                <a16:creationId xmlns:a16="http://schemas.microsoft.com/office/drawing/2014/main" id="{024A322F-0270-2467-3AFA-D977A8B66D3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3" name="Date Placeholder 3">
            <a:extLst>
              <a:ext uri="{FF2B5EF4-FFF2-40B4-BE49-F238E27FC236}">
                <a16:creationId xmlns:a16="http://schemas.microsoft.com/office/drawing/2014/main" id="{B08E8BC2-FE8F-FD9A-CBF8-6E6C045315E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383</a:t>
            </a:fld>
            <a:endParaRPr lang="en-US" b="1" dirty="0">
              <a:solidFill>
                <a:srgbClr val="606060"/>
              </a:solidFill>
            </a:endParaRPr>
          </a:p>
        </p:txBody>
      </p:sp>
      <p:pic>
        <p:nvPicPr>
          <p:cNvPr id="5" name="Picture 4" descr="A person holding papers and a calculator&#10;&#10;Description automatically generated">
            <a:extLst>
              <a:ext uri="{FF2B5EF4-FFF2-40B4-BE49-F238E27FC236}">
                <a16:creationId xmlns:a16="http://schemas.microsoft.com/office/drawing/2014/main" id="{33E09B82-AEB9-2057-D260-6FE24408BF5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28560" y="1143000"/>
            <a:ext cx="4206240" cy="4572000"/>
          </a:xfrm>
          <a:prstGeom prst="rect">
            <a:avLst/>
          </a:prstGeom>
        </p:spPr>
      </p:pic>
    </p:spTree>
    <p:extLst>
      <p:ext uri="{BB962C8B-B14F-4D97-AF65-F5344CB8AC3E}">
        <p14:creationId xmlns:p14="http://schemas.microsoft.com/office/powerpoint/2010/main" val="2787440301"/>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97821E6-F45C-405D-A6B5-5A685074FF1E}"/>
              </a:ext>
            </a:extLst>
          </p:cNvPr>
          <p:cNvSpPr>
            <a:spLocks noGrp="1"/>
          </p:cNvSpPr>
          <p:nvPr>
            <p:ph type="title"/>
          </p:nvPr>
        </p:nvSpPr>
        <p:spPr>
          <a:xfrm>
            <a:off x="457200" y="914400"/>
            <a:ext cx="11277600" cy="914400"/>
          </a:xfrm>
        </p:spPr>
        <p:txBody>
          <a:bodyPr>
            <a:normAutofit fontScale="90000"/>
          </a:bodyPr>
          <a:lstStyle/>
          <a:p>
            <a:r>
              <a:rPr lang="en-US" dirty="0"/>
              <a:t>Analyze your strengths and weaknesses </a:t>
            </a:r>
            <a:br>
              <a:rPr lang="en-US" dirty="0"/>
            </a:br>
            <a:r>
              <a:rPr lang="en-US" dirty="0"/>
              <a:t>by doing a SWOT analysis</a:t>
            </a:r>
          </a:p>
        </p:txBody>
      </p:sp>
      <p:graphicFrame>
        <p:nvGraphicFramePr>
          <p:cNvPr id="5" name="Table 4">
            <a:extLst>
              <a:ext uri="{FF2B5EF4-FFF2-40B4-BE49-F238E27FC236}">
                <a16:creationId xmlns:a16="http://schemas.microsoft.com/office/drawing/2014/main" id="{E0943D77-9804-5F4D-02F2-FDD02B4EA155}"/>
              </a:ext>
            </a:extLst>
          </p:cNvPr>
          <p:cNvGraphicFramePr>
            <a:graphicFrameLocks noGrp="1"/>
          </p:cNvGraphicFramePr>
          <p:nvPr>
            <p:extLst>
              <p:ext uri="{D42A27DB-BD31-4B8C-83A1-F6EECF244321}">
                <p14:modId xmlns:p14="http://schemas.microsoft.com/office/powerpoint/2010/main" val="3393559100"/>
              </p:ext>
            </p:extLst>
          </p:nvPr>
        </p:nvGraphicFramePr>
        <p:xfrm>
          <a:off x="2032000" y="2212290"/>
          <a:ext cx="8127999" cy="3425952"/>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537815495"/>
                    </a:ext>
                  </a:extLst>
                </a:gridCol>
                <a:gridCol w="2709333">
                  <a:extLst>
                    <a:ext uri="{9D8B030D-6E8A-4147-A177-3AD203B41FA5}">
                      <a16:colId xmlns:a16="http://schemas.microsoft.com/office/drawing/2014/main" val="1001253880"/>
                    </a:ext>
                  </a:extLst>
                </a:gridCol>
                <a:gridCol w="2709333">
                  <a:extLst>
                    <a:ext uri="{9D8B030D-6E8A-4147-A177-3AD203B41FA5}">
                      <a16:colId xmlns:a16="http://schemas.microsoft.com/office/drawing/2014/main" val="2702648822"/>
                    </a:ext>
                  </a:extLst>
                </a:gridCol>
              </a:tblGrid>
              <a:tr h="370840">
                <a:tc>
                  <a:txBody>
                    <a:bodyPr/>
                    <a:lstStyle/>
                    <a:p>
                      <a:pPr algn="ctr"/>
                      <a:endParaRPr lang="en-US" b="1" i="0" dirty="0">
                        <a:latin typeface="Montserrat SemiBold" pitchFamily="2" charset="77"/>
                      </a:endParaRPr>
                    </a:p>
                  </a:txBody>
                  <a:tcPr marL="118872" marR="0" marT="118872" marB="11887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pPr algn="ctr"/>
                      <a:r>
                        <a:rPr lang="en-US" sz="2200" b="1" i="0" dirty="0">
                          <a:latin typeface="Montserrat SemiBold" pitchFamily="2" charset="77"/>
                        </a:rPr>
                        <a:t>Helpful</a:t>
                      </a:r>
                      <a:r>
                        <a:rPr lang="en-US" b="1" i="0" dirty="0">
                          <a:latin typeface="Montserrat SemiBold" pitchFamily="2" charset="77"/>
                        </a:rPr>
                        <a:t/>
                      </a:r>
                      <a:br>
                        <a:rPr lang="en-US" b="1" i="0" dirty="0">
                          <a:latin typeface="Montserrat SemiBold" pitchFamily="2" charset="77"/>
                        </a:rPr>
                      </a:br>
                      <a:r>
                        <a:rPr lang="en-US" b="1" i="0" dirty="0">
                          <a:latin typeface="Montserrat SemiBold" pitchFamily="2" charset="77"/>
                        </a:rPr>
                        <a:t>(</a:t>
                      </a:r>
                      <a:r>
                        <a:rPr lang="en-US" b="0" i="0" dirty="0">
                          <a:latin typeface="Montserrat" pitchFamily="2" charset="77"/>
                        </a:rPr>
                        <a:t>to achieving </a:t>
                      </a:r>
                      <a:br>
                        <a:rPr lang="en-US" b="0" i="0" dirty="0">
                          <a:latin typeface="Montserrat" pitchFamily="2" charset="77"/>
                        </a:rPr>
                      </a:br>
                      <a:r>
                        <a:rPr lang="en-US" b="0" i="0" dirty="0">
                          <a:latin typeface="Montserrat" pitchFamily="2" charset="77"/>
                        </a:rPr>
                        <a:t>the objective)</a:t>
                      </a:r>
                    </a:p>
                  </a:txBody>
                  <a:tcPr marL="118872" marR="0" marT="118872" marB="11887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i="0" dirty="0">
                          <a:latin typeface="Montserrat SemiBold" pitchFamily="2" charset="77"/>
                        </a:rPr>
                        <a:t>Harmful</a:t>
                      </a:r>
                      <a:r>
                        <a:rPr lang="en-US" b="1" i="0" dirty="0">
                          <a:latin typeface="Montserrat SemiBold" pitchFamily="2" charset="77"/>
                        </a:rPr>
                        <a:t/>
                      </a:r>
                      <a:br>
                        <a:rPr lang="en-US" b="1" i="0" dirty="0">
                          <a:latin typeface="Montserrat SemiBold" pitchFamily="2" charset="77"/>
                        </a:rPr>
                      </a:br>
                      <a:r>
                        <a:rPr lang="en-US" b="1" i="0" dirty="0">
                          <a:latin typeface="Montserrat SemiBold" pitchFamily="2" charset="77"/>
                        </a:rPr>
                        <a:t>(</a:t>
                      </a:r>
                      <a:r>
                        <a:rPr lang="en-US" b="0" i="0" dirty="0">
                          <a:latin typeface="Montserrat" pitchFamily="2" charset="77"/>
                        </a:rPr>
                        <a:t>to achieving </a:t>
                      </a:r>
                      <a:br>
                        <a:rPr lang="en-US" b="0" i="0" dirty="0">
                          <a:latin typeface="Montserrat" pitchFamily="2" charset="77"/>
                        </a:rPr>
                      </a:br>
                      <a:r>
                        <a:rPr lang="en-US" b="0" i="0" dirty="0">
                          <a:latin typeface="Montserrat" pitchFamily="2" charset="77"/>
                        </a:rPr>
                        <a:t>the objective)</a:t>
                      </a:r>
                    </a:p>
                  </a:txBody>
                  <a:tcPr marL="118872" marR="0" marT="118872" marB="11887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70311470"/>
                  </a:ext>
                </a:extLst>
              </a:tr>
              <a:tr h="370840">
                <a:tc>
                  <a:txBody>
                    <a:bodyPr/>
                    <a:lstStyle/>
                    <a:p>
                      <a:pPr algn="ctr"/>
                      <a:r>
                        <a:rPr lang="en-US" sz="2200" b="1" i="0" dirty="0">
                          <a:latin typeface="Montserrat SemiBold" pitchFamily="2" charset="77"/>
                        </a:rPr>
                        <a:t>Internal Origin </a:t>
                      </a:r>
                      <a:r>
                        <a:rPr lang="en-US" b="1" i="0" dirty="0">
                          <a:latin typeface="Montserrat SemiBold" pitchFamily="2" charset="77"/>
                        </a:rPr>
                        <a:t/>
                      </a:r>
                      <a:br>
                        <a:rPr lang="en-US" b="1" i="0" dirty="0">
                          <a:latin typeface="Montserrat SemiBold" pitchFamily="2" charset="77"/>
                        </a:rPr>
                      </a:br>
                      <a:r>
                        <a:rPr lang="en-US" b="0" i="0" dirty="0">
                          <a:latin typeface="Montserrat" pitchFamily="2" charset="77"/>
                        </a:rPr>
                        <a:t>(attributes of </a:t>
                      </a:r>
                      <a:br>
                        <a:rPr lang="en-US" b="0" i="0" dirty="0">
                          <a:latin typeface="Montserrat" pitchFamily="2" charset="77"/>
                        </a:rPr>
                      </a:br>
                      <a:r>
                        <a:rPr lang="en-US" b="0" i="0" dirty="0">
                          <a:latin typeface="Montserrat" pitchFamily="2" charset="77"/>
                        </a:rPr>
                        <a:t>the organization)</a:t>
                      </a:r>
                    </a:p>
                  </a:txBody>
                  <a:tcPr marL="118872" marR="0" marT="118872" marB="11887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2200" b="1" i="0" dirty="0">
                          <a:latin typeface="Montserrat SemiBold" pitchFamily="2" charset="77"/>
                        </a:rPr>
                        <a:t>Strengths</a:t>
                      </a:r>
                      <a:br>
                        <a:rPr lang="en-US" sz="2200" b="1" i="0" dirty="0">
                          <a:latin typeface="Montserrat SemiBold" pitchFamily="2" charset="77"/>
                        </a:rPr>
                      </a:br>
                      <a:r>
                        <a:rPr lang="en-US" sz="2200" b="1" i="0" dirty="0">
                          <a:latin typeface="Montserrat SemiBold" pitchFamily="2" charset="77"/>
                        </a:rPr>
                        <a:t>(S)</a:t>
                      </a:r>
                    </a:p>
                  </a:txBody>
                  <a:tcPr marL="118872" marR="0" marT="118872" marB="11887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alpha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i="0" dirty="0">
                          <a:latin typeface="Montserrat SemiBold" pitchFamily="2" charset="77"/>
                        </a:rPr>
                        <a:t>Weaknesses</a:t>
                      </a:r>
                      <a:br>
                        <a:rPr lang="en-US" sz="2200" b="1" i="0" dirty="0">
                          <a:latin typeface="Montserrat SemiBold" pitchFamily="2" charset="77"/>
                        </a:rPr>
                      </a:br>
                      <a:r>
                        <a:rPr lang="en-US" sz="2200" b="1" i="0" dirty="0">
                          <a:latin typeface="Montserrat SemiBold" pitchFamily="2" charset="77"/>
                        </a:rPr>
                        <a:t>(W)</a:t>
                      </a:r>
                    </a:p>
                    <a:p>
                      <a:pPr algn="ctr"/>
                      <a:endParaRPr lang="en-US" b="1" i="0" dirty="0">
                        <a:latin typeface="Montserrat SemiBold" pitchFamily="2" charset="77"/>
                      </a:endParaRPr>
                    </a:p>
                  </a:txBody>
                  <a:tcPr marL="118872" marR="0" marT="118872" marB="11887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alpha val="25000"/>
                      </a:schemeClr>
                    </a:solidFill>
                  </a:tcPr>
                </a:tc>
                <a:extLst>
                  <a:ext uri="{0D108BD9-81ED-4DB2-BD59-A6C34878D82A}">
                    <a16:rowId xmlns:a16="http://schemas.microsoft.com/office/drawing/2014/main" val="194577492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i="0" dirty="0">
                          <a:latin typeface="Montserrat SemiBold" pitchFamily="2" charset="77"/>
                        </a:rPr>
                        <a:t>External Origin </a:t>
                      </a:r>
                      <a:r>
                        <a:rPr lang="en-US" b="1" i="0" dirty="0">
                          <a:latin typeface="Montserrat SemiBold" pitchFamily="2" charset="77"/>
                        </a:rPr>
                        <a:t/>
                      </a:r>
                      <a:br>
                        <a:rPr lang="en-US" b="1" i="0" dirty="0">
                          <a:latin typeface="Montserrat SemiBold" pitchFamily="2" charset="77"/>
                        </a:rPr>
                      </a:br>
                      <a:r>
                        <a:rPr lang="en-US" b="0" i="0" dirty="0">
                          <a:latin typeface="Montserrat" pitchFamily="2" charset="77"/>
                        </a:rPr>
                        <a:t>(attributes of </a:t>
                      </a:r>
                      <a:br>
                        <a:rPr lang="en-US" b="0" i="0" dirty="0">
                          <a:latin typeface="Montserrat" pitchFamily="2" charset="77"/>
                        </a:rPr>
                      </a:br>
                      <a:r>
                        <a:rPr lang="en-US" b="0" i="0" dirty="0">
                          <a:latin typeface="Montserrat" pitchFamily="2" charset="77"/>
                        </a:rPr>
                        <a:t>the environment)</a:t>
                      </a:r>
                    </a:p>
                  </a:txBody>
                  <a:tcPr marL="118872" marR="0" marT="118872" marB="11887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lumMod val="75000"/>
                      </a:schemeClr>
                    </a:solidFill>
                  </a:tcPr>
                </a:tc>
                <a:tc>
                  <a:txBody>
                    <a:bodyPr/>
                    <a:lstStyle/>
                    <a:p>
                      <a:pPr algn="ctr"/>
                      <a:r>
                        <a:rPr lang="en-US" sz="2200" b="1" i="0" dirty="0">
                          <a:latin typeface="Montserrat SemiBold" pitchFamily="2" charset="77"/>
                        </a:rPr>
                        <a:t>Opportunities</a:t>
                      </a:r>
                      <a:br>
                        <a:rPr lang="en-US" sz="2200" b="1" i="0" dirty="0">
                          <a:latin typeface="Montserrat SemiBold" pitchFamily="2" charset="77"/>
                        </a:rPr>
                      </a:br>
                      <a:r>
                        <a:rPr lang="en-US" sz="2200" b="1" i="0" dirty="0">
                          <a:latin typeface="Montserrat SemiBold" pitchFamily="2" charset="77"/>
                        </a:rPr>
                        <a:t>(O)</a:t>
                      </a:r>
                    </a:p>
                  </a:txBody>
                  <a:tcPr marL="118872" marR="0" marT="118872" marB="11887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alpha val="50000"/>
                      </a:schemeClr>
                    </a:solidFill>
                  </a:tcPr>
                </a:tc>
                <a:tc>
                  <a:txBody>
                    <a:bodyPr/>
                    <a:lstStyle/>
                    <a:p>
                      <a:pPr algn="ctr"/>
                      <a:r>
                        <a:rPr lang="en-US" sz="2200" b="1" i="0" dirty="0">
                          <a:latin typeface="Montserrat SemiBold" pitchFamily="2" charset="77"/>
                        </a:rPr>
                        <a:t>Threats</a:t>
                      </a:r>
                      <a:br>
                        <a:rPr lang="en-US" sz="2200" b="1" i="0" dirty="0">
                          <a:latin typeface="Montserrat SemiBold" pitchFamily="2" charset="77"/>
                        </a:rPr>
                      </a:br>
                      <a:r>
                        <a:rPr lang="en-US" sz="2200" b="1" i="0" dirty="0">
                          <a:latin typeface="Montserrat SemiBold" pitchFamily="2" charset="77"/>
                        </a:rPr>
                        <a:t>(T)</a:t>
                      </a:r>
                    </a:p>
                  </a:txBody>
                  <a:tcPr marL="118872" marR="0" marT="118872" marB="118872">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alpha val="50000"/>
                      </a:schemeClr>
                    </a:solidFill>
                  </a:tcPr>
                </a:tc>
                <a:extLst>
                  <a:ext uri="{0D108BD9-81ED-4DB2-BD59-A6C34878D82A}">
                    <a16:rowId xmlns:a16="http://schemas.microsoft.com/office/drawing/2014/main" val="1942861983"/>
                  </a:ext>
                </a:extLst>
              </a:tr>
            </a:tbl>
          </a:graphicData>
        </a:graphic>
      </p:graphicFrame>
      <p:sp>
        <p:nvSpPr>
          <p:cNvPr id="9" name="Date Placeholder 3">
            <a:extLst>
              <a:ext uri="{FF2B5EF4-FFF2-40B4-BE49-F238E27FC236}">
                <a16:creationId xmlns:a16="http://schemas.microsoft.com/office/drawing/2014/main" id="{CE3ED8B3-C336-3D9C-A86A-E1B7740E487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3555887B-9ED5-9609-A832-55AC07BC5B1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384</a:t>
            </a:fld>
            <a:endParaRPr lang="en-US" b="1" dirty="0">
              <a:solidFill>
                <a:srgbClr val="606060"/>
              </a:solidFill>
            </a:endParaRPr>
          </a:p>
        </p:txBody>
      </p:sp>
    </p:spTree>
    <p:extLst>
      <p:ext uri="{BB962C8B-B14F-4D97-AF65-F5344CB8AC3E}">
        <p14:creationId xmlns:p14="http://schemas.microsoft.com/office/powerpoint/2010/main" val="157499767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0EDB73-8AFA-48E3-A3A5-83ECB3039D2F}"/>
              </a:ext>
            </a:extLst>
          </p:cNvPr>
          <p:cNvSpPr>
            <a:spLocks noGrp="1"/>
          </p:cNvSpPr>
          <p:nvPr>
            <p:ph idx="1"/>
          </p:nvPr>
        </p:nvSpPr>
        <p:spPr>
          <a:xfrm>
            <a:off x="457200" y="2514600"/>
            <a:ext cx="11277600" cy="4351338"/>
          </a:xfrm>
        </p:spPr>
        <p:txBody>
          <a:bodyPr numCol="1">
            <a:noAutofit/>
          </a:bodyPr>
          <a:lstStyle/>
          <a:p>
            <a:r>
              <a:rPr lang="en-US" sz="2400" dirty="0"/>
              <a:t>Typical internal factors</a:t>
            </a:r>
          </a:p>
          <a:p>
            <a:pPr>
              <a:spcAft>
                <a:spcPts val="1200"/>
              </a:spcAft>
            </a:pPr>
            <a:r>
              <a:rPr lang="en-US" sz="2400" dirty="0"/>
              <a:t>You have some degree of control</a:t>
            </a:r>
          </a:p>
          <a:p>
            <a:pPr lvl="1">
              <a:spcAft>
                <a:spcPts val="1200"/>
              </a:spcAft>
            </a:pPr>
            <a:r>
              <a:rPr lang="en-US" sz="2200" dirty="0"/>
              <a:t>Does brokerage have name recognition?</a:t>
            </a:r>
          </a:p>
          <a:p>
            <a:pPr lvl="1">
              <a:spcAft>
                <a:spcPts val="1200"/>
              </a:spcAft>
            </a:pPr>
            <a:r>
              <a:rPr lang="en-US" sz="2200" dirty="0"/>
              <a:t>Does it have resources?</a:t>
            </a:r>
          </a:p>
          <a:p>
            <a:pPr lvl="1">
              <a:spcAft>
                <a:spcPts val="1200"/>
              </a:spcAft>
            </a:pPr>
            <a:r>
              <a:rPr lang="en-US" sz="2200" dirty="0"/>
              <a:t>How experienced and knowledgeable are you?</a:t>
            </a:r>
          </a:p>
          <a:p>
            <a:pPr lvl="1">
              <a:spcAft>
                <a:spcPts val="1200"/>
              </a:spcAft>
            </a:pPr>
            <a:r>
              <a:rPr lang="en-US" sz="2200" dirty="0"/>
              <a:t>Do you have strong list of contacts and connections?</a:t>
            </a:r>
          </a:p>
          <a:p>
            <a:pPr lvl="1">
              <a:spcAft>
                <a:spcPts val="1200"/>
              </a:spcAft>
            </a:pPr>
            <a:r>
              <a:rPr lang="en-US" sz="2200" dirty="0"/>
              <a:t>What is your current advertising strategy?</a:t>
            </a:r>
          </a:p>
          <a:p>
            <a:pPr lvl="1"/>
            <a:endParaRPr lang="en-US" dirty="0"/>
          </a:p>
        </p:txBody>
      </p:sp>
      <p:graphicFrame>
        <p:nvGraphicFramePr>
          <p:cNvPr id="7" name="Table 6">
            <a:extLst>
              <a:ext uri="{FF2B5EF4-FFF2-40B4-BE49-F238E27FC236}">
                <a16:creationId xmlns:a16="http://schemas.microsoft.com/office/drawing/2014/main" id="{DCCD20A9-E831-8A72-E639-DAAC3A8D2AA5}"/>
              </a:ext>
            </a:extLst>
          </p:cNvPr>
          <p:cNvGraphicFramePr>
            <a:graphicFrameLocks noGrp="1"/>
          </p:cNvGraphicFramePr>
          <p:nvPr>
            <p:extLst>
              <p:ext uri="{D42A27DB-BD31-4B8C-83A1-F6EECF244321}">
                <p14:modId xmlns:p14="http://schemas.microsoft.com/office/powerpoint/2010/main" val="1079644413"/>
              </p:ext>
            </p:extLst>
          </p:nvPr>
        </p:nvGraphicFramePr>
        <p:xfrm>
          <a:off x="457200" y="914400"/>
          <a:ext cx="5418666" cy="11887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001253880"/>
                    </a:ext>
                  </a:extLst>
                </a:gridCol>
                <a:gridCol w="2709333">
                  <a:extLst>
                    <a:ext uri="{9D8B030D-6E8A-4147-A177-3AD203B41FA5}">
                      <a16:colId xmlns:a16="http://schemas.microsoft.com/office/drawing/2014/main" val="2702648822"/>
                    </a:ext>
                  </a:extLst>
                </a:gridCol>
              </a:tblGrid>
              <a:tr h="1188720">
                <a:tc>
                  <a:txBody>
                    <a:bodyPr/>
                    <a:lstStyle/>
                    <a:p>
                      <a:pPr algn="ctr"/>
                      <a:r>
                        <a:rPr lang="en-US" sz="2200" b="1" i="0" dirty="0">
                          <a:solidFill>
                            <a:schemeClr val="bg1"/>
                          </a:solidFill>
                          <a:latin typeface="Montserrat SemiBold" pitchFamily="2" charset="77"/>
                        </a:rPr>
                        <a:t>Strengths</a:t>
                      </a:r>
                      <a:br>
                        <a:rPr lang="en-US" sz="2200" b="1" i="0" dirty="0">
                          <a:solidFill>
                            <a:schemeClr val="bg1"/>
                          </a:solidFill>
                          <a:latin typeface="Montserrat SemiBold" pitchFamily="2" charset="77"/>
                        </a:rPr>
                      </a:br>
                      <a:r>
                        <a:rPr lang="en-US" sz="2200" b="1" i="0" dirty="0">
                          <a:solidFill>
                            <a:schemeClr val="bg1"/>
                          </a:solidFill>
                          <a:latin typeface="Montserrat SemiBold" pitchFamily="2" charset="77"/>
                        </a:rPr>
                        <a:t>(S)</a:t>
                      </a:r>
                    </a:p>
                  </a:txBody>
                  <a:tcPr marL="118872" marR="0" marT="118872" marB="118872"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i="0" dirty="0">
                          <a:solidFill>
                            <a:schemeClr val="bg1"/>
                          </a:solidFill>
                          <a:latin typeface="Montserrat SemiBold" pitchFamily="2" charset="77"/>
                        </a:rPr>
                        <a:t>Weaknesses</a:t>
                      </a:r>
                      <a:br>
                        <a:rPr lang="en-US" sz="2200" b="1" i="0" dirty="0">
                          <a:solidFill>
                            <a:schemeClr val="bg1"/>
                          </a:solidFill>
                          <a:latin typeface="Montserrat SemiBold" pitchFamily="2" charset="77"/>
                        </a:rPr>
                      </a:br>
                      <a:r>
                        <a:rPr lang="en-US" sz="2200" b="1" i="0" dirty="0">
                          <a:solidFill>
                            <a:schemeClr val="bg1"/>
                          </a:solidFill>
                          <a:latin typeface="Montserrat SemiBold" pitchFamily="2" charset="77"/>
                        </a:rPr>
                        <a:t>(W)</a:t>
                      </a:r>
                    </a:p>
                  </a:txBody>
                  <a:tcPr marL="118872" marR="0" marT="118872" marB="118872"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945774924"/>
                  </a:ext>
                </a:extLst>
              </a:tr>
            </a:tbl>
          </a:graphicData>
        </a:graphic>
      </p:graphicFrame>
      <p:sp>
        <p:nvSpPr>
          <p:cNvPr id="18" name="Date Placeholder 3">
            <a:extLst>
              <a:ext uri="{FF2B5EF4-FFF2-40B4-BE49-F238E27FC236}">
                <a16:creationId xmlns:a16="http://schemas.microsoft.com/office/drawing/2014/main" id="{891768E3-49B3-BF02-8FD2-73BBB8B37330}"/>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9" name="Date Placeholder 3">
            <a:extLst>
              <a:ext uri="{FF2B5EF4-FFF2-40B4-BE49-F238E27FC236}">
                <a16:creationId xmlns:a16="http://schemas.microsoft.com/office/drawing/2014/main" id="{646706F8-6BA6-4920-24A4-564F8652E39F}"/>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385</a:t>
            </a:fld>
            <a:endParaRPr lang="en-US" b="1" dirty="0">
              <a:solidFill>
                <a:srgbClr val="606060"/>
              </a:solidFill>
            </a:endParaRPr>
          </a:p>
        </p:txBody>
      </p:sp>
    </p:spTree>
    <p:extLst>
      <p:ext uri="{BB962C8B-B14F-4D97-AF65-F5344CB8AC3E}">
        <p14:creationId xmlns:p14="http://schemas.microsoft.com/office/powerpoint/2010/main" val="2284317142"/>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2FE3D-C06F-4F1E-8C0C-F4CF12C33F71}"/>
              </a:ext>
            </a:extLst>
          </p:cNvPr>
          <p:cNvSpPr>
            <a:spLocks noGrp="1"/>
          </p:cNvSpPr>
          <p:nvPr>
            <p:ph type="title"/>
          </p:nvPr>
        </p:nvSpPr>
        <p:spPr>
          <a:xfrm>
            <a:off x="457200" y="914400"/>
            <a:ext cx="3931920" cy="1371600"/>
          </a:xfrm>
        </p:spPr>
        <p:txBody>
          <a:bodyPr>
            <a:normAutofit/>
          </a:bodyPr>
          <a:lstStyle/>
          <a:p>
            <a:r>
              <a:rPr lang="en-US" dirty="0"/>
              <a:t>Exercise 1-1: My SWOT Analysis</a:t>
            </a:r>
          </a:p>
        </p:txBody>
      </p:sp>
      <p:sp>
        <p:nvSpPr>
          <p:cNvPr id="9" name="Content Placeholder 8">
            <a:extLst>
              <a:ext uri="{FF2B5EF4-FFF2-40B4-BE49-F238E27FC236}">
                <a16:creationId xmlns:a16="http://schemas.microsoft.com/office/drawing/2014/main" id="{EB68FB6D-CB11-F3F3-00BC-DB9D907D8452}"/>
              </a:ext>
            </a:extLst>
          </p:cNvPr>
          <p:cNvSpPr>
            <a:spLocks noGrp="1"/>
          </p:cNvSpPr>
          <p:nvPr>
            <p:ph idx="1"/>
          </p:nvPr>
        </p:nvSpPr>
        <p:spPr>
          <a:xfrm>
            <a:off x="457200" y="2286000"/>
            <a:ext cx="3931920" cy="3895344"/>
          </a:xfrm>
        </p:spPr>
        <p:txBody>
          <a:bodyPr anchor="t">
            <a:normAutofit/>
          </a:bodyPr>
          <a:lstStyle/>
          <a:p>
            <a:pPr marL="0" indent="0">
              <a:buNone/>
            </a:pPr>
            <a:r>
              <a:rPr lang="en-US" sz="2400" dirty="0"/>
              <a:t>Assign each factor</a:t>
            </a:r>
            <a:br>
              <a:rPr lang="en-US" sz="2400" dirty="0"/>
            </a:br>
            <a:r>
              <a:rPr lang="en-US" sz="2400" dirty="0"/>
              <a:t>as either an opportunity or threat – a strength</a:t>
            </a:r>
            <a:br>
              <a:rPr lang="en-US" sz="2400" dirty="0"/>
            </a:br>
            <a:r>
              <a:rPr lang="en-US" sz="2400" dirty="0"/>
              <a:t>or a weakness.</a:t>
            </a:r>
          </a:p>
        </p:txBody>
      </p:sp>
      <p:grpSp>
        <p:nvGrpSpPr>
          <p:cNvPr id="4" name="Group 3">
            <a:extLst>
              <a:ext uri="{FF2B5EF4-FFF2-40B4-BE49-F238E27FC236}">
                <a16:creationId xmlns:a16="http://schemas.microsoft.com/office/drawing/2014/main" id="{CB17A609-263F-46C8-DC85-0D3B5E52613C}"/>
              </a:ext>
            </a:extLst>
          </p:cNvPr>
          <p:cNvGrpSpPr>
            <a:grpSpLocks noChangeAspect="1"/>
          </p:cNvGrpSpPr>
          <p:nvPr/>
        </p:nvGrpSpPr>
        <p:grpSpPr>
          <a:xfrm>
            <a:off x="4876800" y="914400"/>
            <a:ext cx="6858000" cy="3904169"/>
            <a:chOff x="3794760" y="868680"/>
            <a:chExt cx="7909560" cy="4502808"/>
          </a:xfrm>
        </p:grpSpPr>
        <p:pic>
          <p:nvPicPr>
            <p:cNvPr id="5" name="Picture 4">
              <a:extLst>
                <a:ext uri="{FF2B5EF4-FFF2-40B4-BE49-F238E27FC236}">
                  <a16:creationId xmlns:a16="http://schemas.microsoft.com/office/drawing/2014/main" id="{4A05CAAE-9F59-4B56-8D2E-ACC3DCDF336D}"/>
                </a:ext>
              </a:extLst>
            </p:cNvPr>
            <p:cNvPicPr>
              <a:picLocks noChangeAspect="1"/>
            </p:cNvPicPr>
            <p:nvPr/>
          </p:nvPicPr>
          <p:blipFill rotWithShape="1">
            <a:blip r:embed="rId2" cstate="print">
              <a:grayscl/>
              <a:extLst>
                <a:ext uri="{28A0092B-C50C-407E-A947-70E740481C1C}">
                  <a14:useLocalDpi xmlns:a14="http://schemas.microsoft.com/office/drawing/2010/main"/>
                </a:ext>
              </a:extLst>
            </a:blip>
            <a:srcRect b="-906"/>
            <a:stretch/>
          </p:blipFill>
          <p:spPr>
            <a:xfrm>
              <a:off x="3794760" y="868680"/>
              <a:ext cx="7909560" cy="2423160"/>
            </a:xfrm>
            <a:prstGeom prst="rect">
              <a:avLst/>
            </a:prstGeom>
            <a:ln w="12700">
              <a:solidFill>
                <a:schemeClr val="bg1">
                  <a:lumMod val="50000"/>
                </a:schemeClr>
              </a:solidFill>
            </a:ln>
          </p:spPr>
        </p:pic>
        <p:pic>
          <p:nvPicPr>
            <p:cNvPr id="7" name="Picture 6">
              <a:extLst>
                <a:ext uri="{FF2B5EF4-FFF2-40B4-BE49-F238E27FC236}">
                  <a16:creationId xmlns:a16="http://schemas.microsoft.com/office/drawing/2014/main" id="{532D7C5C-B5DA-442B-A74D-51FDA7B3270E}"/>
                </a:ext>
              </a:extLst>
            </p:cNvPr>
            <p:cNvPicPr>
              <a:picLocks noChangeAspect="1"/>
            </p:cNvPicPr>
            <p:nvPr/>
          </p:nvPicPr>
          <p:blipFill rotWithShape="1">
            <a:blip r:embed="rId3" cstate="print">
              <a:grayscl/>
              <a:extLst>
                <a:ext uri="{28A0092B-C50C-407E-A947-70E740481C1C}">
                  <a14:useLocalDpi xmlns:a14="http://schemas.microsoft.com/office/drawing/2010/main"/>
                </a:ext>
              </a:extLst>
            </a:blip>
            <a:srcRect/>
            <a:stretch/>
          </p:blipFill>
          <p:spPr>
            <a:xfrm>
              <a:off x="3794760" y="3291841"/>
              <a:ext cx="7909560" cy="2079647"/>
            </a:xfrm>
            <a:prstGeom prst="rect">
              <a:avLst/>
            </a:prstGeom>
            <a:ln w="12700">
              <a:solidFill>
                <a:schemeClr val="bg1">
                  <a:lumMod val="50000"/>
                </a:schemeClr>
              </a:solidFill>
            </a:ln>
          </p:spPr>
        </p:pic>
      </p:grpSp>
      <p:sp>
        <p:nvSpPr>
          <p:cNvPr id="15" name="Date Placeholder 3">
            <a:extLst>
              <a:ext uri="{FF2B5EF4-FFF2-40B4-BE49-F238E27FC236}">
                <a16:creationId xmlns:a16="http://schemas.microsoft.com/office/drawing/2014/main" id="{A88EDCA7-1EA0-EF46-AECD-2B4FAD53A800}"/>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6" name="Date Placeholder 3">
            <a:extLst>
              <a:ext uri="{FF2B5EF4-FFF2-40B4-BE49-F238E27FC236}">
                <a16:creationId xmlns:a16="http://schemas.microsoft.com/office/drawing/2014/main" id="{7E957592-A9A8-31DE-E4CB-2E99503B039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386</a:t>
            </a:fld>
            <a:endParaRPr lang="en-US" b="1" dirty="0">
              <a:solidFill>
                <a:srgbClr val="606060"/>
              </a:solidFill>
            </a:endParaRPr>
          </a:p>
        </p:txBody>
      </p:sp>
    </p:spTree>
    <p:extLst>
      <p:ext uri="{BB962C8B-B14F-4D97-AF65-F5344CB8AC3E}">
        <p14:creationId xmlns:p14="http://schemas.microsoft.com/office/powerpoint/2010/main" val="144097859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DE81-3009-47BD-8943-2F43FD0E0143}"/>
              </a:ext>
            </a:extLst>
          </p:cNvPr>
          <p:cNvSpPr>
            <a:spLocks noGrp="1"/>
          </p:cNvSpPr>
          <p:nvPr>
            <p:ph type="title"/>
          </p:nvPr>
        </p:nvSpPr>
        <p:spPr>
          <a:xfrm>
            <a:off x="457200" y="914400"/>
            <a:ext cx="11277600" cy="914400"/>
          </a:xfrm>
        </p:spPr>
        <p:txBody>
          <a:bodyPr>
            <a:normAutofit/>
          </a:bodyPr>
          <a:lstStyle/>
          <a:p>
            <a:r>
              <a:rPr lang="en-US" dirty="0"/>
              <a:t>What will you do – what actionable items</a:t>
            </a:r>
          </a:p>
        </p:txBody>
      </p:sp>
      <p:pic>
        <p:nvPicPr>
          <p:cNvPr id="4" name="Picture 3">
            <a:extLst>
              <a:ext uri="{FF2B5EF4-FFF2-40B4-BE49-F238E27FC236}">
                <a16:creationId xmlns:a16="http://schemas.microsoft.com/office/drawing/2014/main" id="{E779E762-FE4E-411F-A315-5AA1A89D32CE}"/>
              </a:ext>
            </a:extLst>
          </p:cNvPr>
          <p:cNvPicPr>
            <a:picLocks noChangeAspect="1"/>
          </p:cNvPicPr>
          <p:nvPr/>
        </p:nvPicPr>
        <p:blipFill rotWithShape="1">
          <a:blip r:embed="rId2" cstate="print">
            <a:grayscl/>
            <a:extLst>
              <a:ext uri="{28A0092B-C50C-407E-A947-70E740481C1C}">
                <a14:useLocalDpi xmlns:a14="http://schemas.microsoft.com/office/drawing/2010/main"/>
              </a:ext>
            </a:extLst>
          </a:blip>
          <a:srcRect l="1731" t="569" r="996" b="490"/>
          <a:stretch/>
        </p:blipFill>
        <p:spPr>
          <a:xfrm>
            <a:off x="2606351" y="1828800"/>
            <a:ext cx="6979297" cy="3886200"/>
          </a:xfrm>
          <a:prstGeom prst="rect">
            <a:avLst/>
          </a:prstGeom>
          <a:ln w="12700">
            <a:solidFill>
              <a:schemeClr val="bg1">
                <a:lumMod val="50000"/>
              </a:schemeClr>
            </a:solidFill>
          </a:ln>
          <a:effectLst/>
        </p:spPr>
      </p:pic>
      <p:sp>
        <p:nvSpPr>
          <p:cNvPr id="11" name="Date Placeholder 3">
            <a:extLst>
              <a:ext uri="{FF2B5EF4-FFF2-40B4-BE49-F238E27FC236}">
                <a16:creationId xmlns:a16="http://schemas.microsoft.com/office/drawing/2014/main" id="{7B775033-A854-311C-E7DC-053E3B7159C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2" name="Date Placeholder 3">
            <a:extLst>
              <a:ext uri="{FF2B5EF4-FFF2-40B4-BE49-F238E27FC236}">
                <a16:creationId xmlns:a16="http://schemas.microsoft.com/office/drawing/2014/main" id="{9A4CAE6D-7756-5D86-5596-2F4BC4C0486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387</a:t>
            </a:fld>
            <a:endParaRPr lang="en-US" b="1" dirty="0">
              <a:solidFill>
                <a:srgbClr val="606060"/>
              </a:solidFill>
            </a:endParaRPr>
          </a:p>
        </p:txBody>
      </p:sp>
    </p:spTree>
    <p:extLst>
      <p:ext uri="{BB962C8B-B14F-4D97-AF65-F5344CB8AC3E}">
        <p14:creationId xmlns:p14="http://schemas.microsoft.com/office/powerpoint/2010/main" val="109112902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92E66B5-0ED9-40DC-AA97-47EE68114620}"/>
              </a:ext>
            </a:extLst>
          </p:cNvPr>
          <p:cNvSpPr>
            <a:spLocks noGrp="1"/>
          </p:cNvSpPr>
          <p:nvPr>
            <p:ph type="ctrTitle"/>
          </p:nvPr>
        </p:nvSpPr>
        <p:spPr>
          <a:xfrm>
            <a:off x="457200" y="0"/>
            <a:ext cx="11734800" cy="6858000"/>
          </a:xfrm>
        </p:spPr>
        <p:txBody>
          <a:bodyPr/>
          <a:lstStyle/>
          <a:p>
            <a:r>
              <a:rPr lang="en-US"/>
              <a:t>Exercises</a:t>
            </a:r>
          </a:p>
        </p:txBody>
      </p:sp>
      <p:sp>
        <p:nvSpPr>
          <p:cNvPr id="3" name="Date Placeholder 3">
            <a:extLst>
              <a:ext uri="{FF2B5EF4-FFF2-40B4-BE49-F238E27FC236}">
                <a16:creationId xmlns:a16="http://schemas.microsoft.com/office/drawing/2014/main" id="{D159E5A1-BAB2-D067-5A3A-8D4C43F0AC2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1473149521"/>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EFC1802-56CB-4465-9394-F2DF24E53CF3}"/>
              </a:ext>
            </a:extLst>
          </p:cNvPr>
          <p:cNvSpPr>
            <a:spLocks noGrp="1"/>
          </p:cNvSpPr>
          <p:nvPr>
            <p:ph type="title"/>
          </p:nvPr>
        </p:nvSpPr>
        <p:spPr>
          <a:xfrm>
            <a:off x="457200" y="914400"/>
            <a:ext cx="11277600" cy="914400"/>
          </a:xfrm>
        </p:spPr>
        <p:txBody>
          <a:bodyPr vert="horz" lIns="0" tIns="0" rIns="0" bIns="0" rtlCol="0" anchor="t" anchorCtr="0">
            <a:normAutofit/>
          </a:bodyPr>
          <a:lstStyle/>
          <a:p>
            <a:r>
              <a:rPr lang="en-US" dirty="0"/>
              <a:t>Exercise 4-1: Allyson and Janie</a:t>
            </a:r>
          </a:p>
        </p:txBody>
      </p:sp>
      <p:sp>
        <p:nvSpPr>
          <p:cNvPr id="3" name="Content Placeholder 2">
            <a:extLst>
              <a:ext uri="{FF2B5EF4-FFF2-40B4-BE49-F238E27FC236}">
                <a16:creationId xmlns:a16="http://schemas.microsoft.com/office/drawing/2014/main" id="{702C2EE7-5205-4383-88F5-BC92A0981561}"/>
              </a:ext>
            </a:extLst>
          </p:cNvPr>
          <p:cNvSpPr>
            <a:spLocks noGrp="1"/>
          </p:cNvSpPr>
          <p:nvPr>
            <p:ph idx="1"/>
          </p:nvPr>
        </p:nvSpPr>
        <p:spPr>
          <a:xfrm>
            <a:off x="457200" y="1825625"/>
            <a:ext cx="11277600" cy="4351338"/>
          </a:xfrm>
        </p:spPr>
        <p:txBody>
          <a:bodyPr vert="horz" lIns="0" tIns="0" rIns="0" bIns="0" numCol="1" rtlCol="0" anchor="t" anchorCtr="0">
            <a:noAutofit/>
          </a:bodyPr>
          <a:lstStyle/>
          <a:p>
            <a:pPr>
              <a:spcAft>
                <a:spcPts val="1200"/>
              </a:spcAft>
            </a:pPr>
            <a:r>
              <a:rPr lang="en-US" sz="2400" dirty="0"/>
              <a:t>Not agreeing on much of anything</a:t>
            </a:r>
          </a:p>
          <a:p>
            <a:pPr lvl="1">
              <a:spcAft>
                <a:spcPts val="1200"/>
              </a:spcAft>
            </a:pPr>
            <a:r>
              <a:rPr lang="en-US" sz="2200" dirty="0"/>
              <a:t>One wants suburbs – one wants to walk </a:t>
            </a:r>
            <a:br>
              <a:rPr lang="en-US" sz="2200" dirty="0"/>
            </a:br>
            <a:r>
              <a:rPr lang="en-US" sz="2200" dirty="0"/>
              <a:t>to dining and shopping</a:t>
            </a:r>
          </a:p>
          <a:p>
            <a:pPr lvl="1">
              <a:spcAft>
                <a:spcPts val="1200"/>
              </a:spcAft>
            </a:pPr>
            <a:r>
              <a:rPr lang="en-US" sz="2200" dirty="0"/>
              <a:t>One wants small yard – no maintenance </a:t>
            </a:r>
          </a:p>
          <a:p>
            <a:pPr lvl="1">
              <a:spcAft>
                <a:spcPts val="1200"/>
              </a:spcAft>
            </a:pPr>
            <a:r>
              <a:rPr lang="en-US" sz="2200" dirty="0"/>
              <a:t>One wants a garden</a:t>
            </a:r>
          </a:p>
          <a:p>
            <a:pPr lvl="1"/>
            <a:r>
              <a:rPr lang="en-US" sz="2200" dirty="0"/>
              <a:t>One wants 3 BR – other says 2 </a:t>
            </a:r>
          </a:p>
          <a:p>
            <a:r>
              <a:rPr lang="en-US" sz="2400" dirty="0"/>
              <a:t>How would you respond?</a:t>
            </a:r>
          </a:p>
          <a:p>
            <a:r>
              <a:rPr lang="en-US" sz="2400" dirty="0"/>
              <a:t>What questions would you ask?</a:t>
            </a:r>
          </a:p>
        </p:txBody>
      </p:sp>
      <p:sp>
        <p:nvSpPr>
          <p:cNvPr id="6" name="Date Placeholder 3">
            <a:extLst>
              <a:ext uri="{FF2B5EF4-FFF2-40B4-BE49-F238E27FC236}">
                <a16:creationId xmlns:a16="http://schemas.microsoft.com/office/drawing/2014/main" id="{0F93AF5D-AFD3-B5CB-FDE9-9E8ECD9C085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8" name="Date Placeholder 3">
            <a:extLst>
              <a:ext uri="{FF2B5EF4-FFF2-40B4-BE49-F238E27FC236}">
                <a16:creationId xmlns:a16="http://schemas.microsoft.com/office/drawing/2014/main" id="{3676A89C-3B98-D412-87F0-276595209BF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389</a:t>
            </a:fld>
            <a:endParaRPr lang="en-US" b="1" dirty="0">
              <a:solidFill>
                <a:srgbClr val="606060"/>
              </a:solidFill>
            </a:endParaRPr>
          </a:p>
        </p:txBody>
      </p:sp>
    </p:spTree>
    <p:extLst>
      <p:ext uri="{BB962C8B-B14F-4D97-AF65-F5344CB8AC3E}">
        <p14:creationId xmlns:p14="http://schemas.microsoft.com/office/powerpoint/2010/main" val="3422822225"/>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E10682-8020-48B1-BAF6-75D38DE4EAD0}"/>
              </a:ext>
            </a:extLst>
          </p:cNvPr>
          <p:cNvSpPr>
            <a:spLocks noGrp="1"/>
          </p:cNvSpPr>
          <p:nvPr>
            <p:ph type="title"/>
          </p:nvPr>
        </p:nvSpPr>
        <p:spPr>
          <a:xfrm>
            <a:off x="457200" y="914400"/>
            <a:ext cx="11277600" cy="914400"/>
          </a:xfrm>
        </p:spPr>
        <p:txBody>
          <a:bodyPr anchor="t" anchorCtr="0">
            <a:noAutofit/>
          </a:bodyPr>
          <a:lstStyle/>
          <a:p>
            <a:r>
              <a:rPr lang="en-US" dirty="0"/>
              <a:t>Exercise 4-2: Darrell and Melissa</a:t>
            </a:r>
          </a:p>
        </p:txBody>
      </p:sp>
      <p:sp>
        <p:nvSpPr>
          <p:cNvPr id="5" name="Content Placeholder 4">
            <a:extLst>
              <a:ext uri="{FF2B5EF4-FFF2-40B4-BE49-F238E27FC236}">
                <a16:creationId xmlns:a16="http://schemas.microsoft.com/office/drawing/2014/main" id="{9E661533-BDD4-472E-9C72-4F347CB0C8A0}"/>
              </a:ext>
            </a:extLst>
          </p:cNvPr>
          <p:cNvSpPr>
            <a:spLocks noGrp="1"/>
          </p:cNvSpPr>
          <p:nvPr>
            <p:ph idx="1"/>
          </p:nvPr>
        </p:nvSpPr>
        <p:spPr>
          <a:xfrm>
            <a:off x="457200" y="1825625"/>
            <a:ext cx="11277600" cy="4351338"/>
          </a:xfrm>
        </p:spPr>
        <p:txBody>
          <a:bodyPr numCol="2" anchor="t" anchorCtr="0">
            <a:noAutofit/>
          </a:bodyPr>
          <a:lstStyle/>
          <a:p>
            <a:r>
              <a:rPr lang="en-US" sz="2400" dirty="0"/>
              <a:t>Listed at $259,000</a:t>
            </a:r>
          </a:p>
          <a:p>
            <a:pPr>
              <a:spcAft>
                <a:spcPts val="1200"/>
              </a:spcAft>
            </a:pPr>
            <a:r>
              <a:rPr lang="en-US" sz="2400" dirty="0"/>
              <a:t>You were told sellers:</a:t>
            </a:r>
          </a:p>
          <a:p>
            <a:pPr lvl="1">
              <a:spcAft>
                <a:spcPts val="1200"/>
              </a:spcAft>
            </a:pPr>
            <a:r>
              <a:rPr lang="en-US" sz="2200" dirty="0"/>
              <a:t>Had accepted an offer </a:t>
            </a:r>
            <a:br>
              <a:rPr lang="en-US" sz="2200" dirty="0"/>
            </a:br>
            <a:r>
              <a:rPr lang="en-US" sz="2200" dirty="0"/>
              <a:t>of $235,000</a:t>
            </a:r>
          </a:p>
          <a:p>
            <a:pPr lvl="1">
              <a:spcAft>
                <a:spcPts val="1200"/>
              </a:spcAft>
            </a:pPr>
            <a:r>
              <a:rPr lang="en-US" sz="2200" dirty="0"/>
              <a:t>Were very motivated</a:t>
            </a:r>
          </a:p>
          <a:p>
            <a:pPr lvl="1">
              <a:spcAft>
                <a:spcPts val="1200"/>
              </a:spcAft>
            </a:pPr>
            <a:r>
              <a:rPr lang="en-US" sz="2200" dirty="0"/>
              <a:t>Had a roof that would </a:t>
            </a:r>
            <a:br>
              <a:rPr lang="en-US" sz="2200" dirty="0"/>
            </a:br>
            <a:r>
              <a:rPr lang="en-US" sz="2200" dirty="0"/>
              <a:t>need replacing</a:t>
            </a:r>
          </a:p>
          <a:p>
            <a:pPr lvl="1"/>
            <a:r>
              <a:rPr lang="en-US" sz="2200" dirty="0"/>
              <a:t>Now willing to possibly </a:t>
            </a:r>
            <a:br>
              <a:rPr lang="en-US" sz="2200" dirty="0"/>
            </a:br>
            <a:r>
              <a:rPr lang="en-US" sz="2200" dirty="0"/>
              <a:t>take less</a:t>
            </a:r>
          </a:p>
          <a:p>
            <a:r>
              <a:rPr lang="en-US" sz="2400" dirty="0"/>
              <a:t>On-line AVM’s show value </a:t>
            </a:r>
            <a:br>
              <a:rPr lang="en-US" sz="2400" dirty="0"/>
            </a:br>
            <a:r>
              <a:rPr lang="en-US" sz="2400" dirty="0"/>
              <a:t>of $245,000 – that’s what they want to offer</a:t>
            </a:r>
          </a:p>
          <a:p>
            <a:r>
              <a:rPr lang="en-US" sz="2400" dirty="0"/>
              <a:t>What can/should you tell them?</a:t>
            </a:r>
          </a:p>
        </p:txBody>
      </p:sp>
      <p:sp>
        <p:nvSpPr>
          <p:cNvPr id="14" name="Date Placeholder 3">
            <a:extLst>
              <a:ext uri="{FF2B5EF4-FFF2-40B4-BE49-F238E27FC236}">
                <a16:creationId xmlns:a16="http://schemas.microsoft.com/office/drawing/2014/main" id="{62348F92-1790-1391-D5C0-4D044BC4D277}"/>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5" name="Date Placeholder 3">
            <a:extLst>
              <a:ext uri="{FF2B5EF4-FFF2-40B4-BE49-F238E27FC236}">
                <a16:creationId xmlns:a16="http://schemas.microsoft.com/office/drawing/2014/main" id="{229DE485-371F-2F65-6EE4-B290404CB83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390</a:t>
            </a:fld>
            <a:endParaRPr lang="en-US" b="1" dirty="0">
              <a:solidFill>
                <a:srgbClr val="606060"/>
              </a:solidFill>
            </a:endParaRPr>
          </a:p>
        </p:txBody>
      </p:sp>
    </p:spTree>
    <p:extLst>
      <p:ext uri="{BB962C8B-B14F-4D97-AF65-F5344CB8AC3E}">
        <p14:creationId xmlns:p14="http://schemas.microsoft.com/office/powerpoint/2010/main" val="2452535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6DA7D-155C-486F-A6E3-C5C9BDF503D6}"/>
              </a:ext>
            </a:extLst>
          </p:cNvPr>
          <p:cNvSpPr>
            <a:spLocks noGrp="1"/>
          </p:cNvSpPr>
          <p:nvPr>
            <p:ph type="title"/>
          </p:nvPr>
        </p:nvSpPr>
        <p:spPr>
          <a:xfrm>
            <a:off x="454152" y="914400"/>
            <a:ext cx="2743200" cy="1828800"/>
          </a:xfrm>
        </p:spPr>
        <p:txBody>
          <a:bodyPr>
            <a:noAutofit/>
          </a:bodyPr>
          <a:lstStyle/>
          <a:p>
            <a: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t>Reasonable Care and Diligence</a:t>
            </a:r>
            <a:endParaRPr lang="en-US" dirty="0"/>
          </a:p>
        </p:txBody>
      </p:sp>
      <p:sp>
        <p:nvSpPr>
          <p:cNvPr id="3" name="Content Placeholder 2">
            <a:extLst>
              <a:ext uri="{FF2B5EF4-FFF2-40B4-BE49-F238E27FC236}">
                <a16:creationId xmlns:a16="http://schemas.microsoft.com/office/drawing/2014/main" id="{9D4ED2BE-5998-425A-943C-284F0306E62F}"/>
              </a:ext>
            </a:extLst>
          </p:cNvPr>
          <p:cNvSpPr>
            <a:spLocks noGrp="1"/>
          </p:cNvSpPr>
          <p:nvPr>
            <p:ph idx="1"/>
          </p:nvPr>
        </p:nvSpPr>
        <p:spPr>
          <a:xfrm>
            <a:off x="3965448" y="914400"/>
            <a:ext cx="7772400" cy="5262563"/>
          </a:xfrm>
        </p:spPr>
        <p:txBody>
          <a:bodyPr numCol="1">
            <a:normAutofit/>
          </a:bodyPr>
          <a:lstStyle/>
          <a:p>
            <a:pPr>
              <a:spcBef>
                <a:spcPts val="0"/>
              </a:spcBef>
              <a:spcAft>
                <a:spcPts val="1200"/>
              </a:spcAft>
            </a:pPr>
            <a:r>
              <a:rPr lang="en-US" sz="2000" dirty="0"/>
              <a:t>Necessary clauses and contingencies needed </a:t>
            </a:r>
            <a:br>
              <a:rPr lang="en-US" sz="2000" dirty="0"/>
            </a:br>
            <a:r>
              <a:rPr lang="en-US" sz="2000" dirty="0"/>
              <a:t>to protect the buyer</a:t>
            </a:r>
          </a:p>
          <a:p>
            <a:pPr>
              <a:spcBef>
                <a:spcPts val="0"/>
              </a:spcBef>
              <a:spcAft>
                <a:spcPts val="1200"/>
              </a:spcAft>
            </a:pPr>
            <a:r>
              <a:rPr lang="en-US" sz="2000" dirty="0"/>
              <a:t>Prepare a CMA for buyer clients</a:t>
            </a:r>
          </a:p>
          <a:p>
            <a:pPr>
              <a:spcBef>
                <a:spcPts val="0"/>
              </a:spcBef>
              <a:spcAft>
                <a:spcPts val="1200"/>
              </a:spcAft>
            </a:pPr>
            <a:r>
              <a:rPr lang="en-US" sz="2000" dirty="0"/>
              <a:t>Provide home warranty information</a:t>
            </a:r>
          </a:p>
          <a:p>
            <a:pPr>
              <a:spcBef>
                <a:spcPts val="0"/>
              </a:spcBef>
              <a:spcAft>
                <a:spcPts val="1200"/>
              </a:spcAft>
            </a:pPr>
            <a:r>
              <a:rPr lang="en-US" sz="2000" dirty="0"/>
              <a:t>Provide info about issues affecting value or resale</a:t>
            </a:r>
          </a:p>
          <a:p>
            <a:pPr>
              <a:spcBef>
                <a:spcPts val="0"/>
              </a:spcBef>
              <a:spcAft>
                <a:spcPts val="1200"/>
              </a:spcAft>
            </a:pPr>
            <a:r>
              <a:rPr lang="en-US" sz="2000" dirty="0"/>
              <a:t>Advise on additional charges and costs </a:t>
            </a:r>
          </a:p>
          <a:p>
            <a:pPr>
              <a:spcBef>
                <a:spcPts val="0"/>
              </a:spcBef>
              <a:spcAft>
                <a:spcPts val="1200"/>
              </a:spcAft>
            </a:pPr>
            <a:r>
              <a:rPr lang="en-US" sz="2000" dirty="0"/>
              <a:t>Obtain all required disclosures from seller</a:t>
            </a:r>
          </a:p>
          <a:p>
            <a:pPr>
              <a:spcBef>
                <a:spcPts val="0"/>
              </a:spcBef>
              <a:spcAft>
                <a:spcPts val="1200"/>
              </a:spcAft>
            </a:pPr>
            <a:r>
              <a:rPr lang="en-US" sz="2000" dirty="0"/>
              <a:t>Advise buyer to check on important issues</a:t>
            </a:r>
          </a:p>
        </p:txBody>
      </p:sp>
      <p:pic>
        <p:nvPicPr>
          <p:cNvPr id="4" name="Graphic 3">
            <a:extLst>
              <a:ext uri="{FF2B5EF4-FFF2-40B4-BE49-F238E27FC236}">
                <a16:creationId xmlns:a16="http://schemas.microsoft.com/office/drawing/2014/main" id="{1BD84318-DFE3-9C34-6681-F96A5BDCAA9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025" y="2514600"/>
            <a:ext cx="1828800" cy="1828800"/>
          </a:xfrm>
          <a:prstGeom prst="rect">
            <a:avLst/>
          </a:prstGeom>
        </p:spPr>
      </p:pic>
      <p:sp>
        <p:nvSpPr>
          <p:cNvPr id="5" name="Date Placeholder 3">
            <a:extLst>
              <a:ext uri="{FF2B5EF4-FFF2-40B4-BE49-F238E27FC236}">
                <a16:creationId xmlns:a16="http://schemas.microsoft.com/office/drawing/2014/main" id="{BF147686-0F81-95E3-86F0-4EF4445FF15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9BE1A072-E5AC-9446-311B-3B9E24CE8D8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40</a:t>
            </a:fld>
            <a:endParaRPr lang="en-US" sz="1200" b="1" dirty="0">
              <a:solidFill>
                <a:srgbClr val="606060"/>
              </a:solidFill>
            </a:endParaRPr>
          </a:p>
        </p:txBody>
      </p:sp>
    </p:spTree>
    <p:extLst>
      <p:ext uri="{BB962C8B-B14F-4D97-AF65-F5344CB8AC3E}">
        <p14:creationId xmlns:p14="http://schemas.microsoft.com/office/powerpoint/2010/main" val="3351357480"/>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872F-7B0D-4293-B228-AAB1366AF7A1}"/>
              </a:ext>
            </a:extLst>
          </p:cNvPr>
          <p:cNvSpPr>
            <a:spLocks noGrp="1"/>
          </p:cNvSpPr>
          <p:nvPr>
            <p:ph type="title"/>
          </p:nvPr>
        </p:nvSpPr>
        <p:spPr>
          <a:xfrm>
            <a:off x="457200" y="914400"/>
            <a:ext cx="11277600" cy="914400"/>
          </a:xfrm>
        </p:spPr>
        <p:txBody>
          <a:bodyPr/>
          <a:lstStyle/>
          <a:p>
            <a:r>
              <a:rPr lang="en-US" dirty="0"/>
              <a:t>Darrell and Melissa </a:t>
            </a:r>
          </a:p>
        </p:txBody>
      </p:sp>
      <p:sp>
        <p:nvSpPr>
          <p:cNvPr id="3" name="Content Placeholder 2">
            <a:extLst>
              <a:ext uri="{FF2B5EF4-FFF2-40B4-BE49-F238E27FC236}">
                <a16:creationId xmlns:a16="http://schemas.microsoft.com/office/drawing/2014/main" id="{03DC29B8-5F13-4FA9-85C3-89B9ECFADD6B}"/>
              </a:ext>
            </a:extLst>
          </p:cNvPr>
          <p:cNvSpPr>
            <a:spLocks noGrp="1"/>
          </p:cNvSpPr>
          <p:nvPr>
            <p:ph idx="1"/>
          </p:nvPr>
        </p:nvSpPr>
        <p:spPr>
          <a:xfrm>
            <a:off x="457200" y="1825625"/>
            <a:ext cx="11277600" cy="4351338"/>
          </a:xfrm>
        </p:spPr>
        <p:txBody>
          <a:bodyPr numCol="1"/>
          <a:lstStyle/>
          <a:p>
            <a:pPr marL="0" indent="0">
              <a:buNone/>
            </a:pPr>
            <a:r>
              <a:rPr lang="en-US" sz="2400" b="1" dirty="0">
                <a:latin typeface="Montserrat SemiBold" pitchFamily="2" charset="77"/>
              </a:rPr>
              <a:t>Depending on your state agency law</a:t>
            </a:r>
          </a:p>
          <a:p>
            <a:pPr marL="228600" lvl="1" indent="-228600">
              <a:buFont typeface="Arial" panose="020B0604020202020204" pitchFamily="34" charset="0"/>
              <a:buChar char="•"/>
            </a:pPr>
            <a:r>
              <a:rPr lang="en-US" sz="2200" dirty="0"/>
              <a:t>Designated Agency – You don’t work for the sellers</a:t>
            </a:r>
          </a:p>
          <a:p>
            <a:pPr marL="228600" lvl="1" indent="-228600">
              <a:buFont typeface="Arial" panose="020B0604020202020204" pitchFamily="34" charset="0"/>
              <a:buChar char="•"/>
            </a:pPr>
            <a:r>
              <a:rPr lang="en-US" sz="2200" dirty="0"/>
              <a:t>Brokerage creates agency – implied knowledge</a:t>
            </a:r>
          </a:p>
        </p:txBody>
      </p:sp>
      <p:sp>
        <p:nvSpPr>
          <p:cNvPr id="9" name="Date Placeholder 3">
            <a:extLst>
              <a:ext uri="{FF2B5EF4-FFF2-40B4-BE49-F238E27FC236}">
                <a16:creationId xmlns:a16="http://schemas.microsoft.com/office/drawing/2014/main" id="{04AC9032-A20C-AF1F-56CA-1C5A3E4D6739}"/>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0" name="Date Placeholder 3">
            <a:extLst>
              <a:ext uri="{FF2B5EF4-FFF2-40B4-BE49-F238E27FC236}">
                <a16:creationId xmlns:a16="http://schemas.microsoft.com/office/drawing/2014/main" id="{FEFE1FFC-02F0-6F2F-C7DC-EF49BC89EA6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391</a:t>
            </a:fld>
            <a:endParaRPr lang="en-US" b="1" dirty="0">
              <a:solidFill>
                <a:srgbClr val="606060"/>
              </a:solidFill>
            </a:endParaRPr>
          </a:p>
        </p:txBody>
      </p:sp>
    </p:spTree>
    <p:extLst>
      <p:ext uri="{BB962C8B-B14F-4D97-AF65-F5344CB8AC3E}">
        <p14:creationId xmlns:p14="http://schemas.microsoft.com/office/powerpoint/2010/main" val="3156915613"/>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39750-6917-4619-BA2A-55D0595B1F6F}"/>
              </a:ext>
            </a:extLst>
          </p:cNvPr>
          <p:cNvSpPr>
            <a:spLocks noGrp="1"/>
          </p:cNvSpPr>
          <p:nvPr>
            <p:ph type="title"/>
          </p:nvPr>
        </p:nvSpPr>
        <p:spPr>
          <a:xfrm>
            <a:off x="457200" y="914400"/>
            <a:ext cx="11277600" cy="914400"/>
          </a:xfrm>
        </p:spPr>
        <p:txBody>
          <a:bodyPr anchor="t" anchorCtr="0">
            <a:noAutofit/>
          </a:bodyPr>
          <a:lstStyle/>
          <a:p>
            <a:r>
              <a:rPr lang="en-US" dirty="0" err="1"/>
              <a:t>Akim</a:t>
            </a:r>
            <a:r>
              <a:rPr lang="en-US" dirty="0"/>
              <a:t> and </a:t>
            </a:r>
            <a:r>
              <a:rPr lang="en-US" dirty="0" err="1"/>
              <a:t>Jarek</a:t>
            </a:r>
            <a:endParaRPr lang="en-US" dirty="0"/>
          </a:p>
        </p:txBody>
      </p:sp>
      <p:sp>
        <p:nvSpPr>
          <p:cNvPr id="11" name="Content Placeholder 10">
            <a:extLst>
              <a:ext uri="{FF2B5EF4-FFF2-40B4-BE49-F238E27FC236}">
                <a16:creationId xmlns:a16="http://schemas.microsoft.com/office/drawing/2014/main" id="{0A8DEBED-1D31-5E3D-9623-BBDEE4BDB9FB}"/>
              </a:ext>
            </a:extLst>
          </p:cNvPr>
          <p:cNvSpPr>
            <a:spLocks noGrp="1"/>
          </p:cNvSpPr>
          <p:nvPr>
            <p:ph idx="1"/>
          </p:nvPr>
        </p:nvSpPr>
        <p:spPr>
          <a:xfrm>
            <a:off x="457200" y="1825625"/>
            <a:ext cx="11277600" cy="4351338"/>
          </a:xfrm>
        </p:spPr>
        <p:txBody>
          <a:bodyPr numCol="1"/>
          <a:lstStyle/>
          <a:p>
            <a:pPr lvl="0"/>
            <a:r>
              <a:rPr lang="en-US" sz="2400" dirty="0"/>
              <a:t>You did a seller counseling on this property</a:t>
            </a:r>
          </a:p>
          <a:p>
            <a:pPr lvl="0"/>
            <a:r>
              <a:rPr lang="en-US" sz="2400" dirty="0"/>
              <a:t>You know of the seller’s motivation, bottom </a:t>
            </a:r>
            <a:br>
              <a:rPr lang="en-US" sz="2400" dirty="0"/>
            </a:br>
            <a:r>
              <a:rPr lang="en-US" sz="2400" dirty="0"/>
              <a:t>line and other personal information</a:t>
            </a:r>
          </a:p>
          <a:p>
            <a:pPr lvl="0"/>
            <a:r>
              <a:rPr lang="en-US" sz="2400" dirty="0" err="1"/>
              <a:t>Akim</a:t>
            </a:r>
            <a:r>
              <a:rPr lang="en-US" sz="2400" dirty="0"/>
              <a:t> and </a:t>
            </a:r>
            <a:r>
              <a:rPr lang="en-US" sz="2400" dirty="0" err="1"/>
              <a:t>Jarek</a:t>
            </a:r>
            <a:r>
              <a:rPr lang="en-US" sz="2400" dirty="0"/>
              <a:t> saw the property at an open </a:t>
            </a:r>
            <a:br>
              <a:rPr lang="en-US" sz="2400" dirty="0"/>
            </a:br>
            <a:r>
              <a:rPr lang="en-US" sz="2400" dirty="0"/>
              <a:t>house with another agent</a:t>
            </a:r>
          </a:p>
          <a:p>
            <a:pPr lvl="0"/>
            <a:r>
              <a:rPr lang="en-US" sz="2400" dirty="0"/>
              <a:t>They ‘think’ they told the open-house agent </a:t>
            </a:r>
            <a:br>
              <a:rPr lang="en-US" sz="2400" dirty="0"/>
            </a:br>
            <a:r>
              <a:rPr lang="en-US" sz="2400" dirty="0"/>
              <a:t>they were working with you</a:t>
            </a:r>
          </a:p>
          <a:p>
            <a:pPr lvl="0"/>
            <a:r>
              <a:rPr lang="en-US" sz="2400" dirty="0"/>
              <a:t>What are the issues on this one?</a:t>
            </a:r>
          </a:p>
        </p:txBody>
      </p:sp>
      <p:sp>
        <p:nvSpPr>
          <p:cNvPr id="16" name="Date Placeholder 3">
            <a:extLst>
              <a:ext uri="{FF2B5EF4-FFF2-40B4-BE49-F238E27FC236}">
                <a16:creationId xmlns:a16="http://schemas.microsoft.com/office/drawing/2014/main" id="{7632775E-8687-4B6E-5F8E-A1DEBD45751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7" name="Date Placeholder 3">
            <a:extLst>
              <a:ext uri="{FF2B5EF4-FFF2-40B4-BE49-F238E27FC236}">
                <a16:creationId xmlns:a16="http://schemas.microsoft.com/office/drawing/2014/main" id="{17D62AFC-5BFC-4B1A-39DF-EA2AC2A0BEB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392</a:t>
            </a:fld>
            <a:endParaRPr lang="en-US" b="1" dirty="0">
              <a:solidFill>
                <a:srgbClr val="606060"/>
              </a:solidFill>
            </a:endParaRPr>
          </a:p>
        </p:txBody>
      </p:sp>
    </p:spTree>
    <p:extLst>
      <p:ext uri="{BB962C8B-B14F-4D97-AF65-F5344CB8AC3E}">
        <p14:creationId xmlns:p14="http://schemas.microsoft.com/office/powerpoint/2010/main" val="2062511489"/>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C4F0F-1BCD-441A-956C-AD498D8F8352}"/>
              </a:ext>
            </a:extLst>
          </p:cNvPr>
          <p:cNvSpPr>
            <a:spLocks noGrp="1"/>
          </p:cNvSpPr>
          <p:nvPr>
            <p:ph type="title"/>
          </p:nvPr>
        </p:nvSpPr>
        <p:spPr>
          <a:xfrm>
            <a:off x="457200" y="914400"/>
            <a:ext cx="11277600" cy="914400"/>
          </a:xfrm>
        </p:spPr>
        <p:txBody>
          <a:bodyPr/>
          <a:lstStyle/>
          <a:p>
            <a:r>
              <a:rPr lang="en-US" err="1"/>
              <a:t>Akim</a:t>
            </a:r>
            <a:r>
              <a:rPr lang="en-US"/>
              <a:t> and </a:t>
            </a:r>
            <a:r>
              <a:rPr lang="en-US" err="1"/>
              <a:t>Jarek</a:t>
            </a:r>
            <a:endParaRPr lang="en-US"/>
          </a:p>
        </p:txBody>
      </p:sp>
      <p:sp>
        <p:nvSpPr>
          <p:cNvPr id="3" name="Content Placeholder 2">
            <a:extLst>
              <a:ext uri="{FF2B5EF4-FFF2-40B4-BE49-F238E27FC236}">
                <a16:creationId xmlns:a16="http://schemas.microsoft.com/office/drawing/2014/main" id="{EE451658-6805-4404-B7FF-9428040EB281}"/>
              </a:ext>
            </a:extLst>
          </p:cNvPr>
          <p:cNvSpPr>
            <a:spLocks noGrp="1"/>
          </p:cNvSpPr>
          <p:nvPr>
            <p:ph idx="1"/>
          </p:nvPr>
        </p:nvSpPr>
        <p:spPr>
          <a:xfrm>
            <a:off x="457200" y="1825625"/>
            <a:ext cx="11277600" cy="4351338"/>
          </a:xfrm>
        </p:spPr>
        <p:txBody>
          <a:bodyPr numCol="1"/>
          <a:lstStyle/>
          <a:p>
            <a:r>
              <a:rPr lang="en-US" sz="2400" dirty="0"/>
              <a:t>Open houses typically do not make the agent </a:t>
            </a:r>
            <a:br>
              <a:rPr lang="en-US" sz="2400" dirty="0"/>
            </a:br>
            <a:r>
              <a:rPr lang="en-US" sz="2400" dirty="0"/>
              <a:t>procuring cause</a:t>
            </a:r>
          </a:p>
          <a:p>
            <a:r>
              <a:rPr lang="en-US" sz="2400" dirty="0"/>
              <a:t>You cannot disclose anything you learned about </a:t>
            </a:r>
            <a:br>
              <a:rPr lang="en-US" sz="2400" dirty="0"/>
            </a:br>
            <a:r>
              <a:rPr lang="en-US" sz="2400" dirty="0"/>
              <a:t>the seller at the time of the seller counseling </a:t>
            </a:r>
          </a:p>
          <a:p>
            <a:r>
              <a:rPr lang="en-US" sz="2400" dirty="0"/>
              <a:t>You can write the contract and negotiate for the buyer</a:t>
            </a:r>
          </a:p>
          <a:p>
            <a:r>
              <a:rPr lang="en-US" sz="2400" dirty="0"/>
              <a:t>Have a buyer rep agreement and maintain good records</a:t>
            </a:r>
          </a:p>
        </p:txBody>
      </p:sp>
      <p:sp>
        <p:nvSpPr>
          <p:cNvPr id="9" name="Date Placeholder 3">
            <a:extLst>
              <a:ext uri="{FF2B5EF4-FFF2-40B4-BE49-F238E27FC236}">
                <a16:creationId xmlns:a16="http://schemas.microsoft.com/office/drawing/2014/main" id="{1B3EA6E8-FCF1-A082-5758-6C2D2486CE9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0" name="Date Placeholder 3">
            <a:extLst>
              <a:ext uri="{FF2B5EF4-FFF2-40B4-BE49-F238E27FC236}">
                <a16:creationId xmlns:a16="http://schemas.microsoft.com/office/drawing/2014/main" id="{53FB31F8-6116-F9E5-CF44-C0109AD3B37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393</a:t>
            </a:fld>
            <a:endParaRPr lang="en-US" b="1" dirty="0">
              <a:solidFill>
                <a:srgbClr val="606060"/>
              </a:solidFill>
            </a:endParaRPr>
          </a:p>
        </p:txBody>
      </p:sp>
    </p:spTree>
    <p:extLst>
      <p:ext uri="{BB962C8B-B14F-4D97-AF65-F5344CB8AC3E}">
        <p14:creationId xmlns:p14="http://schemas.microsoft.com/office/powerpoint/2010/main" val="680201907"/>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AE78-2A46-46BE-9E18-A422F5FD4435}"/>
              </a:ext>
            </a:extLst>
          </p:cNvPr>
          <p:cNvSpPr>
            <a:spLocks noGrp="1"/>
          </p:cNvSpPr>
          <p:nvPr>
            <p:ph type="title"/>
          </p:nvPr>
        </p:nvSpPr>
        <p:spPr>
          <a:xfrm>
            <a:off x="457200" y="914400"/>
            <a:ext cx="11277600" cy="914400"/>
          </a:xfrm>
        </p:spPr>
        <p:txBody>
          <a:bodyPr anchor="t" anchorCtr="0">
            <a:noAutofit/>
          </a:bodyPr>
          <a:lstStyle/>
          <a:p>
            <a:r>
              <a:rPr lang="en-US" dirty="0"/>
              <a:t>Rohan and Lindsey</a:t>
            </a:r>
          </a:p>
        </p:txBody>
      </p:sp>
      <p:sp>
        <p:nvSpPr>
          <p:cNvPr id="3" name="Content Placeholder 2">
            <a:extLst>
              <a:ext uri="{FF2B5EF4-FFF2-40B4-BE49-F238E27FC236}">
                <a16:creationId xmlns:a16="http://schemas.microsoft.com/office/drawing/2014/main" id="{BB778668-716E-4E95-9566-A2F0AF7C5E08}"/>
              </a:ext>
            </a:extLst>
          </p:cNvPr>
          <p:cNvSpPr>
            <a:spLocks noGrp="1"/>
          </p:cNvSpPr>
          <p:nvPr>
            <p:ph idx="1"/>
          </p:nvPr>
        </p:nvSpPr>
        <p:spPr>
          <a:xfrm>
            <a:off x="457200" y="1825625"/>
            <a:ext cx="11277600" cy="4351338"/>
          </a:xfrm>
        </p:spPr>
        <p:txBody>
          <a:bodyPr numCol="1" anchor="t" anchorCtr="0">
            <a:noAutofit/>
          </a:bodyPr>
          <a:lstStyle/>
          <a:p>
            <a:r>
              <a:rPr lang="en-US" sz="2400" dirty="0"/>
              <a:t>They visit a FSBO and love it</a:t>
            </a:r>
          </a:p>
          <a:p>
            <a:r>
              <a:rPr lang="en-US" sz="2400" dirty="0"/>
              <a:t>Concerned about some deferred maintenance</a:t>
            </a:r>
          </a:p>
          <a:p>
            <a:r>
              <a:rPr lang="en-US" sz="2400" dirty="0"/>
              <a:t>Will need ground floor addition </a:t>
            </a:r>
          </a:p>
          <a:p>
            <a:r>
              <a:rPr lang="en-US" sz="2400" dirty="0"/>
              <a:t>They make arrangements for you to call the FSBO</a:t>
            </a:r>
          </a:p>
        </p:txBody>
      </p:sp>
      <p:sp>
        <p:nvSpPr>
          <p:cNvPr id="10" name="Date Placeholder 3">
            <a:extLst>
              <a:ext uri="{FF2B5EF4-FFF2-40B4-BE49-F238E27FC236}">
                <a16:creationId xmlns:a16="http://schemas.microsoft.com/office/drawing/2014/main" id="{9AF742E0-C57F-C340-B573-67D4B0CF149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D74AEABC-187B-FB88-96BC-FBF3249A82F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394</a:t>
            </a:fld>
            <a:endParaRPr lang="en-US" b="1" dirty="0">
              <a:solidFill>
                <a:srgbClr val="606060"/>
              </a:solidFill>
            </a:endParaRPr>
          </a:p>
        </p:txBody>
      </p:sp>
    </p:spTree>
    <p:extLst>
      <p:ext uri="{BB962C8B-B14F-4D97-AF65-F5344CB8AC3E}">
        <p14:creationId xmlns:p14="http://schemas.microsoft.com/office/powerpoint/2010/main" val="2683681617"/>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AE78-2A46-46BE-9E18-A422F5FD4435}"/>
              </a:ext>
            </a:extLst>
          </p:cNvPr>
          <p:cNvSpPr>
            <a:spLocks noGrp="1"/>
          </p:cNvSpPr>
          <p:nvPr>
            <p:ph type="title"/>
          </p:nvPr>
        </p:nvSpPr>
        <p:spPr>
          <a:xfrm>
            <a:off x="457200" y="914400"/>
            <a:ext cx="11277600" cy="914400"/>
          </a:xfrm>
        </p:spPr>
        <p:txBody>
          <a:bodyPr>
            <a:normAutofit/>
          </a:bodyPr>
          <a:lstStyle/>
          <a:p>
            <a:r>
              <a:rPr lang="en-US" dirty="0"/>
              <a:t>Rohan and Lindsey</a:t>
            </a:r>
          </a:p>
        </p:txBody>
      </p:sp>
      <p:sp>
        <p:nvSpPr>
          <p:cNvPr id="3" name="Content Placeholder 2">
            <a:extLst>
              <a:ext uri="{FF2B5EF4-FFF2-40B4-BE49-F238E27FC236}">
                <a16:creationId xmlns:a16="http://schemas.microsoft.com/office/drawing/2014/main" id="{BB778668-716E-4E95-9566-A2F0AF7C5E08}"/>
              </a:ext>
            </a:extLst>
          </p:cNvPr>
          <p:cNvSpPr>
            <a:spLocks noGrp="1"/>
          </p:cNvSpPr>
          <p:nvPr>
            <p:ph idx="1"/>
          </p:nvPr>
        </p:nvSpPr>
        <p:spPr>
          <a:xfrm>
            <a:off x="457200" y="1825625"/>
            <a:ext cx="11277600" cy="4351338"/>
          </a:xfrm>
        </p:spPr>
        <p:txBody>
          <a:bodyPr numCol="1"/>
          <a:lstStyle/>
          <a:p>
            <a:pPr>
              <a:spcAft>
                <a:spcPts val="1200"/>
              </a:spcAft>
            </a:pPr>
            <a:r>
              <a:rPr lang="en-US" sz="2400" dirty="0"/>
              <a:t>Issues could be</a:t>
            </a:r>
          </a:p>
          <a:p>
            <a:pPr lvl="1">
              <a:spcAft>
                <a:spcPts val="1200"/>
              </a:spcAft>
            </a:pPr>
            <a:r>
              <a:rPr lang="en-US" sz="2200" dirty="0"/>
              <a:t>Home inspections</a:t>
            </a:r>
          </a:p>
          <a:p>
            <a:pPr lvl="1">
              <a:spcAft>
                <a:spcPts val="1200"/>
              </a:spcAft>
            </a:pPr>
            <a:r>
              <a:rPr lang="en-US" sz="2200" dirty="0"/>
              <a:t>Does zoning allow the room addition</a:t>
            </a:r>
          </a:p>
          <a:p>
            <a:pPr lvl="1"/>
            <a:r>
              <a:rPr lang="en-US" sz="2200" dirty="0"/>
              <a:t>Seeking broker compensation from the seller</a:t>
            </a:r>
          </a:p>
          <a:p>
            <a:r>
              <a:rPr lang="en-US" sz="2400" dirty="0"/>
              <a:t>How would you approach the seller?</a:t>
            </a:r>
          </a:p>
          <a:p>
            <a:r>
              <a:rPr lang="en-US" sz="2400" dirty="0"/>
              <a:t>Need to research what it was listed for </a:t>
            </a:r>
          </a:p>
          <a:p>
            <a:endParaRPr lang="en-US" dirty="0"/>
          </a:p>
        </p:txBody>
      </p:sp>
      <p:sp>
        <p:nvSpPr>
          <p:cNvPr id="8" name="Date Placeholder 3">
            <a:extLst>
              <a:ext uri="{FF2B5EF4-FFF2-40B4-BE49-F238E27FC236}">
                <a16:creationId xmlns:a16="http://schemas.microsoft.com/office/drawing/2014/main" id="{859CCC4B-1B3D-B278-095E-AB4870595B46}"/>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9" name="Date Placeholder 3">
            <a:extLst>
              <a:ext uri="{FF2B5EF4-FFF2-40B4-BE49-F238E27FC236}">
                <a16:creationId xmlns:a16="http://schemas.microsoft.com/office/drawing/2014/main" id="{2EBB0886-722E-17C0-F263-ED77548589A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395</a:t>
            </a:fld>
            <a:endParaRPr lang="en-US" b="1" dirty="0">
              <a:solidFill>
                <a:srgbClr val="606060"/>
              </a:solidFill>
            </a:endParaRPr>
          </a:p>
        </p:txBody>
      </p:sp>
    </p:spTree>
    <p:extLst>
      <p:ext uri="{BB962C8B-B14F-4D97-AF65-F5344CB8AC3E}">
        <p14:creationId xmlns:p14="http://schemas.microsoft.com/office/powerpoint/2010/main" val="32129717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AE78-2A46-46BE-9E18-A422F5FD4435}"/>
              </a:ext>
            </a:extLst>
          </p:cNvPr>
          <p:cNvSpPr>
            <a:spLocks noGrp="1"/>
          </p:cNvSpPr>
          <p:nvPr>
            <p:ph type="title"/>
          </p:nvPr>
        </p:nvSpPr>
        <p:spPr>
          <a:xfrm>
            <a:off x="457200" y="914400"/>
            <a:ext cx="11277600" cy="914400"/>
          </a:xfrm>
        </p:spPr>
        <p:txBody>
          <a:bodyPr anchor="t">
            <a:normAutofit/>
          </a:bodyPr>
          <a:lstStyle/>
          <a:p>
            <a:r>
              <a:rPr lang="en-US"/>
              <a:t>Parul</a:t>
            </a:r>
          </a:p>
        </p:txBody>
      </p:sp>
      <p:sp>
        <p:nvSpPr>
          <p:cNvPr id="3" name="Content Placeholder 2">
            <a:extLst>
              <a:ext uri="{FF2B5EF4-FFF2-40B4-BE49-F238E27FC236}">
                <a16:creationId xmlns:a16="http://schemas.microsoft.com/office/drawing/2014/main" id="{BB778668-716E-4E95-9566-A2F0AF7C5E08}"/>
              </a:ext>
            </a:extLst>
          </p:cNvPr>
          <p:cNvSpPr>
            <a:spLocks noGrp="1"/>
          </p:cNvSpPr>
          <p:nvPr>
            <p:ph idx="1"/>
          </p:nvPr>
        </p:nvSpPr>
        <p:spPr>
          <a:xfrm>
            <a:off x="457200" y="1825625"/>
            <a:ext cx="11277600" cy="4351338"/>
          </a:xfrm>
        </p:spPr>
        <p:txBody>
          <a:bodyPr numCol="1">
            <a:noAutofit/>
          </a:bodyPr>
          <a:lstStyle/>
          <a:p>
            <a:pPr>
              <a:spcAft>
                <a:spcPts val="1800"/>
              </a:spcAft>
            </a:pPr>
            <a:r>
              <a:rPr lang="en-US" sz="2400" dirty="0" err="1"/>
              <a:t>Parul</a:t>
            </a:r>
            <a:r>
              <a:rPr lang="en-US" sz="2400" dirty="0"/>
              <a:t> and her parents are looking at lofts</a:t>
            </a:r>
          </a:p>
          <a:p>
            <a:pPr>
              <a:spcAft>
                <a:spcPts val="1800"/>
              </a:spcAft>
            </a:pPr>
            <a:r>
              <a:rPr lang="en-US" sz="2400" dirty="0"/>
              <a:t>She starts taking pictures, sending them </a:t>
            </a:r>
            <a:br>
              <a:rPr lang="en-US" sz="2400" dirty="0"/>
            </a:br>
            <a:r>
              <a:rPr lang="en-US" sz="2400" dirty="0"/>
              <a:t>to friends and tweeting her excitement</a:t>
            </a:r>
          </a:p>
          <a:p>
            <a:pPr>
              <a:spcAft>
                <a:spcPts val="1800"/>
              </a:spcAft>
            </a:pPr>
            <a:r>
              <a:rPr lang="en-US" sz="2400" dirty="0"/>
              <a:t>Sales agent sees her excitement </a:t>
            </a:r>
            <a:br>
              <a:rPr lang="en-US" sz="2400" dirty="0"/>
            </a:br>
            <a:r>
              <a:rPr lang="en-US" sz="2400" dirty="0"/>
              <a:t>and adds to it</a:t>
            </a:r>
          </a:p>
          <a:p>
            <a:pPr>
              <a:spcAft>
                <a:spcPts val="1800"/>
              </a:spcAft>
            </a:pPr>
            <a:r>
              <a:rPr lang="en-US" sz="2400" dirty="0" err="1"/>
              <a:t>Parul’s</a:t>
            </a:r>
            <a:r>
              <a:rPr lang="en-US" sz="2400" dirty="0"/>
              <a:t> father asks questions about heating </a:t>
            </a:r>
            <a:br>
              <a:rPr lang="en-US" sz="2400" dirty="0"/>
            </a:br>
            <a:r>
              <a:rPr lang="en-US" sz="2400" dirty="0"/>
              <a:t>and cooling costs, taxes, etc.</a:t>
            </a:r>
          </a:p>
          <a:p>
            <a:pPr>
              <a:spcAft>
                <a:spcPts val="1800"/>
              </a:spcAft>
            </a:pPr>
            <a:r>
              <a:rPr lang="en-US" sz="2400" dirty="0"/>
              <a:t>Her mother asks if it’s a safe neighborhood </a:t>
            </a:r>
            <a:br>
              <a:rPr lang="en-US" sz="2400" dirty="0"/>
            </a:br>
            <a:r>
              <a:rPr lang="en-US" sz="2400" dirty="0"/>
              <a:t>and would you live here as a single woman?</a:t>
            </a:r>
          </a:p>
        </p:txBody>
      </p:sp>
      <p:sp>
        <p:nvSpPr>
          <p:cNvPr id="10" name="Date Placeholder 3">
            <a:extLst>
              <a:ext uri="{FF2B5EF4-FFF2-40B4-BE49-F238E27FC236}">
                <a16:creationId xmlns:a16="http://schemas.microsoft.com/office/drawing/2014/main" id="{CD371D3C-A608-6A68-D2D7-5C077069B81E}"/>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1" name="Date Placeholder 3">
            <a:extLst>
              <a:ext uri="{FF2B5EF4-FFF2-40B4-BE49-F238E27FC236}">
                <a16:creationId xmlns:a16="http://schemas.microsoft.com/office/drawing/2014/main" id="{8C863620-589C-D579-BB4C-71FFA78011B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396</a:t>
            </a:fld>
            <a:endParaRPr lang="en-US" b="1" dirty="0">
              <a:solidFill>
                <a:srgbClr val="606060"/>
              </a:solidFill>
            </a:endParaRPr>
          </a:p>
        </p:txBody>
      </p:sp>
    </p:spTree>
    <p:extLst>
      <p:ext uri="{BB962C8B-B14F-4D97-AF65-F5344CB8AC3E}">
        <p14:creationId xmlns:p14="http://schemas.microsoft.com/office/powerpoint/2010/main" val="270232120"/>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AE78-2A46-46BE-9E18-A422F5FD4435}"/>
              </a:ext>
            </a:extLst>
          </p:cNvPr>
          <p:cNvSpPr>
            <a:spLocks noGrp="1"/>
          </p:cNvSpPr>
          <p:nvPr>
            <p:ph type="title"/>
          </p:nvPr>
        </p:nvSpPr>
        <p:spPr>
          <a:xfrm>
            <a:off x="457200" y="914400"/>
            <a:ext cx="11277600" cy="914400"/>
          </a:xfrm>
        </p:spPr>
        <p:txBody>
          <a:bodyPr>
            <a:normAutofit/>
          </a:bodyPr>
          <a:lstStyle/>
          <a:p>
            <a:r>
              <a:rPr lang="en-US" err="1"/>
              <a:t>Parul</a:t>
            </a:r>
            <a:endParaRPr lang="en-US"/>
          </a:p>
        </p:txBody>
      </p:sp>
      <p:sp>
        <p:nvSpPr>
          <p:cNvPr id="3" name="Content Placeholder 2">
            <a:extLst>
              <a:ext uri="{FF2B5EF4-FFF2-40B4-BE49-F238E27FC236}">
                <a16:creationId xmlns:a16="http://schemas.microsoft.com/office/drawing/2014/main" id="{BB778668-716E-4E95-9566-A2F0AF7C5E08}"/>
              </a:ext>
            </a:extLst>
          </p:cNvPr>
          <p:cNvSpPr>
            <a:spLocks noGrp="1"/>
          </p:cNvSpPr>
          <p:nvPr>
            <p:ph idx="1"/>
          </p:nvPr>
        </p:nvSpPr>
        <p:spPr>
          <a:xfrm>
            <a:off x="457200" y="1825625"/>
            <a:ext cx="11277600" cy="4351338"/>
          </a:xfrm>
        </p:spPr>
        <p:txBody>
          <a:bodyPr numCol="1"/>
          <a:lstStyle/>
          <a:p>
            <a:r>
              <a:rPr lang="en-US" sz="2400" dirty="0"/>
              <a:t>How would you respond to her mother?</a:t>
            </a:r>
          </a:p>
          <a:p>
            <a:r>
              <a:rPr lang="en-US" sz="2400" dirty="0"/>
              <a:t>What about the photos and tweeting?</a:t>
            </a:r>
          </a:p>
          <a:p>
            <a:r>
              <a:rPr lang="en-US" sz="2400" dirty="0" err="1"/>
              <a:t>Parul</a:t>
            </a:r>
            <a:r>
              <a:rPr lang="en-US" sz="2400" dirty="0"/>
              <a:t> is weakening her negotiating power with her actions</a:t>
            </a:r>
          </a:p>
          <a:p>
            <a:r>
              <a:rPr lang="en-US" sz="2400" dirty="0"/>
              <a:t>What would you advise her?</a:t>
            </a:r>
          </a:p>
        </p:txBody>
      </p:sp>
      <p:sp>
        <p:nvSpPr>
          <p:cNvPr id="8" name="Date Placeholder 3">
            <a:extLst>
              <a:ext uri="{FF2B5EF4-FFF2-40B4-BE49-F238E27FC236}">
                <a16:creationId xmlns:a16="http://schemas.microsoft.com/office/drawing/2014/main" id="{BB4FD3AD-DF36-5FC6-2E1C-08F65FEB00D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9" name="Date Placeholder 3">
            <a:extLst>
              <a:ext uri="{FF2B5EF4-FFF2-40B4-BE49-F238E27FC236}">
                <a16:creationId xmlns:a16="http://schemas.microsoft.com/office/drawing/2014/main" id="{E1D54C59-A6C9-628D-0865-3A0105BF5F1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397</a:t>
            </a:fld>
            <a:endParaRPr lang="en-US" b="1" dirty="0">
              <a:solidFill>
                <a:srgbClr val="606060"/>
              </a:solidFill>
            </a:endParaRPr>
          </a:p>
        </p:txBody>
      </p:sp>
    </p:spTree>
    <p:extLst>
      <p:ext uri="{BB962C8B-B14F-4D97-AF65-F5344CB8AC3E}">
        <p14:creationId xmlns:p14="http://schemas.microsoft.com/office/powerpoint/2010/main" val="2441550338"/>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6681-6F28-4743-A68F-95D9EACABD08}"/>
              </a:ext>
            </a:extLst>
          </p:cNvPr>
          <p:cNvSpPr>
            <a:spLocks noGrp="1"/>
          </p:cNvSpPr>
          <p:nvPr>
            <p:ph type="title"/>
          </p:nvPr>
        </p:nvSpPr>
        <p:spPr>
          <a:xfrm>
            <a:off x="457200" y="914400"/>
            <a:ext cx="11277600" cy="914400"/>
          </a:xfrm>
        </p:spPr>
        <p:txBody>
          <a:bodyPr anchor="t" anchorCtr="0">
            <a:noAutofit/>
          </a:bodyPr>
          <a:lstStyle/>
          <a:p>
            <a:r>
              <a:rPr lang="en-US" dirty="0"/>
              <a:t>Exercise 5-1: Darrell and Melissa</a:t>
            </a:r>
          </a:p>
        </p:txBody>
      </p:sp>
      <p:sp>
        <p:nvSpPr>
          <p:cNvPr id="3" name="Content Placeholder 2">
            <a:extLst>
              <a:ext uri="{FF2B5EF4-FFF2-40B4-BE49-F238E27FC236}">
                <a16:creationId xmlns:a16="http://schemas.microsoft.com/office/drawing/2014/main" id="{02AE0FDB-C952-4A59-AC04-308858BA16E9}"/>
              </a:ext>
            </a:extLst>
          </p:cNvPr>
          <p:cNvSpPr>
            <a:spLocks noGrp="1"/>
          </p:cNvSpPr>
          <p:nvPr>
            <p:ph idx="1"/>
          </p:nvPr>
        </p:nvSpPr>
        <p:spPr>
          <a:xfrm>
            <a:off x="457200" y="1825625"/>
            <a:ext cx="11277600" cy="4351338"/>
          </a:xfrm>
        </p:spPr>
        <p:txBody>
          <a:bodyPr numCol="1" anchor="t" anchorCtr="0">
            <a:noAutofit/>
          </a:bodyPr>
          <a:lstStyle/>
          <a:p>
            <a:r>
              <a:rPr lang="en-US" sz="2400" dirty="0"/>
              <a:t>Want to make offers on two homes</a:t>
            </a:r>
          </a:p>
          <a:p>
            <a:r>
              <a:rPr lang="en-US" sz="2400" dirty="0"/>
              <a:t>How would you advise them?</a:t>
            </a:r>
          </a:p>
        </p:txBody>
      </p:sp>
      <p:sp>
        <p:nvSpPr>
          <p:cNvPr id="14" name="Date Placeholder 3">
            <a:extLst>
              <a:ext uri="{FF2B5EF4-FFF2-40B4-BE49-F238E27FC236}">
                <a16:creationId xmlns:a16="http://schemas.microsoft.com/office/drawing/2014/main" id="{E3CE2987-6978-E373-3162-040C8697ADE4}"/>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5" name="Date Placeholder 3">
            <a:extLst>
              <a:ext uri="{FF2B5EF4-FFF2-40B4-BE49-F238E27FC236}">
                <a16:creationId xmlns:a16="http://schemas.microsoft.com/office/drawing/2014/main" id="{AC658F3A-D749-E64A-699F-98B15DA62888}"/>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398</a:t>
            </a:fld>
            <a:endParaRPr lang="en-US" b="1" dirty="0">
              <a:solidFill>
                <a:srgbClr val="606060"/>
              </a:solidFill>
            </a:endParaRPr>
          </a:p>
        </p:txBody>
      </p:sp>
    </p:spTree>
    <p:extLst>
      <p:ext uri="{BB962C8B-B14F-4D97-AF65-F5344CB8AC3E}">
        <p14:creationId xmlns:p14="http://schemas.microsoft.com/office/powerpoint/2010/main" val="4115106713"/>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6681-6F28-4743-A68F-95D9EACABD08}"/>
              </a:ext>
            </a:extLst>
          </p:cNvPr>
          <p:cNvSpPr>
            <a:spLocks noGrp="1"/>
          </p:cNvSpPr>
          <p:nvPr>
            <p:ph type="title"/>
          </p:nvPr>
        </p:nvSpPr>
        <p:spPr>
          <a:xfrm>
            <a:off x="457200" y="914400"/>
            <a:ext cx="11277600" cy="914400"/>
          </a:xfrm>
        </p:spPr>
        <p:txBody>
          <a:bodyPr anchor="t" anchorCtr="0">
            <a:noAutofit/>
          </a:bodyPr>
          <a:lstStyle/>
          <a:p>
            <a:r>
              <a:rPr lang="en-US" dirty="0"/>
              <a:t>Exercise 5-1: Rohan and Lindsey</a:t>
            </a:r>
          </a:p>
        </p:txBody>
      </p:sp>
      <p:sp>
        <p:nvSpPr>
          <p:cNvPr id="3" name="Content Placeholder 2">
            <a:extLst>
              <a:ext uri="{FF2B5EF4-FFF2-40B4-BE49-F238E27FC236}">
                <a16:creationId xmlns:a16="http://schemas.microsoft.com/office/drawing/2014/main" id="{02AE0FDB-C952-4A59-AC04-308858BA16E9}"/>
              </a:ext>
            </a:extLst>
          </p:cNvPr>
          <p:cNvSpPr>
            <a:spLocks noGrp="1"/>
          </p:cNvSpPr>
          <p:nvPr>
            <p:ph idx="1"/>
          </p:nvPr>
        </p:nvSpPr>
        <p:spPr>
          <a:xfrm>
            <a:off x="457200" y="1828800"/>
            <a:ext cx="11277600" cy="4351338"/>
          </a:xfrm>
        </p:spPr>
        <p:txBody>
          <a:bodyPr numCol="1" anchor="t" anchorCtr="0">
            <a:noAutofit/>
          </a:bodyPr>
          <a:lstStyle/>
          <a:p>
            <a:r>
              <a:rPr lang="en-US" sz="2400" dirty="0"/>
              <a:t>Want to use ‘love letter’</a:t>
            </a:r>
          </a:p>
          <a:p>
            <a:r>
              <a:rPr lang="en-US" sz="2400" dirty="0"/>
              <a:t>Wants to pay $5,000 over highest offer</a:t>
            </a:r>
          </a:p>
          <a:p>
            <a:r>
              <a:rPr lang="en-US" sz="2400" dirty="0"/>
              <a:t>There are other offers</a:t>
            </a:r>
          </a:p>
          <a:p>
            <a:r>
              <a:rPr lang="en-US" sz="2400" b="1" dirty="0">
                <a:latin typeface="Montserrat SemiBold" pitchFamily="2" charset="77"/>
              </a:rPr>
              <a:t>How would you advise them?</a:t>
            </a:r>
          </a:p>
        </p:txBody>
      </p:sp>
      <p:sp>
        <p:nvSpPr>
          <p:cNvPr id="8" name="Date Placeholder 3">
            <a:extLst>
              <a:ext uri="{FF2B5EF4-FFF2-40B4-BE49-F238E27FC236}">
                <a16:creationId xmlns:a16="http://schemas.microsoft.com/office/drawing/2014/main" id="{2C164CCB-5FD5-EBE0-AA25-FC53FDB8691F}"/>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9" name="Date Placeholder 3">
            <a:extLst>
              <a:ext uri="{FF2B5EF4-FFF2-40B4-BE49-F238E27FC236}">
                <a16:creationId xmlns:a16="http://schemas.microsoft.com/office/drawing/2014/main" id="{C2DC41F8-58F5-796D-4C0B-9FDC56FE379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900" b="1" smtClean="0">
                <a:solidFill>
                  <a:srgbClr val="606060"/>
                </a:solidFill>
              </a:rPr>
              <a:pPr algn="ctr"/>
              <a:t>399</a:t>
            </a:fld>
            <a:endParaRPr lang="en-US" sz="900" b="1" dirty="0">
              <a:solidFill>
                <a:srgbClr val="606060"/>
              </a:solidFill>
            </a:endParaRPr>
          </a:p>
        </p:txBody>
      </p:sp>
    </p:spTree>
    <p:extLst>
      <p:ext uri="{BB962C8B-B14F-4D97-AF65-F5344CB8AC3E}">
        <p14:creationId xmlns:p14="http://schemas.microsoft.com/office/powerpoint/2010/main" val="3165089883"/>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C9963-673E-4F9A-81AE-FD0F6669C286}"/>
              </a:ext>
            </a:extLst>
          </p:cNvPr>
          <p:cNvSpPr>
            <a:spLocks noGrp="1"/>
          </p:cNvSpPr>
          <p:nvPr>
            <p:ph type="title"/>
          </p:nvPr>
        </p:nvSpPr>
        <p:spPr>
          <a:xfrm>
            <a:off x="457200" y="914400"/>
            <a:ext cx="11277600" cy="914400"/>
          </a:xfrm>
        </p:spPr>
        <p:txBody>
          <a:bodyPr anchor="ctr">
            <a:noAutofit/>
          </a:bodyPr>
          <a:lstStyle/>
          <a:p>
            <a:r>
              <a:rPr lang="en-US" dirty="0"/>
              <a:t>Exercise 5-1: Applying What You Know</a:t>
            </a:r>
            <a:br>
              <a:rPr lang="en-US" dirty="0"/>
            </a:br>
            <a:endParaRPr lang="en-US" dirty="0"/>
          </a:p>
        </p:txBody>
      </p:sp>
      <p:sp>
        <p:nvSpPr>
          <p:cNvPr id="5" name="Content Placeholder 4">
            <a:extLst>
              <a:ext uri="{FF2B5EF4-FFF2-40B4-BE49-F238E27FC236}">
                <a16:creationId xmlns:a16="http://schemas.microsoft.com/office/drawing/2014/main" id="{4B0B6506-5C96-4A9E-86A5-8DEC1DC6171A}"/>
              </a:ext>
            </a:extLst>
          </p:cNvPr>
          <p:cNvSpPr>
            <a:spLocks noGrp="1"/>
          </p:cNvSpPr>
          <p:nvPr>
            <p:ph idx="1"/>
          </p:nvPr>
        </p:nvSpPr>
        <p:spPr>
          <a:xfrm>
            <a:off x="457200" y="1825625"/>
            <a:ext cx="11277600" cy="4351338"/>
          </a:xfrm>
        </p:spPr>
        <p:txBody>
          <a:bodyPr anchor="t" anchorCtr="0">
            <a:normAutofit/>
          </a:bodyPr>
          <a:lstStyle/>
          <a:p>
            <a:r>
              <a:rPr lang="en-US" sz="2400" dirty="0"/>
              <a:t>Darrell and Melissa</a:t>
            </a:r>
          </a:p>
          <a:p>
            <a:r>
              <a:rPr lang="en-US" sz="2400" dirty="0" err="1"/>
              <a:t>Akim</a:t>
            </a:r>
            <a:r>
              <a:rPr lang="en-US" sz="2400" dirty="0"/>
              <a:t> and </a:t>
            </a:r>
            <a:r>
              <a:rPr lang="en-US" sz="2400" dirty="0" err="1"/>
              <a:t>Jarek</a:t>
            </a:r>
            <a:endParaRPr lang="en-US" sz="2400" dirty="0"/>
          </a:p>
          <a:p>
            <a:r>
              <a:rPr lang="en-US" sz="2400" dirty="0" err="1"/>
              <a:t>Parul</a:t>
            </a:r>
            <a:endParaRPr lang="en-US" sz="2400" dirty="0"/>
          </a:p>
        </p:txBody>
      </p:sp>
      <p:sp>
        <p:nvSpPr>
          <p:cNvPr id="9" name="Date Placeholder 3">
            <a:extLst>
              <a:ext uri="{FF2B5EF4-FFF2-40B4-BE49-F238E27FC236}">
                <a16:creationId xmlns:a16="http://schemas.microsoft.com/office/drawing/2014/main" id="{E670A01A-207F-09B7-E962-AF1CC51BA18C}"/>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10" name="Date Placeholder 3">
            <a:extLst>
              <a:ext uri="{FF2B5EF4-FFF2-40B4-BE49-F238E27FC236}">
                <a16:creationId xmlns:a16="http://schemas.microsoft.com/office/drawing/2014/main" id="{6009EEB6-676B-E213-DC2A-8AFF241A14D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900" b="1" smtClean="0">
                <a:solidFill>
                  <a:srgbClr val="606060"/>
                </a:solidFill>
              </a:rPr>
              <a:pPr algn="ctr"/>
              <a:t>400</a:t>
            </a:fld>
            <a:endParaRPr lang="en-US" sz="900" b="1" dirty="0">
              <a:solidFill>
                <a:srgbClr val="606060"/>
              </a:solidFill>
            </a:endParaRPr>
          </a:p>
        </p:txBody>
      </p:sp>
    </p:spTree>
    <p:extLst>
      <p:ext uri="{BB962C8B-B14F-4D97-AF65-F5344CB8AC3E}">
        <p14:creationId xmlns:p14="http://schemas.microsoft.com/office/powerpoint/2010/main" val="1584226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648DA-2E80-44C7-9F00-85A97852C228}"/>
              </a:ext>
            </a:extLst>
          </p:cNvPr>
          <p:cNvSpPr>
            <a:spLocks noGrp="1"/>
          </p:cNvSpPr>
          <p:nvPr>
            <p:ph type="title"/>
          </p:nvPr>
        </p:nvSpPr>
        <p:spPr>
          <a:xfrm>
            <a:off x="454152" y="914400"/>
            <a:ext cx="2743200" cy="1828800"/>
          </a:xfrm>
        </p:spPr>
        <p:txBody>
          <a:bodyPr/>
          <a:lstStyle/>
          <a:p>
            <a:r>
              <a:rPr lang="en-US" sz="4800" dirty="0"/>
              <a:t>Course Goals</a:t>
            </a:r>
          </a:p>
        </p:txBody>
      </p:sp>
      <p:sp>
        <p:nvSpPr>
          <p:cNvPr id="3" name="Content Placeholder 2">
            <a:extLst>
              <a:ext uri="{FF2B5EF4-FFF2-40B4-BE49-F238E27FC236}">
                <a16:creationId xmlns:a16="http://schemas.microsoft.com/office/drawing/2014/main" id="{D60518EC-6628-45BC-B716-DF4AEF0405EF}"/>
              </a:ext>
            </a:extLst>
          </p:cNvPr>
          <p:cNvSpPr>
            <a:spLocks noGrp="1"/>
          </p:cNvSpPr>
          <p:nvPr>
            <p:ph idx="1"/>
          </p:nvPr>
        </p:nvSpPr>
        <p:spPr>
          <a:xfrm>
            <a:off x="3965448" y="914400"/>
            <a:ext cx="7772400" cy="5262563"/>
          </a:xfrm>
        </p:spPr>
        <p:txBody>
          <a:bodyPr numCol="1">
            <a:normAutofit/>
          </a:bodyPr>
          <a:lstStyle/>
          <a:p>
            <a:pPr>
              <a:spcBef>
                <a:spcPts val="0"/>
              </a:spcBef>
              <a:spcAft>
                <a:spcPts val="1800"/>
              </a:spcAft>
            </a:pPr>
            <a:r>
              <a:rPr lang="en-US" dirty="0"/>
              <a:t>Understand and demonstrate </a:t>
            </a:r>
            <a:br>
              <a:rPr lang="en-US" dirty="0"/>
            </a:br>
            <a:r>
              <a:rPr lang="en-US" dirty="0"/>
              <a:t>your value to today’s buyer</a:t>
            </a:r>
          </a:p>
          <a:p>
            <a:pPr>
              <a:spcBef>
                <a:spcPts val="0"/>
              </a:spcBef>
              <a:spcAft>
                <a:spcPts val="1800"/>
              </a:spcAft>
            </a:pPr>
            <a:r>
              <a:rPr lang="en-US" dirty="0"/>
              <a:t>Acquire the skills and resources to succeed as a buyer’s representative </a:t>
            </a:r>
            <a:br>
              <a:rPr lang="en-US" dirty="0"/>
            </a:br>
            <a:r>
              <a:rPr lang="en-US" dirty="0"/>
              <a:t>in a dynamic real estate market</a:t>
            </a:r>
          </a:p>
          <a:p>
            <a:pPr>
              <a:spcBef>
                <a:spcPts val="0"/>
              </a:spcBef>
              <a:spcAft>
                <a:spcPts val="1800"/>
              </a:spcAft>
            </a:pPr>
            <a:r>
              <a:rPr lang="en-US" dirty="0"/>
              <a:t>Help buyers find the right property </a:t>
            </a:r>
            <a:br>
              <a:rPr lang="en-US" dirty="0"/>
            </a:br>
            <a:r>
              <a:rPr lang="en-US" dirty="0"/>
              <a:t>at the right terms and price in both buyer’s and seller’s markets</a:t>
            </a:r>
          </a:p>
          <a:p>
            <a:pPr>
              <a:spcBef>
                <a:spcPts val="0"/>
              </a:spcBef>
              <a:spcAft>
                <a:spcPts val="1800"/>
              </a:spcAft>
            </a:pPr>
            <a:r>
              <a:rPr lang="en-US" dirty="0"/>
              <a:t>Assist in writing and negotiating </a:t>
            </a:r>
            <a:br>
              <a:rPr lang="en-US" dirty="0"/>
            </a:br>
            <a:r>
              <a:rPr lang="en-US" dirty="0"/>
              <a:t>their successful offer</a:t>
            </a:r>
          </a:p>
        </p:txBody>
      </p:sp>
      <p:sp>
        <p:nvSpPr>
          <p:cNvPr id="14" name="Date Placeholder 3">
            <a:extLst>
              <a:ext uri="{FF2B5EF4-FFF2-40B4-BE49-F238E27FC236}">
                <a16:creationId xmlns:a16="http://schemas.microsoft.com/office/drawing/2014/main" id="{020048D0-8F7C-C7D5-77B4-3308AF45167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pic>
        <p:nvPicPr>
          <p:cNvPr id="6" name="Graphic 5">
            <a:extLst>
              <a:ext uri="{FF2B5EF4-FFF2-40B4-BE49-F238E27FC236}">
                <a16:creationId xmlns:a16="http://schemas.microsoft.com/office/drawing/2014/main" id="{7A113FEC-F5BE-E46F-5F76-CA9FDA09491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971800"/>
            <a:ext cx="1828800" cy="1828800"/>
          </a:xfrm>
          <a:prstGeom prst="rect">
            <a:avLst/>
          </a:prstGeom>
        </p:spPr>
      </p:pic>
      <p:sp>
        <p:nvSpPr>
          <p:cNvPr id="7" name="Date Placeholder 3">
            <a:extLst>
              <a:ext uri="{FF2B5EF4-FFF2-40B4-BE49-F238E27FC236}">
                <a16:creationId xmlns:a16="http://schemas.microsoft.com/office/drawing/2014/main" id="{6E407E0E-4C91-A88E-E5B2-6EA9C2D8EF4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5</a:t>
            </a:fld>
            <a:endParaRPr lang="en-US" sz="1200" b="1" dirty="0">
              <a:solidFill>
                <a:srgbClr val="606060"/>
              </a:solidFill>
            </a:endParaRPr>
          </a:p>
        </p:txBody>
      </p:sp>
    </p:spTree>
    <p:extLst>
      <p:ext uri="{BB962C8B-B14F-4D97-AF65-F5344CB8AC3E}">
        <p14:creationId xmlns:p14="http://schemas.microsoft.com/office/powerpoint/2010/main" val="3931401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6DA7D-155C-486F-A6E3-C5C9BDF503D6}"/>
              </a:ext>
            </a:extLst>
          </p:cNvPr>
          <p:cNvSpPr>
            <a:spLocks noGrp="1"/>
          </p:cNvSpPr>
          <p:nvPr>
            <p:ph type="title"/>
          </p:nvPr>
        </p:nvSpPr>
        <p:spPr>
          <a:xfrm>
            <a:off x="454152" y="914400"/>
            <a:ext cx="2743200" cy="1828800"/>
          </a:xfrm>
        </p:spPr>
        <p:txBody>
          <a:bodyPr>
            <a:normAutofit/>
          </a:bodyPr>
          <a:lstStyle/>
          <a:p>
            <a:r>
              <a:rPr kumimoji="0" lang="en-US" sz="2800" b="1" i="0" u="none" strike="noStrike" kern="1200" cap="none" spc="0" normalizeH="0" baseline="0" noProof="0" dirty="0">
                <a:ln>
                  <a:noFill/>
                </a:ln>
                <a:solidFill>
                  <a:srgbClr val="FFFFFF"/>
                </a:solidFill>
                <a:effectLst/>
                <a:uLnTx/>
                <a:uFillTx/>
                <a:latin typeface="Montserrat SemiBold" pitchFamily="2" charset="77"/>
                <a:ea typeface="+mj-ea"/>
                <a:cs typeface="+mj-cs"/>
              </a:rPr>
              <a:t>Reasonable Care and Diligence</a:t>
            </a:r>
            <a:endParaRPr lang="en-US" dirty="0"/>
          </a:p>
        </p:txBody>
      </p:sp>
      <p:sp>
        <p:nvSpPr>
          <p:cNvPr id="3" name="Content Placeholder 2">
            <a:extLst>
              <a:ext uri="{FF2B5EF4-FFF2-40B4-BE49-F238E27FC236}">
                <a16:creationId xmlns:a16="http://schemas.microsoft.com/office/drawing/2014/main" id="{9D4ED2BE-5998-425A-943C-284F0306E62F}"/>
              </a:ext>
            </a:extLst>
          </p:cNvPr>
          <p:cNvSpPr>
            <a:spLocks noGrp="1"/>
          </p:cNvSpPr>
          <p:nvPr>
            <p:ph idx="1"/>
          </p:nvPr>
        </p:nvSpPr>
        <p:spPr>
          <a:xfrm>
            <a:off x="3965448" y="914400"/>
            <a:ext cx="7772400" cy="5262563"/>
          </a:xfrm>
        </p:spPr>
        <p:txBody>
          <a:bodyPr numCol="1">
            <a:normAutofit/>
          </a:bodyPr>
          <a:lstStyle/>
          <a:p>
            <a:pPr>
              <a:spcAft>
                <a:spcPts val="1200"/>
              </a:spcAft>
            </a:pPr>
            <a:r>
              <a:rPr lang="en-US" sz="2000" dirty="0"/>
              <a:t>Recommend inspections</a:t>
            </a:r>
          </a:p>
          <a:p>
            <a:pPr>
              <a:spcAft>
                <a:spcPts val="1200"/>
              </a:spcAft>
            </a:pPr>
            <a:r>
              <a:rPr lang="en-US" sz="2000" dirty="0"/>
              <a:t>Provide lists of other professionals</a:t>
            </a:r>
          </a:p>
          <a:p>
            <a:pPr>
              <a:spcAft>
                <a:spcPts val="1200"/>
              </a:spcAft>
            </a:pPr>
            <a:r>
              <a:rPr lang="en-US" sz="2000" dirty="0"/>
              <a:t>Inform client of possible negative influences</a:t>
            </a:r>
          </a:p>
          <a:p>
            <a:pPr>
              <a:spcAft>
                <a:spcPts val="1200"/>
              </a:spcAft>
            </a:pPr>
            <a:r>
              <a:rPr lang="en-US" sz="2000" dirty="0"/>
              <a:t>Let client know where info came from</a:t>
            </a:r>
          </a:p>
          <a:p>
            <a:pPr marL="640080" lvl="1" indent="-365760">
              <a:spcAft>
                <a:spcPts val="1200"/>
              </a:spcAft>
              <a:buFont typeface="System Font Regular"/>
              <a:buChar char="—"/>
            </a:pPr>
            <a:r>
              <a:rPr lang="en-US" sz="2000" dirty="0"/>
              <a:t>Not always verified</a:t>
            </a:r>
          </a:p>
          <a:p>
            <a:pPr marL="640080" lvl="1" indent="-365760">
              <a:spcAft>
                <a:spcPts val="1200"/>
              </a:spcAft>
              <a:buFont typeface="System Font Regular"/>
              <a:buChar char="—"/>
            </a:pPr>
            <a:r>
              <a:rPr lang="en-US" sz="2000" dirty="0"/>
              <a:t>Came from seller or listing agent</a:t>
            </a:r>
          </a:p>
          <a:p>
            <a:pPr marL="640080" lvl="1" indent="-365760">
              <a:spcAft>
                <a:spcPts val="1200"/>
              </a:spcAft>
              <a:buFont typeface="System Font Regular"/>
              <a:buChar char="—"/>
            </a:pPr>
            <a:r>
              <a:rPr lang="en-US" sz="2000" dirty="0"/>
              <a:t>May need independent verification</a:t>
            </a:r>
          </a:p>
          <a:p>
            <a:pPr>
              <a:spcAft>
                <a:spcPts val="1200"/>
              </a:spcAft>
            </a:pPr>
            <a:endParaRPr lang="en-US" sz="2000" dirty="0"/>
          </a:p>
        </p:txBody>
      </p:sp>
      <p:pic>
        <p:nvPicPr>
          <p:cNvPr id="5" name="Graphic 4">
            <a:extLst>
              <a:ext uri="{FF2B5EF4-FFF2-40B4-BE49-F238E27FC236}">
                <a16:creationId xmlns:a16="http://schemas.microsoft.com/office/drawing/2014/main" id="{FCB5F720-8464-4FF1-3E33-D1487D75AA7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4025" y="2514600"/>
            <a:ext cx="1828800" cy="1828800"/>
          </a:xfrm>
          <a:prstGeom prst="rect">
            <a:avLst/>
          </a:prstGeom>
        </p:spPr>
      </p:pic>
      <p:sp>
        <p:nvSpPr>
          <p:cNvPr id="4" name="Date Placeholder 3">
            <a:extLst>
              <a:ext uri="{FF2B5EF4-FFF2-40B4-BE49-F238E27FC236}">
                <a16:creationId xmlns:a16="http://schemas.microsoft.com/office/drawing/2014/main" id="{F1B68B94-16A6-5D81-4A87-52F9561E13F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0D6AF86F-EECF-B764-F6C2-E0DDFC56FBE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41</a:t>
            </a:fld>
            <a:endParaRPr lang="en-US" sz="1200" b="1" dirty="0">
              <a:solidFill>
                <a:srgbClr val="606060"/>
              </a:solidFill>
            </a:endParaRPr>
          </a:p>
        </p:txBody>
      </p:sp>
    </p:spTree>
    <p:extLst>
      <p:ext uri="{BB962C8B-B14F-4D97-AF65-F5344CB8AC3E}">
        <p14:creationId xmlns:p14="http://schemas.microsoft.com/office/powerpoint/2010/main" val="2092987342"/>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C9963-673E-4F9A-81AE-FD0F6669C286}"/>
              </a:ext>
            </a:extLst>
          </p:cNvPr>
          <p:cNvSpPr>
            <a:spLocks noGrp="1"/>
          </p:cNvSpPr>
          <p:nvPr>
            <p:ph type="title"/>
          </p:nvPr>
        </p:nvSpPr>
        <p:spPr>
          <a:xfrm>
            <a:off x="457200" y="914400"/>
            <a:ext cx="11277600" cy="914400"/>
          </a:xfrm>
        </p:spPr>
        <p:txBody>
          <a:bodyPr vert="horz" lIns="0" tIns="0" rIns="0" bIns="0" rtlCol="0" anchor="t" anchorCtr="0">
            <a:noAutofit/>
          </a:bodyPr>
          <a:lstStyle/>
          <a:p>
            <a:r>
              <a:rPr lang="en-US" dirty="0"/>
              <a:t>Contingency Timeline</a:t>
            </a:r>
          </a:p>
        </p:txBody>
      </p:sp>
      <p:sp>
        <p:nvSpPr>
          <p:cNvPr id="5" name="Content Placeholder 4">
            <a:extLst>
              <a:ext uri="{FF2B5EF4-FFF2-40B4-BE49-F238E27FC236}">
                <a16:creationId xmlns:a16="http://schemas.microsoft.com/office/drawing/2014/main" id="{4B0B6506-5C96-4A9E-86A5-8DEC1DC6171A}"/>
              </a:ext>
            </a:extLst>
          </p:cNvPr>
          <p:cNvSpPr>
            <a:spLocks noGrp="1"/>
          </p:cNvSpPr>
          <p:nvPr>
            <p:ph idx="1"/>
          </p:nvPr>
        </p:nvSpPr>
        <p:spPr>
          <a:xfrm>
            <a:off x="457200" y="1825625"/>
            <a:ext cx="11277600" cy="4351338"/>
          </a:xfrm>
        </p:spPr>
        <p:txBody>
          <a:bodyPr vert="horz" lIns="0" tIns="0" rIns="0" bIns="0" numCol="1" rtlCol="0" anchor="t" anchorCtr="0">
            <a:noAutofit/>
          </a:bodyPr>
          <a:lstStyle/>
          <a:p>
            <a:r>
              <a:rPr lang="en-US" sz="2400" dirty="0"/>
              <a:t>What are the typical contingencies in your marketplace?</a:t>
            </a:r>
          </a:p>
          <a:p>
            <a:r>
              <a:rPr lang="en-US" sz="2400" dirty="0"/>
              <a:t>Who is responsible for making sure they are completed?</a:t>
            </a:r>
          </a:p>
          <a:p>
            <a:r>
              <a:rPr lang="en-US" sz="2400" dirty="0"/>
              <a:t>How much time is allowed for each?</a:t>
            </a:r>
          </a:p>
        </p:txBody>
      </p:sp>
      <p:sp>
        <p:nvSpPr>
          <p:cNvPr id="6" name="Date Placeholder 3">
            <a:extLst>
              <a:ext uri="{FF2B5EF4-FFF2-40B4-BE49-F238E27FC236}">
                <a16:creationId xmlns:a16="http://schemas.microsoft.com/office/drawing/2014/main" id="{75C1BE2E-70FC-0110-2E7B-8A418A6D0D0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624463B4-5685-8586-CA1C-E44BE894DED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900" b="1" smtClean="0">
                <a:solidFill>
                  <a:srgbClr val="606060"/>
                </a:solidFill>
              </a:rPr>
              <a:pPr algn="ctr"/>
              <a:t>401</a:t>
            </a:fld>
            <a:endParaRPr lang="en-US" sz="900" b="1" dirty="0">
              <a:solidFill>
                <a:srgbClr val="606060"/>
              </a:solidFill>
            </a:endParaRPr>
          </a:p>
        </p:txBody>
      </p:sp>
    </p:spTree>
    <p:extLst>
      <p:ext uri="{BB962C8B-B14F-4D97-AF65-F5344CB8AC3E}">
        <p14:creationId xmlns:p14="http://schemas.microsoft.com/office/powerpoint/2010/main" val="3549173527"/>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64A447-3602-9FB8-75EE-1AD42BA3977B}"/>
              </a:ext>
            </a:extLst>
          </p:cNvPr>
          <p:cNvSpPr>
            <a:spLocks noGrp="1"/>
          </p:cNvSpPr>
          <p:nvPr>
            <p:ph type="ctrTitle"/>
          </p:nvPr>
        </p:nvSpPr>
        <p:spPr>
          <a:xfrm>
            <a:off x="457200" y="0"/>
            <a:ext cx="11734800" cy="6858000"/>
          </a:xfrm>
        </p:spPr>
        <p:txBody>
          <a:bodyPr/>
          <a:lstStyle/>
          <a:p>
            <a:r>
              <a:rPr lang="en-US" dirty="0"/>
              <a:t>Thank You For Your Participation!</a:t>
            </a:r>
          </a:p>
        </p:txBody>
      </p:sp>
      <p:pic>
        <p:nvPicPr>
          <p:cNvPr id="3" name="Graphic 2">
            <a:extLst>
              <a:ext uri="{FF2B5EF4-FFF2-40B4-BE49-F238E27FC236}">
                <a16:creationId xmlns:a16="http://schemas.microsoft.com/office/drawing/2014/main" id="{97CC7B69-FAE1-D65E-E20A-C5D06A798F5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5824728"/>
            <a:ext cx="4114800" cy="576072"/>
          </a:xfrm>
          <a:prstGeom prst="rect">
            <a:avLst/>
          </a:prstGeom>
        </p:spPr>
      </p:pic>
    </p:spTree>
    <p:extLst>
      <p:ext uri="{BB962C8B-B14F-4D97-AF65-F5344CB8AC3E}">
        <p14:creationId xmlns:p14="http://schemas.microsoft.com/office/powerpoint/2010/main" val="2878912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BCD68D-592A-42B8-A4C3-C468C86BA4CB}"/>
              </a:ext>
            </a:extLst>
          </p:cNvPr>
          <p:cNvSpPr>
            <a:spLocks noGrp="1"/>
          </p:cNvSpPr>
          <p:nvPr>
            <p:ph type="title"/>
          </p:nvPr>
        </p:nvSpPr>
        <p:spPr>
          <a:xfrm>
            <a:off x="457200" y="914400"/>
            <a:ext cx="7772400" cy="914400"/>
          </a:xfrm>
        </p:spPr>
        <p:txBody>
          <a:bodyPr vert="horz" lIns="0" tIns="0" rIns="0" bIns="0" rtlCol="0" anchor="t" anchorCtr="0">
            <a:noAutofit/>
          </a:bodyPr>
          <a:lstStyle/>
          <a:p>
            <a:r>
              <a:rPr lang="en-US" dirty="0"/>
              <a:t>Responsibilities to Customers</a:t>
            </a:r>
            <a:br>
              <a:rPr lang="en-US" dirty="0"/>
            </a:br>
            <a:r>
              <a:rPr lang="en-US" b="0" dirty="0">
                <a:latin typeface="Montserrat" pitchFamily="2" charset="77"/>
              </a:rPr>
              <a:t>(HARD)</a:t>
            </a:r>
          </a:p>
        </p:txBody>
      </p:sp>
      <p:sp>
        <p:nvSpPr>
          <p:cNvPr id="8" name="Content Placeholder 7">
            <a:extLst>
              <a:ext uri="{FF2B5EF4-FFF2-40B4-BE49-F238E27FC236}">
                <a16:creationId xmlns:a16="http://schemas.microsoft.com/office/drawing/2014/main" id="{1B228E92-39ED-4081-8A86-BAC3396B3180}"/>
              </a:ext>
            </a:extLst>
          </p:cNvPr>
          <p:cNvSpPr>
            <a:spLocks noGrp="1"/>
          </p:cNvSpPr>
          <p:nvPr>
            <p:ph idx="1"/>
          </p:nvPr>
        </p:nvSpPr>
        <p:spPr>
          <a:xfrm>
            <a:off x="457200" y="2057400"/>
            <a:ext cx="7772400" cy="4351338"/>
          </a:xfrm>
        </p:spPr>
        <p:txBody>
          <a:bodyPr vert="horz" lIns="91440" tIns="45720" rIns="91440" bIns="45720" numCol="1" rtlCol="0">
            <a:normAutofit/>
          </a:bodyPr>
          <a:lstStyle/>
          <a:p>
            <a:pPr>
              <a:spcBef>
                <a:spcPts val="0"/>
              </a:spcBef>
              <a:spcAft>
                <a:spcPts val="1200"/>
              </a:spcAft>
              <a:buClr>
                <a:schemeClr val="tx1"/>
              </a:buClr>
            </a:pPr>
            <a:r>
              <a:rPr lang="en-US" b="1" noProof="0" dirty="0">
                <a:solidFill>
                  <a:schemeClr val="accent1"/>
                </a:solidFill>
              </a:rPr>
              <a:t>H</a:t>
            </a:r>
            <a:r>
              <a:rPr lang="en-US" noProof="0" dirty="0"/>
              <a:t>onesty</a:t>
            </a:r>
          </a:p>
          <a:p>
            <a:pPr>
              <a:spcBef>
                <a:spcPts val="0"/>
              </a:spcBef>
              <a:spcAft>
                <a:spcPts val="1200"/>
              </a:spcAft>
              <a:buClr>
                <a:schemeClr val="tx1"/>
              </a:buClr>
            </a:pPr>
            <a:r>
              <a:rPr lang="en-US" b="1" noProof="0" dirty="0">
                <a:solidFill>
                  <a:schemeClr val="accent1"/>
                </a:solidFill>
              </a:rPr>
              <a:t>A</a:t>
            </a:r>
            <a:r>
              <a:rPr lang="en-US" noProof="0" dirty="0"/>
              <a:t>ccounting</a:t>
            </a:r>
          </a:p>
          <a:p>
            <a:pPr>
              <a:spcBef>
                <a:spcPts val="0"/>
              </a:spcBef>
              <a:spcAft>
                <a:spcPts val="1200"/>
              </a:spcAft>
              <a:buClr>
                <a:schemeClr val="tx1"/>
              </a:buClr>
            </a:pPr>
            <a:r>
              <a:rPr lang="en-US" b="1" noProof="0" dirty="0">
                <a:solidFill>
                  <a:schemeClr val="accent1"/>
                </a:solidFill>
              </a:rPr>
              <a:t>R</a:t>
            </a:r>
            <a:r>
              <a:rPr lang="en-US" noProof="0" dirty="0"/>
              <a:t>easonable Skill</a:t>
            </a:r>
          </a:p>
          <a:p>
            <a:pPr>
              <a:spcBef>
                <a:spcPts val="0"/>
              </a:spcBef>
              <a:spcAft>
                <a:spcPts val="1800"/>
              </a:spcAft>
              <a:buClr>
                <a:schemeClr val="tx1"/>
              </a:buClr>
            </a:pPr>
            <a:r>
              <a:rPr lang="en-US" b="1" noProof="0" dirty="0">
                <a:solidFill>
                  <a:schemeClr val="accent1"/>
                </a:solidFill>
              </a:rPr>
              <a:t>D</a:t>
            </a:r>
            <a:r>
              <a:rPr lang="en-US" noProof="0" dirty="0"/>
              <a:t>isclosures</a:t>
            </a:r>
          </a:p>
          <a:p>
            <a:pPr marL="0" indent="0">
              <a:spcBef>
                <a:spcPts val="0"/>
              </a:spcBef>
              <a:spcAft>
                <a:spcPts val="1800"/>
              </a:spcAft>
              <a:buFont typeface=".Lucida Grande UI Regular"/>
              <a:buNone/>
            </a:pPr>
            <a:r>
              <a:rPr lang="en-US" sz="2400" b="1" dirty="0">
                <a:latin typeface="Montserrat SemiBold" pitchFamily="2" charset="77"/>
              </a:rPr>
              <a:t>It can be HARD to work </a:t>
            </a:r>
            <a:br>
              <a:rPr lang="en-US" sz="2400" b="1" dirty="0">
                <a:latin typeface="Montserrat SemiBold" pitchFamily="2" charset="77"/>
              </a:rPr>
            </a:br>
            <a:r>
              <a:rPr lang="en-US" sz="2400" b="1" dirty="0">
                <a:latin typeface="Montserrat SemiBold" pitchFamily="2" charset="77"/>
              </a:rPr>
              <a:t>with customers – they want </a:t>
            </a:r>
            <a:br>
              <a:rPr lang="en-US" sz="2400" b="1" dirty="0">
                <a:latin typeface="Montserrat SemiBold" pitchFamily="2" charset="77"/>
              </a:rPr>
            </a:br>
            <a:r>
              <a:rPr lang="en-US" sz="2400" b="1" dirty="0">
                <a:latin typeface="Montserrat SemiBold" pitchFamily="2" charset="77"/>
              </a:rPr>
              <a:t>to be treated like clients</a:t>
            </a:r>
          </a:p>
        </p:txBody>
      </p:sp>
      <p:sp>
        <p:nvSpPr>
          <p:cNvPr id="2" name="Date Placeholder 3">
            <a:extLst>
              <a:ext uri="{FF2B5EF4-FFF2-40B4-BE49-F238E27FC236}">
                <a16:creationId xmlns:a16="http://schemas.microsoft.com/office/drawing/2014/main" id="{A9A18455-C830-7BCE-E7CA-FEF2E1562AE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6EE1AE11-6C6C-A474-A9CD-A7E9C2CC8F1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42</a:t>
            </a:fld>
            <a:endParaRPr lang="en-US" sz="1200" b="1" dirty="0">
              <a:solidFill>
                <a:srgbClr val="606060"/>
              </a:solidFill>
            </a:endParaRPr>
          </a:p>
        </p:txBody>
      </p:sp>
      <p:pic>
        <p:nvPicPr>
          <p:cNvPr id="7" name="Picture 6" descr="A person and person standing in a room with a child&#10;&#10;Description automatically generated">
            <a:extLst>
              <a:ext uri="{FF2B5EF4-FFF2-40B4-BE49-F238E27FC236}">
                <a16:creationId xmlns:a16="http://schemas.microsoft.com/office/drawing/2014/main" id="{2D9E0E75-54B6-BB99-7362-ECD7F10EAF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62900" y="1143000"/>
            <a:ext cx="3771900" cy="4572000"/>
          </a:xfrm>
          <a:prstGeom prst="rect">
            <a:avLst/>
          </a:prstGeom>
        </p:spPr>
      </p:pic>
    </p:spTree>
    <p:extLst>
      <p:ext uri="{BB962C8B-B14F-4D97-AF65-F5344CB8AC3E}">
        <p14:creationId xmlns:p14="http://schemas.microsoft.com/office/powerpoint/2010/main" val="102430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816CD9-2B25-4881-90E2-8609911332FF}"/>
              </a:ext>
            </a:extLst>
          </p:cNvPr>
          <p:cNvSpPr>
            <a:spLocks noGrp="1"/>
          </p:cNvSpPr>
          <p:nvPr>
            <p:ph type="title"/>
          </p:nvPr>
        </p:nvSpPr>
        <p:spPr>
          <a:xfrm>
            <a:off x="454152" y="914400"/>
            <a:ext cx="2743200" cy="1828800"/>
          </a:xfrm>
        </p:spPr>
        <p:txBody>
          <a:bodyPr>
            <a:normAutofit/>
          </a:bodyPr>
          <a:lstStyle/>
          <a:p>
            <a:r>
              <a:rPr lang="en-US" dirty="0"/>
              <a:t>Code of Ethics </a:t>
            </a:r>
          </a:p>
        </p:txBody>
      </p:sp>
      <p:sp>
        <p:nvSpPr>
          <p:cNvPr id="5" name="Content Placeholder 4">
            <a:extLst>
              <a:ext uri="{FF2B5EF4-FFF2-40B4-BE49-F238E27FC236}">
                <a16:creationId xmlns:a16="http://schemas.microsoft.com/office/drawing/2014/main" id="{A515DBDB-558A-46B9-B3F8-AAD27F6D0C88}"/>
              </a:ext>
            </a:extLst>
          </p:cNvPr>
          <p:cNvSpPr>
            <a:spLocks noGrp="1"/>
          </p:cNvSpPr>
          <p:nvPr>
            <p:ph idx="1"/>
          </p:nvPr>
        </p:nvSpPr>
        <p:spPr>
          <a:xfrm>
            <a:off x="3965448" y="914400"/>
            <a:ext cx="7772400" cy="5262563"/>
          </a:xfrm>
        </p:spPr>
        <p:txBody>
          <a:bodyPr vert="horz" lIns="91440" tIns="45720" rIns="91440" bIns="45720" numCol="1" rtlCol="0" anchor="t">
            <a:noAutofit/>
          </a:bodyPr>
          <a:lstStyle/>
          <a:p>
            <a:pPr>
              <a:spcBef>
                <a:spcPts val="0"/>
              </a:spcBef>
              <a:spcAft>
                <a:spcPts val="1200"/>
              </a:spcAft>
            </a:pPr>
            <a:r>
              <a:rPr lang="en-US" sz="2400" b="1" dirty="0"/>
              <a:t>Honesty – Article 1</a:t>
            </a:r>
          </a:p>
          <a:p>
            <a:pPr marL="640080" lvl="1" indent="-365760">
              <a:spcBef>
                <a:spcPts val="0"/>
              </a:spcBef>
              <a:spcAft>
                <a:spcPts val="1200"/>
              </a:spcAft>
              <a:buFont typeface="System Font Regular"/>
              <a:buChar char="—"/>
            </a:pPr>
            <a:r>
              <a:rPr lang="en-US" sz="2000" dirty="0"/>
              <a:t>Promote clients' interests – but </a:t>
            </a:r>
          </a:p>
          <a:p>
            <a:pPr marL="640080" lvl="1" indent="-365760">
              <a:spcBef>
                <a:spcPts val="0"/>
              </a:spcBef>
              <a:spcAft>
                <a:spcPts val="1200"/>
              </a:spcAft>
              <a:buFont typeface="System Font Regular"/>
              <a:buChar char="—"/>
            </a:pPr>
            <a:r>
              <a:rPr lang="en-US" sz="2000" dirty="0"/>
              <a:t>Treat all parties honestly</a:t>
            </a:r>
          </a:p>
          <a:p>
            <a:pPr>
              <a:spcBef>
                <a:spcPts val="1200"/>
              </a:spcBef>
              <a:spcAft>
                <a:spcPts val="1200"/>
              </a:spcAft>
            </a:pPr>
            <a:r>
              <a:rPr lang="en-US" sz="2400" b="1" dirty="0"/>
              <a:t>Accounting – Article 8</a:t>
            </a:r>
          </a:p>
          <a:p>
            <a:pPr marL="640080" lvl="1" indent="-365760">
              <a:spcBef>
                <a:spcPts val="0"/>
              </a:spcBef>
              <a:spcAft>
                <a:spcPts val="1200"/>
              </a:spcAft>
              <a:buFont typeface="System Font Regular"/>
              <a:buChar char="—"/>
            </a:pPr>
            <a:r>
              <a:rPr lang="en-US" sz="2000" dirty="0"/>
              <a:t>Keep all funds in special account</a:t>
            </a:r>
          </a:p>
          <a:p>
            <a:pPr>
              <a:spcBef>
                <a:spcPts val="1200"/>
              </a:spcBef>
              <a:spcAft>
                <a:spcPts val="1200"/>
              </a:spcAft>
            </a:pPr>
            <a:r>
              <a:rPr lang="en-US" sz="2400" b="1" dirty="0"/>
              <a:t>Reasonable Skill – Article 11</a:t>
            </a:r>
          </a:p>
          <a:p>
            <a:pPr marL="640080" lvl="1" indent="-365760">
              <a:spcBef>
                <a:spcPts val="0"/>
              </a:spcBef>
              <a:spcAft>
                <a:spcPts val="1200"/>
              </a:spcAft>
              <a:buFont typeface="System Font Regular"/>
              <a:buChar char="—"/>
            </a:pPr>
            <a:r>
              <a:rPr lang="en-US" sz="2000" dirty="0"/>
              <a:t>Must have geographic competence, </a:t>
            </a:r>
            <a:br>
              <a:rPr lang="en-US" sz="2000" dirty="0"/>
            </a:br>
            <a:r>
              <a:rPr lang="en-US" sz="2000" dirty="0"/>
              <a:t>familiar with type of property and have </a:t>
            </a:r>
            <a:br>
              <a:rPr lang="en-US" sz="2000" dirty="0"/>
            </a:br>
            <a:r>
              <a:rPr lang="en-US" sz="2000" dirty="0"/>
              <a:t>access to appropriate information </a:t>
            </a:r>
          </a:p>
          <a:p>
            <a:pPr>
              <a:spcBef>
                <a:spcPts val="1200"/>
              </a:spcBef>
              <a:spcAft>
                <a:spcPts val="1200"/>
              </a:spcAft>
            </a:pPr>
            <a:r>
              <a:rPr lang="en-US" sz="2400" b="1" dirty="0"/>
              <a:t>Disclosure of Material Facts – Article 2</a:t>
            </a:r>
          </a:p>
        </p:txBody>
      </p:sp>
      <p:pic>
        <p:nvPicPr>
          <p:cNvPr id="3" name="Graphic 2">
            <a:extLst>
              <a:ext uri="{FF2B5EF4-FFF2-40B4-BE49-F238E27FC236}">
                <a16:creationId xmlns:a16="http://schemas.microsoft.com/office/drawing/2014/main" id="{5856D934-6A3E-410C-D0F2-F4C5646068B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2" name="Date Placeholder 3">
            <a:extLst>
              <a:ext uri="{FF2B5EF4-FFF2-40B4-BE49-F238E27FC236}">
                <a16:creationId xmlns:a16="http://schemas.microsoft.com/office/drawing/2014/main" id="{D5360061-74DD-F362-D93B-88EF673EBDC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60A49ED2-8862-6818-3BA4-AACB4E41482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43</a:t>
            </a:fld>
            <a:endParaRPr lang="en-US" sz="1200" b="1" dirty="0">
              <a:solidFill>
                <a:srgbClr val="606060"/>
              </a:solidFill>
            </a:endParaRPr>
          </a:p>
        </p:txBody>
      </p:sp>
    </p:spTree>
    <p:extLst>
      <p:ext uri="{BB962C8B-B14F-4D97-AF65-F5344CB8AC3E}">
        <p14:creationId xmlns:p14="http://schemas.microsoft.com/office/powerpoint/2010/main" val="1670458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816CD9-2B25-4881-90E2-8609911332FF}"/>
              </a:ext>
            </a:extLst>
          </p:cNvPr>
          <p:cNvSpPr>
            <a:spLocks noGrp="1"/>
          </p:cNvSpPr>
          <p:nvPr>
            <p:ph type="title"/>
          </p:nvPr>
        </p:nvSpPr>
        <p:spPr>
          <a:xfrm>
            <a:off x="454152" y="914400"/>
            <a:ext cx="2743200" cy="1828800"/>
          </a:xfrm>
        </p:spPr>
        <p:txBody>
          <a:bodyPr>
            <a:normAutofit/>
          </a:bodyPr>
          <a:lstStyle/>
          <a:p>
            <a:r>
              <a:rPr lang="en-US"/>
              <a:t>Code of Ethics </a:t>
            </a:r>
          </a:p>
        </p:txBody>
      </p:sp>
      <p:sp>
        <p:nvSpPr>
          <p:cNvPr id="5" name="Content Placeholder 4">
            <a:extLst>
              <a:ext uri="{FF2B5EF4-FFF2-40B4-BE49-F238E27FC236}">
                <a16:creationId xmlns:a16="http://schemas.microsoft.com/office/drawing/2014/main" id="{A515DBDB-558A-46B9-B3F8-AAD27F6D0C88}"/>
              </a:ext>
            </a:extLst>
          </p:cNvPr>
          <p:cNvSpPr>
            <a:spLocks noGrp="1"/>
          </p:cNvSpPr>
          <p:nvPr>
            <p:ph idx="1"/>
          </p:nvPr>
        </p:nvSpPr>
        <p:spPr>
          <a:xfrm>
            <a:off x="3965448" y="914400"/>
            <a:ext cx="7772400" cy="5262563"/>
          </a:xfrm>
        </p:spPr>
        <p:txBody>
          <a:bodyPr numCol="1">
            <a:normAutofit/>
          </a:bodyPr>
          <a:lstStyle/>
          <a:p>
            <a:pPr marL="0" indent="0">
              <a:buNone/>
            </a:pPr>
            <a:r>
              <a:rPr lang="en-US" sz="2000" dirty="0"/>
              <a:t>Code of Ethics Article 2:</a:t>
            </a:r>
          </a:p>
          <a:p>
            <a:pPr marL="0" indent="0">
              <a:buNone/>
            </a:pPr>
            <a:r>
              <a:rPr lang="en-US" sz="2000" dirty="0"/>
              <a:t>REALTORS</a:t>
            </a:r>
            <a:r>
              <a:rPr lang="en-US" sz="2000" baseline="30000" dirty="0"/>
              <a:t>®</a:t>
            </a:r>
            <a:r>
              <a:rPr lang="en-US" sz="2000" dirty="0"/>
              <a:t> shall avoid exaggeration, misrepresentation, </a:t>
            </a:r>
            <a:br>
              <a:rPr lang="en-US" sz="2000" dirty="0"/>
            </a:br>
            <a:r>
              <a:rPr lang="en-US" sz="2000" dirty="0"/>
              <a:t>or concealment of pertinent facts relating to the property </a:t>
            </a:r>
            <a:br>
              <a:rPr lang="en-US" sz="2000" dirty="0"/>
            </a:br>
            <a:r>
              <a:rPr lang="en-US" sz="2000" dirty="0"/>
              <a:t>or the transaction. REALTORS</a:t>
            </a:r>
            <a:r>
              <a:rPr lang="en-US" sz="2000" baseline="30000" dirty="0"/>
              <a:t>®</a:t>
            </a:r>
            <a:r>
              <a:rPr lang="en-US" sz="2000" dirty="0"/>
              <a:t> shall not, however, </a:t>
            </a:r>
            <a:br>
              <a:rPr lang="en-US" sz="2000" dirty="0"/>
            </a:br>
            <a:r>
              <a:rPr lang="en-US" sz="2000" dirty="0"/>
              <a:t>be obligated to discover latent defects in the property, </a:t>
            </a:r>
            <a:br>
              <a:rPr lang="en-US" sz="2000" dirty="0"/>
            </a:br>
            <a:r>
              <a:rPr lang="en-US" sz="2000" dirty="0"/>
              <a:t>to advise on matters outside the scope of their real </a:t>
            </a:r>
            <a:br>
              <a:rPr lang="en-US" sz="2000" dirty="0"/>
            </a:br>
            <a:r>
              <a:rPr lang="en-US" sz="2000" dirty="0"/>
              <a:t>estate license, or to disclose facts which are confidential under the scope of agency or non-agency relationships </a:t>
            </a:r>
            <a:br>
              <a:rPr lang="en-US" sz="2000" dirty="0"/>
            </a:br>
            <a:r>
              <a:rPr lang="en-US" sz="2000" dirty="0"/>
              <a:t>as defined by state law. (Amended 1/00) </a:t>
            </a:r>
          </a:p>
        </p:txBody>
      </p:sp>
      <p:pic>
        <p:nvPicPr>
          <p:cNvPr id="2" name="Graphic 1">
            <a:extLst>
              <a:ext uri="{FF2B5EF4-FFF2-40B4-BE49-F238E27FC236}">
                <a16:creationId xmlns:a16="http://schemas.microsoft.com/office/drawing/2014/main" id="{8EFFA52D-4989-2DF1-0B4B-A5FFBBDFA8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3" name="Date Placeholder 3">
            <a:extLst>
              <a:ext uri="{FF2B5EF4-FFF2-40B4-BE49-F238E27FC236}">
                <a16:creationId xmlns:a16="http://schemas.microsoft.com/office/drawing/2014/main" id="{E6FE20C8-8A6D-140D-2E87-0A1763A2C95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DD04B6CA-2C8C-406A-F745-BC46C438FEA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44</a:t>
            </a:fld>
            <a:endParaRPr lang="en-US" sz="1200" b="1" dirty="0">
              <a:solidFill>
                <a:srgbClr val="606060"/>
              </a:solidFill>
            </a:endParaRPr>
          </a:p>
        </p:txBody>
      </p:sp>
    </p:spTree>
    <p:extLst>
      <p:ext uri="{BB962C8B-B14F-4D97-AF65-F5344CB8AC3E}">
        <p14:creationId xmlns:p14="http://schemas.microsoft.com/office/powerpoint/2010/main" val="1664530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82CE-C1A4-441C-9AA1-36C5F35BE9BF}"/>
              </a:ext>
            </a:extLst>
          </p:cNvPr>
          <p:cNvSpPr>
            <a:spLocks noGrp="1"/>
          </p:cNvSpPr>
          <p:nvPr>
            <p:ph type="title"/>
          </p:nvPr>
        </p:nvSpPr>
        <p:spPr/>
        <p:txBody>
          <a:bodyPr>
            <a:normAutofit/>
          </a:bodyPr>
          <a:lstStyle/>
          <a:p>
            <a:r>
              <a:rPr lang="en-US" sz="4000" dirty="0"/>
              <a:t>Level of Service Checklist</a:t>
            </a:r>
          </a:p>
        </p:txBody>
      </p:sp>
      <p:sp>
        <p:nvSpPr>
          <p:cNvPr id="4" name="Content Placeholder 3">
            <a:extLst>
              <a:ext uri="{FF2B5EF4-FFF2-40B4-BE49-F238E27FC236}">
                <a16:creationId xmlns:a16="http://schemas.microsoft.com/office/drawing/2014/main" id="{C47433A5-8E13-436D-9661-18330A2C9592}"/>
              </a:ext>
            </a:extLst>
          </p:cNvPr>
          <p:cNvSpPr>
            <a:spLocks noGrp="1"/>
          </p:cNvSpPr>
          <p:nvPr>
            <p:ph idx="1"/>
          </p:nvPr>
        </p:nvSpPr>
        <p:spPr/>
        <p:txBody>
          <a:bodyPr numCol="1">
            <a:normAutofit/>
          </a:bodyPr>
          <a:lstStyle/>
          <a:p>
            <a:pPr>
              <a:spcAft>
                <a:spcPts val="600"/>
              </a:spcAft>
            </a:pPr>
            <a:r>
              <a:rPr lang="en-US" sz="2400" dirty="0"/>
              <a:t>Spells out difference </a:t>
            </a:r>
            <a:br>
              <a:rPr lang="en-US" sz="2400" dirty="0"/>
            </a:br>
            <a:r>
              <a:rPr lang="en-US" sz="2400" dirty="0"/>
              <a:t>between client and customer</a:t>
            </a:r>
          </a:p>
          <a:p>
            <a:pPr>
              <a:spcAft>
                <a:spcPts val="600"/>
              </a:spcAft>
            </a:pPr>
            <a:r>
              <a:rPr lang="en-US" sz="2400" dirty="0"/>
              <a:t>Determines level </a:t>
            </a:r>
            <a:br>
              <a:rPr lang="en-US" sz="2400" dirty="0"/>
            </a:br>
            <a:r>
              <a:rPr lang="en-US" sz="2400" dirty="0"/>
              <a:t>of service desired</a:t>
            </a:r>
          </a:p>
          <a:p>
            <a:pPr>
              <a:spcAft>
                <a:spcPts val="600"/>
              </a:spcAft>
            </a:pPr>
            <a:r>
              <a:rPr lang="en-US" sz="2400" b="1" dirty="0"/>
              <a:t>Illustrates your value</a:t>
            </a:r>
            <a:endParaRPr lang="en-US" sz="2400" dirty="0"/>
          </a:p>
          <a:p>
            <a:pPr marL="0" indent="0">
              <a:buNone/>
            </a:pPr>
            <a:endParaRPr lang="en-US" sz="2000" dirty="0"/>
          </a:p>
        </p:txBody>
      </p:sp>
      <p:pic>
        <p:nvPicPr>
          <p:cNvPr id="9" name="Picture 8">
            <a:extLst>
              <a:ext uri="{FF2B5EF4-FFF2-40B4-BE49-F238E27FC236}">
                <a16:creationId xmlns:a16="http://schemas.microsoft.com/office/drawing/2014/main" id="{385AC295-0C3E-4B70-95AC-AECE2535B520}"/>
              </a:ext>
            </a:extLst>
          </p:cNvPr>
          <p:cNvPicPr>
            <a:picLocks noChangeAspect="1"/>
          </p:cNvPicPr>
          <p:nvPr/>
        </p:nvPicPr>
        <p:blipFill>
          <a:blip r:embed="rId3">
            <a:grayscl/>
          </a:blip>
          <a:stretch>
            <a:fillRect/>
          </a:stretch>
        </p:blipFill>
        <p:spPr>
          <a:xfrm>
            <a:off x="8741647" y="914400"/>
            <a:ext cx="2996201" cy="4800600"/>
          </a:xfrm>
          <a:prstGeom prst="rect">
            <a:avLst/>
          </a:prstGeom>
        </p:spPr>
      </p:pic>
      <p:sp>
        <p:nvSpPr>
          <p:cNvPr id="5" name="Date Placeholder 3">
            <a:extLst>
              <a:ext uri="{FF2B5EF4-FFF2-40B4-BE49-F238E27FC236}">
                <a16:creationId xmlns:a16="http://schemas.microsoft.com/office/drawing/2014/main" id="{529828F1-1C05-83B6-3A17-663AEAE4ABA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sp>
        <p:nvSpPr>
          <p:cNvPr id="6" name="Date Placeholder 3">
            <a:extLst>
              <a:ext uri="{FF2B5EF4-FFF2-40B4-BE49-F238E27FC236}">
                <a16:creationId xmlns:a16="http://schemas.microsoft.com/office/drawing/2014/main" id="{F7B792C6-C803-DD4A-92FA-D2CCD67321E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45</a:t>
            </a:fld>
            <a:endParaRPr lang="en-US" sz="1200" b="1" dirty="0">
              <a:solidFill>
                <a:srgbClr val="606060"/>
              </a:solidFill>
            </a:endParaRPr>
          </a:p>
        </p:txBody>
      </p:sp>
    </p:spTree>
    <p:extLst>
      <p:ext uri="{BB962C8B-B14F-4D97-AF65-F5344CB8AC3E}">
        <p14:creationId xmlns:p14="http://schemas.microsoft.com/office/powerpoint/2010/main" val="32724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0577F0-C33D-43E5-2ED2-7444B796E41D}"/>
              </a:ext>
            </a:extLst>
          </p:cNvPr>
          <p:cNvSpPr>
            <a:spLocks noGrp="1"/>
          </p:cNvSpPr>
          <p:nvPr>
            <p:ph type="title"/>
          </p:nvPr>
        </p:nvSpPr>
        <p:spPr/>
        <p:txBody>
          <a:bodyPr/>
          <a:lstStyle/>
          <a:p>
            <a:r>
              <a:rPr lang="en-US" dirty="0"/>
              <a:t>Key Point Review —Module 1</a:t>
            </a:r>
          </a:p>
        </p:txBody>
      </p:sp>
      <p:sp>
        <p:nvSpPr>
          <p:cNvPr id="5" name="Content Placeholder 4">
            <a:extLst>
              <a:ext uri="{FF2B5EF4-FFF2-40B4-BE49-F238E27FC236}">
                <a16:creationId xmlns:a16="http://schemas.microsoft.com/office/drawing/2014/main" id="{8EEBB06C-9CF9-A4DC-9CBE-FAF296456903}"/>
              </a:ext>
            </a:extLst>
          </p:cNvPr>
          <p:cNvSpPr>
            <a:spLocks noGrp="1"/>
          </p:cNvSpPr>
          <p:nvPr>
            <p:ph idx="1"/>
          </p:nvPr>
        </p:nvSpPr>
        <p:spPr/>
        <p:txBody>
          <a:bodyPr numCol="1"/>
          <a:lstStyle/>
          <a:p>
            <a:pPr>
              <a:spcBef>
                <a:spcPts val="0"/>
              </a:spcBef>
              <a:spcAft>
                <a:spcPts val="2400"/>
              </a:spcAft>
            </a:pPr>
            <a:r>
              <a:rPr lang="en-US" sz="2400" dirty="0"/>
              <a:t>The relationship between client and agent </a:t>
            </a:r>
            <a:br>
              <a:rPr lang="en-US" sz="2400" dirty="0"/>
            </a:br>
            <a:r>
              <a:rPr lang="en-US" sz="2400" dirty="0"/>
              <a:t>is legally binding and carries specific duties</a:t>
            </a:r>
          </a:p>
          <a:p>
            <a:pPr>
              <a:spcBef>
                <a:spcPts val="0"/>
              </a:spcBef>
              <a:spcAft>
                <a:spcPts val="2400"/>
              </a:spcAft>
            </a:pPr>
            <a:r>
              <a:rPr lang="en-US" sz="2400" dirty="0"/>
              <a:t>Representation agreements can be express </a:t>
            </a:r>
            <a:br>
              <a:rPr lang="en-US" sz="2400" dirty="0"/>
            </a:br>
            <a:r>
              <a:rPr lang="en-US" sz="2400" dirty="0"/>
              <a:t>or implied; their specific terms vary by state</a:t>
            </a:r>
          </a:p>
          <a:p>
            <a:pPr>
              <a:spcBef>
                <a:spcPts val="0"/>
              </a:spcBef>
              <a:spcAft>
                <a:spcPts val="2400"/>
              </a:spcAft>
            </a:pPr>
            <a:r>
              <a:rPr lang="en-US" sz="2400" dirty="0"/>
              <a:t>REALTORS</a:t>
            </a:r>
            <a:r>
              <a:rPr lang="en-US" sz="2400" baseline="30000" dirty="0"/>
              <a:t>®</a:t>
            </a:r>
            <a:r>
              <a:rPr lang="en-US" sz="2400" dirty="0"/>
              <a:t> must know and abide by the </a:t>
            </a:r>
            <a:br>
              <a:rPr lang="en-US" sz="2400" dirty="0"/>
            </a:br>
            <a:r>
              <a:rPr lang="en-US" sz="2400" dirty="0"/>
              <a:t>Code of Ethics and Standards of Practice</a:t>
            </a:r>
          </a:p>
        </p:txBody>
      </p:sp>
      <p:sp>
        <p:nvSpPr>
          <p:cNvPr id="8" name="Date Placeholder 3">
            <a:extLst>
              <a:ext uri="{FF2B5EF4-FFF2-40B4-BE49-F238E27FC236}">
                <a16:creationId xmlns:a16="http://schemas.microsoft.com/office/drawing/2014/main" id="{FDF11BBD-A28E-D685-3E86-517E6D8A59F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3" name="Graphic 2">
            <a:extLst>
              <a:ext uri="{FF2B5EF4-FFF2-40B4-BE49-F238E27FC236}">
                <a16:creationId xmlns:a16="http://schemas.microsoft.com/office/drawing/2014/main" id="{2498B368-C9FE-C4F1-3F8B-2D32134620E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2743200"/>
            <a:ext cx="1817783" cy="1828800"/>
          </a:xfrm>
          <a:prstGeom prst="rect">
            <a:avLst/>
          </a:prstGeom>
        </p:spPr>
      </p:pic>
      <p:sp>
        <p:nvSpPr>
          <p:cNvPr id="6" name="Date Placeholder 3">
            <a:extLst>
              <a:ext uri="{FF2B5EF4-FFF2-40B4-BE49-F238E27FC236}">
                <a16:creationId xmlns:a16="http://schemas.microsoft.com/office/drawing/2014/main" id="{A30699ED-5CB5-1DAF-B9C0-E65821D9EFC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46</a:t>
            </a:fld>
            <a:endParaRPr lang="en-US" sz="1200" b="1" dirty="0">
              <a:solidFill>
                <a:srgbClr val="606060"/>
              </a:solidFill>
            </a:endParaRPr>
          </a:p>
        </p:txBody>
      </p:sp>
    </p:spTree>
    <p:extLst>
      <p:ext uri="{BB962C8B-B14F-4D97-AF65-F5344CB8AC3E}">
        <p14:creationId xmlns:p14="http://schemas.microsoft.com/office/powerpoint/2010/main" val="1721929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278EF-640A-187F-32BD-2BBFA0C85A7E}"/>
              </a:ext>
            </a:extLst>
          </p:cNvPr>
          <p:cNvSpPr>
            <a:spLocks noGrp="1"/>
          </p:cNvSpPr>
          <p:nvPr>
            <p:ph type="title"/>
          </p:nvPr>
        </p:nvSpPr>
        <p:spPr>
          <a:xfrm>
            <a:off x="457200" y="914400"/>
            <a:ext cx="7272528" cy="1371600"/>
          </a:xfrm>
        </p:spPr>
        <p:txBody>
          <a:bodyPr/>
          <a:lstStyle/>
          <a:p>
            <a:r>
              <a:rPr lang="en-US" dirty="0"/>
              <a:t>A Day in the Life of … </a:t>
            </a:r>
            <a:br>
              <a:rPr lang="en-US" dirty="0"/>
            </a:br>
            <a:r>
              <a:rPr lang="en-US" dirty="0"/>
              <a:t>A Buyer’s Rep</a:t>
            </a:r>
            <a:br>
              <a:rPr lang="en-US" dirty="0"/>
            </a:br>
            <a:endParaRPr lang="en-US" dirty="0"/>
          </a:p>
        </p:txBody>
      </p:sp>
      <p:sp>
        <p:nvSpPr>
          <p:cNvPr id="3" name="Content Placeholder 2">
            <a:extLst>
              <a:ext uri="{FF2B5EF4-FFF2-40B4-BE49-F238E27FC236}">
                <a16:creationId xmlns:a16="http://schemas.microsoft.com/office/drawing/2014/main" id="{703DFB7C-1488-52BB-6C35-B0CBBEB8AA2E}"/>
              </a:ext>
            </a:extLst>
          </p:cNvPr>
          <p:cNvSpPr>
            <a:spLocks noGrp="1"/>
          </p:cNvSpPr>
          <p:nvPr>
            <p:ph idx="1"/>
          </p:nvPr>
        </p:nvSpPr>
        <p:spPr>
          <a:xfrm>
            <a:off x="457199" y="2057400"/>
            <a:ext cx="7272527" cy="3895344"/>
          </a:xfrm>
        </p:spPr>
        <p:txBody>
          <a:bodyPr/>
          <a:lstStyle/>
          <a:p>
            <a:pPr marL="0" indent="0">
              <a:buNone/>
            </a:pPr>
            <a:r>
              <a:rPr lang="en-US" dirty="0"/>
              <a:t>At the end of every Module, </a:t>
            </a:r>
            <a:br>
              <a:rPr lang="en-US" dirty="0"/>
            </a:br>
            <a:r>
              <a:rPr lang="en-US" dirty="0"/>
              <a:t>you will find a recap scenario </a:t>
            </a:r>
            <a:br>
              <a:rPr lang="en-US" dirty="0"/>
            </a:br>
            <a:r>
              <a:rPr lang="en-US" dirty="0"/>
              <a:t>for you to do on your own </a:t>
            </a:r>
            <a:br>
              <a:rPr lang="en-US" dirty="0"/>
            </a:br>
            <a:r>
              <a:rPr lang="en-US" dirty="0"/>
              <a:t>time – an opportunity to </a:t>
            </a:r>
            <a:br>
              <a:rPr lang="en-US" dirty="0"/>
            </a:br>
            <a:r>
              <a:rPr lang="en-US" dirty="0"/>
              <a:t>reinforce what we covered</a:t>
            </a:r>
          </a:p>
        </p:txBody>
      </p:sp>
      <p:sp>
        <p:nvSpPr>
          <p:cNvPr id="4" name="Date Placeholder 3">
            <a:extLst>
              <a:ext uri="{FF2B5EF4-FFF2-40B4-BE49-F238E27FC236}">
                <a16:creationId xmlns:a16="http://schemas.microsoft.com/office/drawing/2014/main" id="{121DC7B0-B996-95E0-ACCA-ED53AC7E213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94538B4F-1D2F-9057-EB97-ED16BB097A8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47</a:t>
            </a:fld>
            <a:endParaRPr lang="en-US" sz="1200" b="1" dirty="0">
              <a:solidFill>
                <a:srgbClr val="606060"/>
              </a:solidFill>
            </a:endParaRPr>
          </a:p>
        </p:txBody>
      </p:sp>
      <p:pic>
        <p:nvPicPr>
          <p:cNvPr id="6" name="Picture 5" descr="A person in a suit using a computer&#10;&#10;Description automatically generated">
            <a:extLst>
              <a:ext uri="{FF2B5EF4-FFF2-40B4-BE49-F238E27FC236}">
                <a16:creationId xmlns:a16="http://schemas.microsoft.com/office/drawing/2014/main" id="{632C6994-3785-D4FB-3FF1-449AF7634F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729728" y="1143000"/>
            <a:ext cx="4005072" cy="4572000"/>
          </a:xfrm>
          <a:prstGeom prst="rect">
            <a:avLst/>
          </a:prstGeom>
        </p:spPr>
      </p:pic>
    </p:spTree>
    <p:extLst>
      <p:ext uri="{BB962C8B-B14F-4D97-AF65-F5344CB8AC3E}">
        <p14:creationId xmlns:p14="http://schemas.microsoft.com/office/powerpoint/2010/main" val="981856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0951CD-1189-0552-1711-D17A06E98FC0}"/>
              </a:ext>
            </a:extLst>
          </p:cNvPr>
          <p:cNvSpPr>
            <a:spLocks noGrp="1"/>
          </p:cNvSpPr>
          <p:nvPr>
            <p:ph type="ctrTitle"/>
          </p:nvPr>
        </p:nvSpPr>
        <p:spPr/>
        <p:txBody>
          <a:bodyPr/>
          <a:lstStyle/>
          <a:p>
            <a:r>
              <a:rPr lang="en-US" dirty="0"/>
              <a:t>Module 2:</a:t>
            </a:r>
            <a:br>
              <a:rPr lang="en-US" dirty="0"/>
            </a:br>
            <a:r>
              <a:rPr lang="en-US" dirty="0"/>
              <a:t>Buyer</a:t>
            </a:r>
            <a:br>
              <a:rPr lang="en-US" dirty="0"/>
            </a:br>
            <a:r>
              <a:rPr lang="en-US" dirty="0"/>
              <a:t>Counseling</a:t>
            </a:r>
            <a:br>
              <a:rPr lang="en-US" dirty="0"/>
            </a:br>
            <a:r>
              <a:rPr lang="en-US" dirty="0"/>
              <a:t>Session</a:t>
            </a:r>
          </a:p>
        </p:txBody>
      </p:sp>
      <p:sp>
        <p:nvSpPr>
          <p:cNvPr id="10" name="Date Placeholder 3">
            <a:extLst>
              <a:ext uri="{FF2B5EF4-FFF2-40B4-BE49-F238E27FC236}">
                <a16:creationId xmlns:a16="http://schemas.microsoft.com/office/drawing/2014/main" id="{5F2434B4-E801-CECB-CAFB-042AF922DB1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6" name="Picture 5" descr="A group of people looking at a computer&#10;&#10;Description automatically generated">
            <a:extLst>
              <a:ext uri="{FF2B5EF4-FFF2-40B4-BE49-F238E27FC236}">
                <a16:creationId xmlns:a16="http://schemas.microsoft.com/office/drawing/2014/main" id="{9FEB2078-36C2-7B74-8AB4-293DCF8740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74152" y="2171700"/>
            <a:ext cx="4114800" cy="2514600"/>
          </a:xfrm>
          <a:prstGeom prst="rect">
            <a:avLst/>
          </a:prstGeom>
        </p:spPr>
      </p:pic>
      <p:sp>
        <p:nvSpPr>
          <p:cNvPr id="7" name="Rectangle 6">
            <a:extLst>
              <a:ext uri="{FF2B5EF4-FFF2-40B4-BE49-F238E27FC236}">
                <a16:creationId xmlns:a16="http://schemas.microsoft.com/office/drawing/2014/main" id="{854AF6C9-8FD8-E089-6C36-B9BBFF35986E}"/>
              </a:ext>
            </a:extLst>
          </p:cNvPr>
          <p:cNvSpPr/>
          <p:nvPr/>
        </p:nvSpPr>
        <p:spPr>
          <a:xfrm>
            <a:off x="8074152" y="20852"/>
            <a:ext cx="4117848" cy="2150848"/>
          </a:xfrm>
          <a:prstGeom prst="rect">
            <a:avLst/>
          </a:prstGeom>
          <a:solidFill>
            <a:srgbClr val="606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3B71C9D-B921-2AA8-F578-B229A22FEFA4}"/>
              </a:ext>
            </a:extLst>
          </p:cNvPr>
          <p:cNvSpPr/>
          <p:nvPr/>
        </p:nvSpPr>
        <p:spPr>
          <a:xfrm>
            <a:off x="8074152" y="4686300"/>
            <a:ext cx="4117848" cy="21717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a:extLst>
              <a:ext uri="{FF2B5EF4-FFF2-40B4-BE49-F238E27FC236}">
                <a16:creationId xmlns:a16="http://schemas.microsoft.com/office/drawing/2014/main" id="{94E8AD34-BA01-683D-C9FD-C9A9B829395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253728" y="6144768"/>
            <a:ext cx="2481943" cy="347472"/>
          </a:xfrm>
          <a:prstGeom prst="rect">
            <a:avLst/>
          </a:prstGeom>
        </p:spPr>
      </p:pic>
    </p:spTree>
    <p:extLst>
      <p:ext uri="{BB962C8B-B14F-4D97-AF65-F5344CB8AC3E}">
        <p14:creationId xmlns:p14="http://schemas.microsoft.com/office/powerpoint/2010/main" val="3667567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700405-5D6C-4DB5-84AE-AC060F01D8BD}"/>
              </a:ext>
            </a:extLst>
          </p:cNvPr>
          <p:cNvSpPr>
            <a:spLocks noGrp="1"/>
          </p:cNvSpPr>
          <p:nvPr>
            <p:ph type="title"/>
          </p:nvPr>
        </p:nvSpPr>
        <p:spPr>
          <a:xfrm>
            <a:off x="454152" y="914400"/>
            <a:ext cx="2743200" cy="1828800"/>
          </a:xfrm>
        </p:spPr>
        <p:txBody>
          <a:bodyPr>
            <a:normAutofit/>
          </a:bodyPr>
          <a:lstStyle/>
          <a:p>
            <a:r>
              <a:rPr lang="en-US"/>
              <a:t>Module 2 Learning Objectives</a:t>
            </a:r>
          </a:p>
        </p:txBody>
      </p:sp>
      <p:sp>
        <p:nvSpPr>
          <p:cNvPr id="6" name="Content Placeholder 5">
            <a:extLst>
              <a:ext uri="{FF2B5EF4-FFF2-40B4-BE49-F238E27FC236}">
                <a16:creationId xmlns:a16="http://schemas.microsoft.com/office/drawing/2014/main" id="{FDCD0E96-E79C-44A6-8EE5-9D27CB4F9760}"/>
              </a:ext>
            </a:extLst>
          </p:cNvPr>
          <p:cNvSpPr>
            <a:spLocks noGrp="1"/>
          </p:cNvSpPr>
          <p:nvPr>
            <p:ph idx="1"/>
          </p:nvPr>
        </p:nvSpPr>
        <p:spPr>
          <a:xfrm>
            <a:off x="3965448" y="914400"/>
            <a:ext cx="7772400" cy="5262563"/>
          </a:xfrm>
        </p:spPr>
        <p:txBody>
          <a:bodyPr numCol="1">
            <a:normAutofit/>
          </a:bodyPr>
          <a:lstStyle/>
          <a:p>
            <a:pPr>
              <a:spcBef>
                <a:spcPts val="0"/>
              </a:spcBef>
              <a:spcAft>
                <a:spcPts val="2400"/>
              </a:spcAft>
            </a:pPr>
            <a:r>
              <a:rPr lang="en-US" sz="2400" dirty="0"/>
              <a:t>Conduct a successful counseling </a:t>
            </a:r>
            <a:br>
              <a:rPr lang="en-US" sz="2400" dirty="0"/>
            </a:br>
            <a:r>
              <a:rPr lang="en-US" sz="2400" dirty="0"/>
              <a:t>session that educates the buyer, </a:t>
            </a:r>
            <a:br>
              <a:rPr lang="en-US" sz="2400" dirty="0"/>
            </a:br>
            <a:r>
              <a:rPr lang="en-US" sz="2400" dirty="0"/>
              <a:t>builds trust, and leads to a signed </a:t>
            </a:r>
            <a:br>
              <a:rPr lang="en-US" sz="2400" dirty="0"/>
            </a:br>
            <a:r>
              <a:rPr lang="en-US" sz="2400" dirty="0"/>
              <a:t>buyer representation agreement</a:t>
            </a:r>
          </a:p>
          <a:p>
            <a:pPr>
              <a:spcBef>
                <a:spcPts val="0"/>
              </a:spcBef>
              <a:spcAft>
                <a:spcPts val="2400"/>
              </a:spcAft>
            </a:pPr>
            <a:r>
              <a:rPr lang="en-US" sz="2400" dirty="0"/>
              <a:t>Articulate your value proposition to </a:t>
            </a:r>
            <a:br>
              <a:rPr lang="en-US" sz="2400" dirty="0"/>
            </a:br>
            <a:r>
              <a:rPr lang="en-US" sz="2400" dirty="0"/>
              <a:t>the buyers – what you do – how you </a:t>
            </a:r>
            <a:br>
              <a:rPr lang="en-US" sz="2400" dirty="0"/>
            </a:br>
            <a:r>
              <a:rPr lang="en-US" sz="2400" dirty="0"/>
              <a:t>do it and why it is important to them</a:t>
            </a:r>
          </a:p>
          <a:p>
            <a:pPr>
              <a:spcBef>
                <a:spcPts val="0"/>
              </a:spcBef>
              <a:spcAft>
                <a:spcPts val="2400"/>
              </a:spcAft>
            </a:pPr>
            <a:r>
              <a:rPr lang="en-US" sz="2400" dirty="0"/>
              <a:t>Institute a personal safety plan </a:t>
            </a:r>
            <a:br>
              <a:rPr lang="en-US" sz="2400" dirty="0"/>
            </a:br>
            <a:r>
              <a:rPr lang="en-US" sz="2400" dirty="0"/>
              <a:t>when working with buyer clients</a:t>
            </a:r>
          </a:p>
        </p:txBody>
      </p:sp>
      <p:pic>
        <p:nvPicPr>
          <p:cNvPr id="2" name="Graphic 1">
            <a:extLst>
              <a:ext uri="{FF2B5EF4-FFF2-40B4-BE49-F238E27FC236}">
                <a16:creationId xmlns:a16="http://schemas.microsoft.com/office/drawing/2014/main" id="{80276F7C-0DB9-9C4F-2903-E7125BB57BB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2971800"/>
            <a:ext cx="1828800" cy="1828800"/>
          </a:xfrm>
          <a:prstGeom prst="rect">
            <a:avLst/>
          </a:prstGeom>
        </p:spPr>
      </p:pic>
      <p:sp>
        <p:nvSpPr>
          <p:cNvPr id="3" name="Date Placeholder 3">
            <a:extLst>
              <a:ext uri="{FF2B5EF4-FFF2-40B4-BE49-F238E27FC236}">
                <a16:creationId xmlns:a16="http://schemas.microsoft.com/office/drawing/2014/main" id="{ED2F1450-E259-49AF-9F6E-B9FF1324C09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4" name="Date Placeholder 3">
            <a:extLst>
              <a:ext uri="{FF2B5EF4-FFF2-40B4-BE49-F238E27FC236}">
                <a16:creationId xmlns:a16="http://schemas.microsoft.com/office/drawing/2014/main" id="{54E1606B-4FEE-1646-3086-785238E322B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49</a:t>
            </a:fld>
            <a:endParaRPr lang="en-US" sz="1200" b="1" dirty="0">
              <a:solidFill>
                <a:srgbClr val="606060"/>
              </a:solidFill>
            </a:endParaRPr>
          </a:p>
        </p:txBody>
      </p:sp>
    </p:spTree>
    <p:extLst>
      <p:ext uri="{BB962C8B-B14F-4D97-AF65-F5344CB8AC3E}">
        <p14:creationId xmlns:p14="http://schemas.microsoft.com/office/powerpoint/2010/main" val="3593676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4AF1-D9BE-7A82-3338-3E7EC104DAF8}"/>
              </a:ext>
            </a:extLst>
          </p:cNvPr>
          <p:cNvSpPr>
            <a:spLocks noGrp="1"/>
          </p:cNvSpPr>
          <p:nvPr>
            <p:ph type="title"/>
          </p:nvPr>
        </p:nvSpPr>
        <p:spPr>
          <a:xfrm>
            <a:off x="457200" y="914400"/>
            <a:ext cx="5627076" cy="1371600"/>
          </a:xfrm>
        </p:spPr>
        <p:txBody>
          <a:bodyPr anchor="t" anchorCtr="0">
            <a:noAutofit/>
          </a:bodyPr>
          <a:lstStyle/>
          <a:p>
            <a:r>
              <a:rPr lang="en-US" dirty="0"/>
              <a:t>Goals of </a:t>
            </a:r>
            <a:br>
              <a:rPr lang="en-US" dirty="0"/>
            </a:br>
            <a:r>
              <a:rPr lang="en-US" dirty="0"/>
              <a:t>Counseling Session</a:t>
            </a:r>
          </a:p>
        </p:txBody>
      </p:sp>
      <p:sp>
        <p:nvSpPr>
          <p:cNvPr id="3" name="Content Placeholder 2">
            <a:extLst>
              <a:ext uri="{FF2B5EF4-FFF2-40B4-BE49-F238E27FC236}">
                <a16:creationId xmlns:a16="http://schemas.microsoft.com/office/drawing/2014/main" id="{D9D4BBAF-9742-FB7C-3E70-FDCA0F2C67AA}"/>
              </a:ext>
            </a:extLst>
          </p:cNvPr>
          <p:cNvSpPr>
            <a:spLocks noGrp="1"/>
          </p:cNvSpPr>
          <p:nvPr>
            <p:ph idx="1"/>
          </p:nvPr>
        </p:nvSpPr>
        <p:spPr>
          <a:xfrm>
            <a:off x="457199" y="2286000"/>
            <a:ext cx="5627075" cy="3895344"/>
          </a:xfrm>
        </p:spPr>
        <p:txBody>
          <a:bodyPr anchor="t">
            <a:noAutofit/>
          </a:bodyPr>
          <a:lstStyle/>
          <a:p>
            <a:pPr>
              <a:spcBef>
                <a:spcPts val="0"/>
              </a:spcBef>
              <a:spcAft>
                <a:spcPts val="1800"/>
              </a:spcAft>
            </a:pPr>
            <a:r>
              <a:rPr lang="en-US" sz="1800" dirty="0"/>
              <a:t>Convert contact to successful transaction</a:t>
            </a:r>
          </a:p>
          <a:p>
            <a:pPr>
              <a:spcBef>
                <a:spcPts val="0"/>
              </a:spcBef>
              <a:spcAft>
                <a:spcPts val="1200"/>
              </a:spcAft>
            </a:pPr>
            <a:r>
              <a:rPr lang="en-US" sz="1800" dirty="0"/>
              <a:t>Achieving positive outcomes requires</a:t>
            </a:r>
          </a:p>
          <a:p>
            <a:pPr marL="640080" lvl="1" indent="-365760">
              <a:spcBef>
                <a:spcPts val="0"/>
              </a:spcBef>
              <a:spcAft>
                <a:spcPts val="1200"/>
              </a:spcAft>
              <a:buFont typeface="System Font Regular"/>
              <a:buChar char="—"/>
            </a:pPr>
            <a:r>
              <a:rPr lang="en-US" sz="1800" dirty="0"/>
              <a:t>People skills</a:t>
            </a:r>
          </a:p>
          <a:p>
            <a:pPr marL="640080" lvl="1" indent="-365760">
              <a:spcBef>
                <a:spcPts val="0"/>
              </a:spcBef>
              <a:spcAft>
                <a:spcPts val="1800"/>
              </a:spcAft>
              <a:buFont typeface="System Font Regular"/>
              <a:buChar char="—"/>
            </a:pPr>
            <a:r>
              <a:rPr lang="en-US" sz="1800" dirty="0"/>
              <a:t>Knowledge – Representation skills</a:t>
            </a:r>
          </a:p>
          <a:p>
            <a:pPr>
              <a:spcBef>
                <a:spcPts val="0"/>
              </a:spcBef>
              <a:spcAft>
                <a:spcPts val="1800"/>
              </a:spcAft>
            </a:pPr>
            <a:r>
              <a:rPr lang="en-US" sz="1800" dirty="0"/>
              <a:t>Your opportunity to show how what </a:t>
            </a:r>
            <a:br>
              <a:rPr lang="en-US" sz="1800" dirty="0"/>
            </a:br>
            <a:r>
              <a:rPr lang="en-US" sz="1800" dirty="0"/>
              <a:t>you provide meets their needs</a:t>
            </a:r>
          </a:p>
          <a:p>
            <a:pPr>
              <a:spcBef>
                <a:spcPts val="0"/>
              </a:spcBef>
              <a:spcAft>
                <a:spcPts val="1800"/>
              </a:spcAft>
            </a:pPr>
            <a:r>
              <a:rPr lang="en-US" sz="1800" dirty="0"/>
              <a:t>Make the most of this opportunity</a:t>
            </a:r>
          </a:p>
        </p:txBody>
      </p:sp>
      <p:sp>
        <p:nvSpPr>
          <p:cNvPr id="4" name="Date Placeholder 3">
            <a:extLst>
              <a:ext uri="{FF2B5EF4-FFF2-40B4-BE49-F238E27FC236}">
                <a16:creationId xmlns:a16="http://schemas.microsoft.com/office/drawing/2014/main" id="{63372DF1-01FA-0EC2-7EF9-89962F53F5D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EAFFBCD8-C486-FDD6-3F29-6C1689807B2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50</a:t>
            </a:fld>
            <a:endParaRPr lang="en-US" sz="1200" b="1" dirty="0">
              <a:solidFill>
                <a:srgbClr val="606060"/>
              </a:solidFill>
            </a:endParaRPr>
          </a:p>
        </p:txBody>
      </p:sp>
      <p:pic>
        <p:nvPicPr>
          <p:cNvPr id="8" name="Picture 7" descr="A person standing in front of a couple of people&#10;&#10;Description automatically generated">
            <a:extLst>
              <a:ext uri="{FF2B5EF4-FFF2-40B4-BE49-F238E27FC236}">
                <a16:creationId xmlns:a16="http://schemas.microsoft.com/office/drawing/2014/main" id="{DD3A59F6-DAEA-7271-630C-1DF90FEC29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13"/>
          <a:stretch/>
        </p:blipFill>
        <p:spPr>
          <a:xfrm>
            <a:off x="6107723" y="1143000"/>
            <a:ext cx="5627077" cy="4572000"/>
          </a:xfrm>
          <a:prstGeom prst="rect">
            <a:avLst/>
          </a:prstGeom>
        </p:spPr>
      </p:pic>
    </p:spTree>
    <p:extLst>
      <p:ext uri="{BB962C8B-B14F-4D97-AF65-F5344CB8AC3E}">
        <p14:creationId xmlns:p14="http://schemas.microsoft.com/office/powerpoint/2010/main" val="253448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7F71D8-FF92-CC3F-AFC8-D9A5788F9968}"/>
              </a:ext>
            </a:extLst>
          </p:cNvPr>
          <p:cNvSpPr>
            <a:spLocks noGrp="1"/>
          </p:cNvSpPr>
          <p:nvPr>
            <p:ph type="title"/>
          </p:nvPr>
        </p:nvSpPr>
        <p:spPr/>
        <p:txBody>
          <a:bodyPr/>
          <a:lstStyle/>
          <a:p>
            <a:r>
              <a:rPr lang="en-US" dirty="0"/>
              <a:t>What You Will Learn</a:t>
            </a:r>
          </a:p>
        </p:txBody>
      </p:sp>
      <p:sp>
        <p:nvSpPr>
          <p:cNvPr id="5" name="Content Placeholder 4">
            <a:extLst>
              <a:ext uri="{FF2B5EF4-FFF2-40B4-BE49-F238E27FC236}">
                <a16:creationId xmlns:a16="http://schemas.microsoft.com/office/drawing/2014/main" id="{BD1490EB-6AE4-20D1-5C0A-22764605B17B}"/>
              </a:ext>
            </a:extLst>
          </p:cNvPr>
          <p:cNvSpPr>
            <a:spLocks noGrp="1"/>
          </p:cNvSpPr>
          <p:nvPr>
            <p:ph idx="1"/>
          </p:nvPr>
        </p:nvSpPr>
        <p:spPr>
          <a:xfrm>
            <a:off x="457200" y="1825625"/>
            <a:ext cx="3657600" cy="914400"/>
          </a:xfrm>
          <a:solidFill>
            <a:schemeClr val="bg2"/>
          </a:solidFill>
        </p:spPr>
        <p:txBody>
          <a:bodyPr lIns="228600" anchor="ctr" anchorCtr="0"/>
          <a:lstStyle/>
          <a:p>
            <a:pPr marL="0" indent="0">
              <a:buNone/>
            </a:pPr>
            <a:r>
              <a:rPr lang="en-US" sz="1400" b="1" dirty="0"/>
              <a:t>Module 1: </a:t>
            </a:r>
            <a:br>
              <a:rPr lang="en-US" sz="1400" b="1" dirty="0"/>
            </a:br>
            <a:r>
              <a:rPr lang="en-US" sz="1400" dirty="0"/>
              <a:t>Value and Role of </a:t>
            </a:r>
            <a:br>
              <a:rPr lang="en-US" sz="1400" dirty="0"/>
            </a:br>
            <a:r>
              <a:rPr lang="en-US" sz="1400" dirty="0"/>
              <a:t>Buyer Representation</a:t>
            </a:r>
          </a:p>
        </p:txBody>
      </p:sp>
      <p:sp>
        <p:nvSpPr>
          <p:cNvPr id="8" name="Content Placeholder 4">
            <a:extLst>
              <a:ext uri="{FF2B5EF4-FFF2-40B4-BE49-F238E27FC236}">
                <a16:creationId xmlns:a16="http://schemas.microsoft.com/office/drawing/2014/main" id="{0E45D18A-B7A3-8BAE-0FF0-707FAE5CD593}"/>
              </a:ext>
            </a:extLst>
          </p:cNvPr>
          <p:cNvSpPr txBox="1">
            <a:spLocks/>
          </p:cNvSpPr>
          <p:nvPr/>
        </p:nvSpPr>
        <p:spPr>
          <a:xfrm>
            <a:off x="457200" y="2893483"/>
            <a:ext cx="3657600" cy="914400"/>
          </a:xfrm>
          <a:prstGeom prst="rect">
            <a:avLst/>
          </a:prstGeom>
          <a:solidFill>
            <a:schemeClr val="bg2"/>
          </a:solidFill>
        </p:spPr>
        <p:txBody>
          <a:bodyPr vert="horz" lIns="228600" tIns="0" rIns="0" bIns="0" numCol="1" spcCol="228600" rtlCol="0" anchor="ctr"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Module 2: </a:t>
            </a:r>
            <a:br>
              <a:rPr lang="en-US" sz="1400" b="1" dirty="0"/>
            </a:br>
            <a:r>
              <a:rPr lang="en-US" sz="1400" dirty="0"/>
              <a:t>Buyer Counseling Session</a:t>
            </a:r>
          </a:p>
        </p:txBody>
      </p:sp>
      <p:sp>
        <p:nvSpPr>
          <p:cNvPr id="9" name="Content Placeholder 4">
            <a:extLst>
              <a:ext uri="{FF2B5EF4-FFF2-40B4-BE49-F238E27FC236}">
                <a16:creationId xmlns:a16="http://schemas.microsoft.com/office/drawing/2014/main" id="{99606940-D7A3-92AB-C81A-409F6F7B8019}"/>
              </a:ext>
            </a:extLst>
          </p:cNvPr>
          <p:cNvSpPr txBox="1">
            <a:spLocks/>
          </p:cNvSpPr>
          <p:nvPr/>
        </p:nvSpPr>
        <p:spPr>
          <a:xfrm>
            <a:off x="457200" y="3961341"/>
            <a:ext cx="3657600" cy="914400"/>
          </a:xfrm>
          <a:prstGeom prst="rect">
            <a:avLst/>
          </a:prstGeom>
          <a:solidFill>
            <a:schemeClr val="bg2"/>
          </a:solidFill>
        </p:spPr>
        <p:txBody>
          <a:bodyPr vert="horz" lIns="228600" tIns="0" rIns="0" bIns="0" numCol="1" spcCol="228600" rtlCol="0" anchor="ctr"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Module 3: </a:t>
            </a:r>
            <a:br>
              <a:rPr lang="en-US" sz="1400" b="1" dirty="0"/>
            </a:br>
            <a:r>
              <a:rPr lang="en-US" sz="1400" dirty="0"/>
              <a:t>Buyer Representation Agreement</a:t>
            </a:r>
          </a:p>
        </p:txBody>
      </p:sp>
      <p:sp>
        <p:nvSpPr>
          <p:cNvPr id="10" name="Content Placeholder 4">
            <a:extLst>
              <a:ext uri="{FF2B5EF4-FFF2-40B4-BE49-F238E27FC236}">
                <a16:creationId xmlns:a16="http://schemas.microsoft.com/office/drawing/2014/main" id="{CA0AC056-ADDE-439F-4B98-0522A53A7754}"/>
              </a:ext>
            </a:extLst>
          </p:cNvPr>
          <p:cNvSpPr txBox="1">
            <a:spLocks/>
          </p:cNvSpPr>
          <p:nvPr/>
        </p:nvSpPr>
        <p:spPr>
          <a:xfrm>
            <a:off x="457200" y="5029200"/>
            <a:ext cx="3657600" cy="914400"/>
          </a:xfrm>
          <a:prstGeom prst="rect">
            <a:avLst/>
          </a:prstGeom>
          <a:solidFill>
            <a:schemeClr val="bg2"/>
          </a:solidFill>
        </p:spPr>
        <p:txBody>
          <a:bodyPr vert="horz" lIns="228600" tIns="0" rIns="0" bIns="0" numCol="1" spcCol="228600" rtlCol="0" anchor="ctr"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Module 4: </a:t>
            </a:r>
            <a:br>
              <a:rPr lang="en-US" sz="1400" b="1" dirty="0"/>
            </a:br>
            <a:r>
              <a:rPr lang="en-US" sz="1400" dirty="0"/>
              <a:t>Search-Showing-Selecting Process</a:t>
            </a:r>
          </a:p>
        </p:txBody>
      </p:sp>
      <p:sp>
        <p:nvSpPr>
          <p:cNvPr id="11" name="Content Placeholder 4">
            <a:extLst>
              <a:ext uri="{FF2B5EF4-FFF2-40B4-BE49-F238E27FC236}">
                <a16:creationId xmlns:a16="http://schemas.microsoft.com/office/drawing/2014/main" id="{C36BA4EA-F35E-A9EA-9B53-4A23F8CDDE17}"/>
              </a:ext>
            </a:extLst>
          </p:cNvPr>
          <p:cNvSpPr txBox="1">
            <a:spLocks/>
          </p:cNvSpPr>
          <p:nvPr/>
        </p:nvSpPr>
        <p:spPr>
          <a:xfrm>
            <a:off x="4267200" y="1825625"/>
            <a:ext cx="3657600" cy="914400"/>
          </a:xfrm>
          <a:prstGeom prst="rect">
            <a:avLst/>
          </a:prstGeom>
          <a:solidFill>
            <a:schemeClr val="bg2"/>
          </a:solidFill>
        </p:spPr>
        <p:txBody>
          <a:bodyPr vert="horz" lIns="228600" tIns="0" rIns="0" bIns="0" numCol="1" spcCol="228600" rtlCol="0" anchor="ctr"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Module 5: </a:t>
            </a:r>
            <a:br>
              <a:rPr lang="en-US" sz="1400" b="1" dirty="0"/>
            </a:br>
            <a:r>
              <a:rPr lang="en-US" sz="1400" dirty="0"/>
              <a:t>Offers and Negotiations</a:t>
            </a:r>
          </a:p>
        </p:txBody>
      </p:sp>
      <p:sp>
        <p:nvSpPr>
          <p:cNvPr id="12" name="Content Placeholder 4">
            <a:extLst>
              <a:ext uri="{FF2B5EF4-FFF2-40B4-BE49-F238E27FC236}">
                <a16:creationId xmlns:a16="http://schemas.microsoft.com/office/drawing/2014/main" id="{9DEE46C1-7387-C87B-F3CE-86D22052F51A}"/>
              </a:ext>
            </a:extLst>
          </p:cNvPr>
          <p:cNvSpPr txBox="1">
            <a:spLocks/>
          </p:cNvSpPr>
          <p:nvPr/>
        </p:nvSpPr>
        <p:spPr>
          <a:xfrm>
            <a:off x="4267200" y="2893483"/>
            <a:ext cx="3657600" cy="914400"/>
          </a:xfrm>
          <a:prstGeom prst="rect">
            <a:avLst/>
          </a:prstGeom>
          <a:solidFill>
            <a:schemeClr val="bg2"/>
          </a:solidFill>
        </p:spPr>
        <p:txBody>
          <a:bodyPr vert="horz" lIns="228600" tIns="0" rIns="0" bIns="0" numCol="1" spcCol="228600" rtlCol="0" anchor="ctr"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Module 6: </a:t>
            </a:r>
            <a:br>
              <a:rPr lang="en-US" sz="1400" b="1" dirty="0"/>
            </a:br>
            <a:r>
              <a:rPr lang="en-US" sz="1400" dirty="0"/>
              <a:t>From Contract to Closing</a:t>
            </a:r>
          </a:p>
        </p:txBody>
      </p:sp>
      <p:sp>
        <p:nvSpPr>
          <p:cNvPr id="13" name="Content Placeholder 4">
            <a:extLst>
              <a:ext uri="{FF2B5EF4-FFF2-40B4-BE49-F238E27FC236}">
                <a16:creationId xmlns:a16="http://schemas.microsoft.com/office/drawing/2014/main" id="{8679A399-4578-DDF0-4F0B-2F44D03BA20E}"/>
              </a:ext>
            </a:extLst>
          </p:cNvPr>
          <p:cNvSpPr txBox="1">
            <a:spLocks/>
          </p:cNvSpPr>
          <p:nvPr/>
        </p:nvSpPr>
        <p:spPr>
          <a:xfrm>
            <a:off x="4267200" y="3961341"/>
            <a:ext cx="3657600" cy="914400"/>
          </a:xfrm>
          <a:prstGeom prst="rect">
            <a:avLst/>
          </a:prstGeom>
          <a:solidFill>
            <a:schemeClr val="bg2"/>
          </a:solidFill>
        </p:spPr>
        <p:txBody>
          <a:bodyPr vert="horz" lIns="228600" tIns="0" rIns="0" bIns="0" numCol="1" spcCol="228600" rtlCol="0" anchor="ctr"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Module 7: </a:t>
            </a:r>
            <a:br>
              <a:rPr lang="en-US" sz="1400" b="1" dirty="0"/>
            </a:br>
            <a:r>
              <a:rPr lang="en-US" sz="1400" dirty="0"/>
              <a:t>Putting It All Together</a:t>
            </a:r>
          </a:p>
        </p:txBody>
      </p:sp>
      <p:sp>
        <p:nvSpPr>
          <p:cNvPr id="14" name="Content Placeholder 4">
            <a:extLst>
              <a:ext uri="{FF2B5EF4-FFF2-40B4-BE49-F238E27FC236}">
                <a16:creationId xmlns:a16="http://schemas.microsoft.com/office/drawing/2014/main" id="{8E0F9A92-7174-EA91-BA34-926E1608F16B}"/>
              </a:ext>
            </a:extLst>
          </p:cNvPr>
          <p:cNvSpPr txBox="1">
            <a:spLocks/>
          </p:cNvSpPr>
          <p:nvPr/>
        </p:nvSpPr>
        <p:spPr>
          <a:xfrm>
            <a:off x="4267200" y="5029200"/>
            <a:ext cx="3657600" cy="914400"/>
          </a:xfrm>
          <a:prstGeom prst="rect">
            <a:avLst/>
          </a:prstGeom>
          <a:solidFill>
            <a:schemeClr val="bg2"/>
          </a:solidFill>
        </p:spPr>
        <p:txBody>
          <a:bodyPr vert="horz" lIns="228600" tIns="0" rIns="0" bIns="0" numCol="1" spcCol="228600" rtlCol="0" anchor="ctr"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Resources and Exercises</a:t>
            </a:r>
            <a:endParaRPr lang="en-US" sz="1400" dirty="0"/>
          </a:p>
        </p:txBody>
      </p:sp>
      <p:pic>
        <p:nvPicPr>
          <p:cNvPr id="22" name="Picture 21" descr="A person writing on a paper&#10;&#10;Description automatically generated">
            <a:extLst>
              <a:ext uri="{FF2B5EF4-FFF2-40B4-BE49-F238E27FC236}">
                <a16:creationId xmlns:a16="http://schemas.microsoft.com/office/drawing/2014/main" id="{15EF7082-997F-8330-0F52-F59EA742FB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29600" y="1825625"/>
            <a:ext cx="3657600" cy="2438400"/>
          </a:xfrm>
          <a:prstGeom prst="rect">
            <a:avLst/>
          </a:prstGeom>
        </p:spPr>
      </p:pic>
      <p:sp>
        <p:nvSpPr>
          <p:cNvPr id="2" name="Date Placeholder 3">
            <a:extLst>
              <a:ext uri="{FF2B5EF4-FFF2-40B4-BE49-F238E27FC236}">
                <a16:creationId xmlns:a16="http://schemas.microsoft.com/office/drawing/2014/main" id="{0503293D-404A-4A71-51FF-48E29D5614A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3" name="Date Placeholder 3">
            <a:extLst>
              <a:ext uri="{FF2B5EF4-FFF2-40B4-BE49-F238E27FC236}">
                <a16:creationId xmlns:a16="http://schemas.microsoft.com/office/drawing/2014/main" id="{6275484B-48A6-627A-5EDD-09D26F582F2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a:t>
            </a:fld>
            <a:endParaRPr lang="en-US" sz="1200" b="1" dirty="0">
              <a:solidFill>
                <a:srgbClr val="606060"/>
              </a:solidFill>
            </a:endParaRPr>
          </a:p>
        </p:txBody>
      </p:sp>
      <p:sp>
        <p:nvSpPr>
          <p:cNvPr id="6" name="Rectangle 5">
            <a:hlinkClick r:id="rId3" action="ppaction://hlinksldjump"/>
            <a:extLst>
              <a:ext uri="{FF2B5EF4-FFF2-40B4-BE49-F238E27FC236}">
                <a16:creationId xmlns:a16="http://schemas.microsoft.com/office/drawing/2014/main" id="{3B5370FF-E6FB-69B8-1C77-8DFEE6BCF64A}"/>
              </a:ext>
            </a:extLst>
          </p:cNvPr>
          <p:cNvSpPr/>
          <p:nvPr/>
        </p:nvSpPr>
        <p:spPr>
          <a:xfrm>
            <a:off x="457200" y="1825625"/>
            <a:ext cx="3657600" cy="914400"/>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hlinkClick r:id="rId4" action="ppaction://hlinksldjump"/>
            <a:extLst>
              <a:ext uri="{FF2B5EF4-FFF2-40B4-BE49-F238E27FC236}">
                <a16:creationId xmlns:a16="http://schemas.microsoft.com/office/drawing/2014/main" id="{EDE6F0CB-DE48-17A9-AA3D-3C4C1C213065}"/>
              </a:ext>
            </a:extLst>
          </p:cNvPr>
          <p:cNvSpPr/>
          <p:nvPr/>
        </p:nvSpPr>
        <p:spPr>
          <a:xfrm>
            <a:off x="457200" y="2893483"/>
            <a:ext cx="3657600" cy="914400"/>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5" action="ppaction://hlinksldjump"/>
            <a:extLst>
              <a:ext uri="{FF2B5EF4-FFF2-40B4-BE49-F238E27FC236}">
                <a16:creationId xmlns:a16="http://schemas.microsoft.com/office/drawing/2014/main" id="{03F38281-14B9-D309-96D0-8A48E9D54247}"/>
              </a:ext>
            </a:extLst>
          </p:cNvPr>
          <p:cNvSpPr/>
          <p:nvPr/>
        </p:nvSpPr>
        <p:spPr>
          <a:xfrm>
            <a:off x="457200" y="3961341"/>
            <a:ext cx="3657600" cy="914400"/>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6" action="ppaction://hlinksldjump"/>
            <a:extLst>
              <a:ext uri="{FF2B5EF4-FFF2-40B4-BE49-F238E27FC236}">
                <a16:creationId xmlns:a16="http://schemas.microsoft.com/office/drawing/2014/main" id="{60B2F872-DC42-0060-EFFC-EB367B35A843}"/>
              </a:ext>
            </a:extLst>
          </p:cNvPr>
          <p:cNvSpPr/>
          <p:nvPr/>
        </p:nvSpPr>
        <p:spPr>
          <a:xfrm>
            <a:off x="457200" y="5032376"/>
            <a:ext cx="3657600" cy="914400"/>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hlinkClick r:id="rId7" action="ppaction://hlinksldjump"/>
            <a:extLst>
              <a:ext uri="{FF2B5EF4-FFF2-40B4-BE49-F238E27FC236}">
                <a16:creationId xmlns:a16="http://schemas.microsoft.com/office/drawing/2014/main" id="{357FF9E8-720E-B6C0-C8BA-6FDE060A5DD3}"/>
              </a:ext>
            </a:extLst>
          </p:cNvPr>
          <p:cNvSpPr/>
          <p:nvPr/>
        </p:nvSpPr>
        <p:spPr>
          <a:xfrm>
            <a:off x="4267200" y="1825625"/>
            <a:ext cx="3657600" cy="914400"/>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8" action="ppaction://hlinksldjump"/>
            <a:extLst>
              <a:ext uri="{FF2B5EF4-FFF2-40B4-BE49-F238E27FC236}">
                <a16:creationId xmlns:a16="http://schemas.microsoft.com/office/drawing/2014/main" id="{23115933-F7C7-5576-0767-1C46C996DC1E}"/>
              </a:ext>
            </a:extLst>
          </p:cNvPr>
          <p:cNvSpPr/>
          <p:nvPr/>
        </p:nvSpPr>
        <p:spPr>
          <a:xfrm>
            <a:off x="4267200" y="2893483"/>
            <a:ext cx="3657600" cy="914400"/>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9" action="ppaction://hlinksldjump"/>
            <a:extLst>
              <a:ext uri="{FF2B5EF4-FFF2-40B4-BE49-F238E27FC236}">
                <a16:creationId xmlns:a16="http://schemas.microsoft.com/office/drawing/2014/main" id="{8D7D3B7D-CB56-ED4F-252F-57E37220AB8B}"/>
              </a:ext>
            </a:extLst>
          </p:cNvPr>
          <p:cNvSpPr/>
          <p:nvPr/>
        </p:nvSpPr>
        <p:spPr>
          <a:xfrm>
            <a:off x="4267200" y="3961341"/>
            <a:ext cx="3657600" cy="914400"/>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0" action="ppaction://hlinksldjump"/>
            <a:extLst>
              <a:ext uri="{FF2B5EF4-FFF2-40B4-BE49-F238E27FC236}">
                <a16:creationId xmlns:a16="http://schemas.microsoft.com/office/drawing/2014/main" id="{EF5F65C8-F2A6-89AF-DF2A-417280764EA0}"/>
              </a:ext>
            </a:extLst>
          </p:cNvPr>
          <p:cNvSpPr/>
          <p:nvPr/>
        </p:nvSpPr>
        <p:spPr>
          <a:xfrm>
            <a:off x="4267200" y="5029200"/>
            <a:ext cx="3657600" cy="914400"/>
          </a:xfrm>
          <a:prstGeom prst="rect">
            <a:avLst/>
          </a:prstGeom>
          <a:noFill/>
          <a:ln w="25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01504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339C-BF0D-4B7F-69E0-9D23F492B9F3}"/>
              </a:ext>
            </a:extLst>
          </p:cNvPr>
          <p:cNvSpPr>
            <a:spLocks noGrp="1"/>
          </p:cNvSpPr>
          <p:nvPr>
            <p:ph type="title"/>
          </p:nvPr>
        </p:nvSpPr>
        <p:spPr>
          <a:xfrm>
            <a:off x="457200" y="914400"/>
            <a:ext cx="3931920" cy="1371600"/>
          </a:xfrm>
        </p:spPr>
        <p:txBody>
          <a:bodyPr>
            <a:normAutofit/>
          </a:bodyPr>
          <a:lstStyle/>
          <a:p>
            <a:r>
              <a:rPr lang="en-US" dirty="0"/>
              <a:t>First Meetings</a:t>
            </a:r>
          </a:p>
        </p:txBody>
      </p:sp>
      <p:sp>
        <p:nvSpPr>
          <p:cNvPr id="3" name="Content Placeholder 2">
            <a:extLst>
              <a:ext uri="{FF2B5EF4-FFF2-40B4-BE49-F238E27FC236}">
                <a16:creationId xmlns:a16="http://schemas.microsoft.com/office/drawing/2014/main" id="{B3AABDED-4A3C-9D77-A0E8-37B913F06694}"/>
              </a:ext>
            </a:extLst>
          </p:cNvPr>
          <p:cNvSpPr>
            <a:spLocks noGrp="1"/>
          </p:cNvSpPr>
          <p:nvPr>
            <p:ph idx="1"/>
          </p:nvPr>
        </p:nvSpPr>
        <p:spPr>
          <a:xfrm>
            <a:off x="457200" y="1828800"/>
            <a:ext cx="3932238" cy="3895725"/>
          </a:xfrm>
        </p:spPr>
        <p:txBody>
          <a:bodyPr>
            <a:normAutofit/>
          </a:bodyPr>
          <a:lstStyle/>
          <a:p>
            <a:pPr>
              <a:spcBef>
                <a:spcPts val="0"/>
              </a:spcBef>
              <a:spcAft>
                <a:spcPts val="1200"/>
              </a:spcAft>
            </a:pPr>
            <a:r>
              <a:rPr lang="en-US" sz="1800" b="1" dirty="0">
                <a:latin typeface="Montserrat SemiBold" pitchFamily="2" charset="77"/>
              </a:rPr>
              <a:t>Sets the tone for the buyer–agent relationship</a:t>
            </a:r>
          </a:p>
          <a:p>
            <a:pPr marL="640080" lvl="1" indent="-365760">
              <a:spcBef>
                <a:spcPts val="0"/>
              </a:spcBef>
              <a:spcAft>
                <a:spcPts val="1200"/>
              </a:spcAft>
              <a:buFont typeface="System Font Regular"/>
              <a:buChar char="—"/>
            </a:pPr>
            <a:r>
              <a:rPr lang="en-US" sz="1800" dirty="0"/>
              <a:t>Opportunity to share </a:t>
            </a:r>
            <a:br>
              <a:rPr lang="en-US" sz="1800" dirty="0"/>
            </a:br>
            <a:r>
              <a:rPr lang="en-US" sz="1800" dirty="0"/>
              <a:t>your value and services</a:t>
            </a:r>
          </a:p>
          <a:p>
            <a:pPr marL="640080" lvl="1" indent="-365760">
              <a:spcBef>
                <a:spcPts val="0"/>
              </a:spcBef>
              <a:spcAft>
                <a:spcPts val="1200"/>
              </a:spcAft>
              <a:buFont typeface="System Font Regular"/>
              <a:buChar char="—"/>
            </a:pPr>
            <a:r>
              <a:rPr lang="en-US" sz="1800" dirty="0"/>
              <a:t>Present your unique </a:t>
            </a:r>
            <a:br>
              <a:rPr lang="en-US" sz="1800" dirty="0"/>
            </a:br>
            <a:r>
              <a:rPr lang="en-US" sz="1800" dirty="0"/>
              <a:t>value proposition </a:t>
            </a:r>
          </a:p>
          <a:p>
            <a:pPr>
              <a:spcBef>
                <a:spcPts val="0"/>
              </a:spcBef>
              <a:spcAft>
                <a:spcPts val="1200"/>
              </a:spcAft>
            </a:pPr>
            <a:r>
              <a:rPr lang="en-US" sz="1800" b="1" dirty="0">
                <a:latin typeface="Montserrat SemiBold" pitchFamily="2" charset="77"/>
              </a:rPr>
              <a:t>Start learning about the buyer</a:t>
            </a:r>
          </a:p>
          <a:p>
            <a:pPr marL="640080" lvl="1" indent="-365760">
              <a:spcBef>
                <a:spcPts val="0"/>
              </a:spcBef>
              <a:spcAft>
                <a:spcPts val="1200"/>
              </a:spcAft>
              <a:buFont typeface="System Font Regular"/>
              <a:buChar char="—"/>
            </a:pPr>
            <a:r>
              <a:rPr lang="en-US" sz="1800" dirty="0"/>
              <a:t>Their situation</a:t>
            </a:r>
          </a:p>
          <a:p>
            <a:pPr marL="640080" lvl="1" indent="-365760">
              <a:spcBef>
                <a:spcPts val="0"/>
              </a:spcBef>
              <a:spcAft>
                <a:spcPts val="1200"/>
              </a:spcAft>
              <a:buFont typeface="System Font Regular"/>
              <a:buChar char="—"/>
            </a:pPr>
            <a:r>
              <a:rPr lang="en-US" sz="1800" dirty="0"/>
              <a:t>Length of search</a:t>
            </a:r>
          </a:p>
          <a:p>
            <a:pPr marL="640080" lvl="1" indent="-365760">
              <a:spcBef>
                <a:spcPts val="0"/>
              </a:spcBef>
              <a:spcAft>
                <a:spcPts val="1200"/>
              </a:spcAft>
              <a:buFont typeface="System Font Regular"/>
              <a:buChar char="—"/>
            </a:pPr>
            <a:r>
              <a:rPr lang="en-US" sz="1800" dirty="0"/>
              <a:t>Home-buying goals</a:t>
            </a:r>
          </a:p>
          <a:p>
            <a:endParaRPr lang="en-US" sz="1800" dirty="0"/>
          </a:p>
        </p:txBody>
      </p:sp>
      <p:sp>
        <p:nvSpPr>
          <p:cNvPr id="4" name="Date Placeholder 3">
            <a:extLst>
              <a:ext uri="{FF2B5EF4-FFF2-40B4-BE49-F238E27FC236}">
                <a16:creationId xmlns:a16="http://schemas.microsoft.com/office/drawing/2014/main" id="{364B00B7-D43F-AEB4-ADD4-4E69B251848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3E9A1AAC-23F2-8B62-9B21-A54FF81ED9B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51</a:t>
            </a:fld>
            <a:endParaRPr lang="en-US" sz="1200" b="1" dirty="0">
              <a:solidFill>
                <a:srgbClr val="606060"/>
              </a:solidFill>
            </a:endParaRPr>
          </a:p>
        </p:txBody>
      </p:sp>
      <p:pic>
        <p:nvPicPr>
          <p:cNvPr id="8" name="Picture 7" descr="A person smiling at a person holding a book&#10;&#10;Description automatically generated">
            <a:extLst>
              <a:ext uri="{FF2B5EF4-FFF2-40B4-BE49-F238E27FC236}">
                <a16:creationId xmlns:a16="http://schemas.microsoft.com/office/drawing/2014/main" id="{DCFE2C20-EED6-A1DF-657E-D1793E8F1B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7762" y="1143000"/>
            <a:ext cx="6097038" cy="4572000"/>
          </a:xfrm>
          <a:prstGeom prst="rect">
            <a:avLst/>
          </a:prstGeom>
        </p:spPr>
      </p:pic>
    </p:spTree>
    <p:extLst>
      <p:ext uri="{BB962C8B-B14F-4D97-AF65-F5344CB8AC3E}">
        <p14:creationId xmlns:p14="http://schemas.microsoft.com/office/powerpoint/2010/main" val="2606447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5100-0ED3-CE7F-BAAF-992D57A74A7C}"/>
              </a:ext>
            </a:extLst>
          </p:cNvPr>
          <p:cNvSpPr>
            <a:spLocks noGrp="1"/>
          </p:cNvSpPr>
          <p:nvPr>
            <p:ph type="title"/>
          </p:nvPr>
        </p:nvSpPr>
        <p:spPr>
          <a:xfrm>
            <a:off x="454152" y="914400"/>
            <a:ext cx="2743200" cy="1828800"/>
          </a:xfrm>
        </p:spPr>
        <p:txBody>
          <a:bodyPr/>
          <a:lstStyle/>
          <a:p>
            <a:r>
              <a:rPr lang="en-US"/>
              <a:t>Code of Ethics </a:t>
            </a:r>
          </a:p>
        </p:txBody>
      </p:sp>
      <p:sp>
        <p:nvSpPr>
          <p:cNvPr id="3" name="Content Placeholder 2">
            <a:extLst>
              <a:ext uri="{FF2B5EF4-FFF2-40B4-BE49-F238E27FC236}">
                <a16:creationId xmlns:a16="http://schemas.microsoft.com/office/drawing/2014/main" id="{2DDBFA45-E098-028D-CB12-EE227BE5F3DF}"/>
              </a:ext>
            </a:extLst>
          </p:cNvPr>
          <p:cNvSpPr>
            <a:spLocks noGrp="1"/>
          </p:cNvSpPr>
          <p:nvPr>
            <p:ph idx="1"/>
          </p:nvPr>
        </p:nvSpPr>
        <p:spPr>
          <a:xfrm>
            <a:off x="3965448" y="914400"/>
            <a:ext cx="7772400" cy="5262563"/>
          </a:xfrm>
        </p:spPr>
        <p:txBody>
          <a:bodyPr numCol="1">
            <a:normAutofit/>
          </a:bodyPr>
          <a:lstStyle/>
          <a:p>
            <a:pPr marL="0" indent="0">
              <a:spcBef>
                <a:spcPts val="0"/>
              </a:spcBef>
              <a:spcAft>
                <a:spcPts val="1200"/>
              </a:spcAft>
              <a:buNone/>
            </a:pPr>
            <a:r>
              <a:rPr lang="en-US" sz="2000" dirty="0"/>
              <a:t>Standard of Practice 16-9 </a:t>
            </a:r>
          </a:p>
          <a:p>
            <a:pPr marL="0" indent="0">
              <a:spcBef>
                <a:spcPts val="0"/>
              </a:spcBef>
              <a:spcAft>
                <a:spcPts val="1200"/>
              </a:spcAft>
              <a:buNone/>
            </a:pPr>
            <a:r>
              <a:rPr lang="en-US" sz="2000" dirty="0"/>
              <a:t>REALTORS</a:t>
            </a:r>
            <a:r>
              <a:rPr lang="en-US" sz="2000" baseline="30000" dirty="0"/>
              <a:t>®</a:t>
            </a:r>
            <a:r>
              <a:rPr lang="en-US" sz="2000" dirty="0"/>
              <a:t>, prior to entering into a representation agreement, have an affirmative obligation to make reasonable efforts to determine whether the prospect </a:t>
            </a:r>
            <a:br>
              <a:rPr lang="en-US" sz="2000" dirty="0"/>
            </a:br>
            <a:r>
              <a:rPr lang="en-US" sz="2000" dirty="0"/>
              <a:t>is subject to a current, valid exclusive agreement </a:t>
            </a:r>
            <a:br>
              <a:rPr lang="en-US" sz="2000" dirty="0"/>
            </a:br>
            <a:r>
              <a:rPr lang="en-US" sz="2000" dirty="0"/>
              <a:t>to provide the same type of real estate service. </a:t>
            </a:r>
            <a:br>
              <a:rPr lang="en-US" sz="2000" dirty="0"/>
            </a:br>
            <a:r>
              <a:rPr lang="en-US" sz="2000" dirty="0"/>
              <a:t>(Amended 1/04) </a:t>
            </a:r>
          </a:p>
        </p:txBody>
      </p:sp>
      <p:pic>
        <p:nvPicPr>
          <p:cNvPr id="5" name="Graphic 4">
            <a:extLst>
              <a:ext uri="{FF2B5EF4-FFF2-40B4-BE49-F238E27FC236}">
                <a16:creationId xmlns:a16="http://schemas.microsoft.com/office/drawing/2014/main" id="{9792D666-BD60-F3AC-73E2-C5BF1901332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4" name="Date Placeholder 3">
            <a:extLst>
              <a:ext uri="{FF2B5EF4-FFF2-40B4-BE49-F238E27FC236}">
                <a16:creationId xmlns:a16="http://schemas.microsoft.com/office/drawing/2014/main" id="{CE1B2FB5-73DB-EB43-EEBB-593DE7F10AC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7FBD1448-B747-C68F-C6B9-630C1CA8715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52</a:t>
            </a:fld>
            <a:endParaRPr lang="en-US" sz="1200" b="1" dirty="0">
              <a:solidFill>
                <a:srgbClr val="606060"/>
              </a:solidFill>
            </a:endParaRPr>
          </a:p>
        </p:txBody>
      </p:sp>
    </p:spTree>
    <p:extLst>
      <p:ext uri="{BB962C8B-B14F-4D97-AF65-F5344CB8AC3E}">
        <p14:creationId xmlns:p14="http://schemas.microsoft.com/office/powerpoint/2010/main" val="1372924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B0F5-5F00-8B5D-5EEF-E464A152386B}"/>
              </a:ext>
            </a:extLst>
          </p:cNvPr>
          <p:cNvSpPr>
            <a:spLocks noGrp="1"/>
          </p:cNvSpPr>
          <p:nvPr>
            <p:ph type="ctrTitle"/>
          </p:nvPr>
        </p:nvSpPr>
        <p:spPr>
          <a:xfrm>
            <a:off x="457200" y="0"/>
            <a:ext cx="8156448" cy="6858000"/>
          </a:xfrm>
        </p:spPr>
        <p:txBody>
          <a:bodyPr vert="horz" lIns="0" tIns="0" rIns="0" bIns="0" rtlCol="0" anchor="ctr" anchorCtr="0">
            <a:normAutofit/>
          </a:bodyPr>
          <a:lstStyle/>
          <a:p>
            <a:r>
              <a:rPr lang="en-US" dirty="0"/>
              <a:t>Utilizing Technology</a:t>
            </a:r>
            <a:br>
              <a:rPr lang="en-US" dirty="0"/>
            </a:br>
            <a:endParaRPr lang="en-US" dirty="0"/>
          </a:p>
        </p:txBody>
      </p:sp>
      <p:pic>
        <p:nvPicPr>
          <p:cNvPr id="3" name="Graphic 2">
            <a:extLst>
              <a:ext uri="{FF2B5EF4-FFF2-40B4-BE49-F238E27FC236}">
                <a16:creationId xmlns:a16="http://schemas.microsoft.com/office/drawing/2014/main" id="{5AF0D495-9E4F-2A2F-0E90-FB09BCD5A9F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sp>
        <p:nvSpPr>
          <p:cNvPr id="4" name="Date Placeholder 3">
            <a:extLst>
              <a:ext uri="{FF2B5EF4-FFF2-40B4-BE49-F238E27FC236}">
                <a16:creationId xmlns:a16="http://schemas.microsoft.com/office/drawing/2014/main" id="{0E954DDF-F916-A339-A4D9-369419EEA28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1668523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75743-7833-04AD-6082-F23FAE2BAB84}"/>
              </a:ext>
            </a:extLst>
          </p:cNvPr>
          <p:cNvSpPr>
            <a:spLocks noGrp="1"/>
          </p:cNvSpPr>
          <p:nvPr>
            <p:ph type="title"/>
          </p:nvPr>
        </p:nvSpPr>
        <p:spPr>
          <a:xfrm>
            <a:off x="454152" y="914400"/>
            <a:ext cx="2743200" cy="1828800"/>
          </a:xfrm>
        </p:spPr>
        <p:txBody>
          <a:bodyPr anchor="t" anchorCtr="0">
            <a:normAutofit/>
          </a:bodyPr>
          <a:lstStyle/>
          <a:p>
            <a:r>
              <a:rPr lang="en-US" dirty="0"/>
              <a:t>Utilizing Technology</a:t>
            </a:r>
          </a:p>
        </p:txBody>
      </p:sp>
      <p:sp>
        <p:nvSpPr>
          <p:cNvPr id="5" name="Content Placeholder 4">
            <a:extLst>
              <a:ext uri="{FF2B5EF4-FFF2-40B4-BE49-F238E27FC236}">
                <a16:creationId xmlns:a16="http://schemas.microsoft.com/office/drawing/2014/main" id="{0AA0AA3C-2AE4-0F18-C6B9-72A2E471EDE9}"/>
              </a:ext>
            </a:extLst>
          </p:cNvPr>
          <p:cNvSpPr>
            <a:spLocks noGrp="1"/>
          </p:cNvSpPr>
          <p:nvPr>
            <p:ph idx="1"/>
          </p:nvPr>
        </p:nvSpPr>
        <p:spPr>
          <a:xfrm>
            <a:off x="3965448" y="914400"/>
            <a:ext cx="7772400" cy="5262563"/>
          </a:xfrm>
        </p:spPr>
        <p:txBody>
          <a:bodyPr numCol="1" anchor="t">
            <a:normAutofit/>
          </a:bodyPr>
          <a:lstStyle/>
          <a:p>
            <a:r>
              <a:rPr lang="en-US" dirty="0"/>
              <a:t>Your first meeting with the buyer does not always have to be face-to-face</a:t>
            </a:r>
          </a:p>
          <a:p>
            <a:r>
              <a:rPr lang="en-US" dirty="0"/>
              <a:t>Meeting them on Zoom or other virtual platform is convenient for both you and your buyers</a:t>
            </a:r>
          </a:p>
          <a:p>
            <a:r>
              <a:rPr lang="en-US" dirty="0"/>
              <a:t>You can build rapport and find out important information prior to the </a:t>
            </a:r>
            <a:br>
              <a:rPr lang="en-US" dirty="0"/>
            </a:br>
            <a:r>
              <a:rPr lang="en-US" dirty="0"/>
              <a:t>first showing appointment</a:t>
            </a:r>
          </a:p>
          <a:p>
            <a:endParaRPr lang="en-US" dirty="0"/>
          </a:p>
        </p:txBody>
      </p:sp>
      <p:pic>
        <p:nvPicPr>
          <p:cNvPr id="3" name="Graphic 2">
            <a:extLst>
              <a:ext uri="{FF2B5EF4-FFF2-40B4-BE49-F238E27FC236}">
                <a16:creationId xmlns:a16="http://schemas.microsoft.com/office/drawing/2014/main" id="{DBE3E0DB-D429-CB73-C6DC-62464B09022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2" name="Date Placeholder 3">
            <a:extLst>
              <a:ext uri="{FF2B5EF4-FFF2-40B4-BE49-F238E27FC236}">
                <a16:creationId xmlns:a16="http://schemas.microsoft.com/office/drawing/2014/main" id="{1BC077CE-4E78-41F4-0A25-B514AD1D47E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4CF5A5DE-8C51-C764-3B5B-2D60B672398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54</a:t>
            </a:fld>
            <a:endParaRPr lang="en-US" sz="1200" b="1" dirty="0">
              <a:solidFill>
                <a:srgbClr val="606060"/>
              </a:solidFill>
            </a:endParaRPr>
          </a:p>
        </p:txBody>
      </p:sp>
    </p:spTree>
    <p:extLst>
      <p:ext uri="{BB962C8B-B14F-4D97-AF65-F5344CB8AC3E}">
        <p14:creationId xmlns:p14="http://schemas.microsoft.com/office/powerpoint/2010/main" val="3985480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75743-7833-04AD-6082-F23FAE2BAB84}"/>
              </a:ext>
            </a:extLst>
          </p:cNvPr>
          <p:cNvSpPr>
            <a:spLocks noGrp="1"/>
          </p:cNvSpPr>
          <p:nvPr>
            <p:ph type="title"/>
          </p:nvPr>
        </p:nvSpPr>
        <p:spPr>
          <a:xfrm>
            <a:off x="454152" y="914400"/>
            <a:ext cx="2743200" cy="1828800"/>
          </a:xfrm>
        </p:spPr>
        <p:txBody>
          <a:bodyPr anchor="t" anchorCtr="0">
            <a:normAutofit/>
          </a:bodyPr>
          <a:lstStyle/>
          <a:p>
            <a:r>
              <a:rPr lang="en-US" dirty="0"/>
              <a:t>Advantages</a:t>
            </a:r>
          </a:p>
        </p:txBody>
      </p:sp>
      <p:sp>
        <p:nvSpPr>
          <p:cNvPr id="5" name="Content Placeholder 4">
            <a:extLst>
              <a:ext uri="{FF2B5EF4-FFF2-40B4-BE49-F238E27FC236}">
                <a16:creationId xmlns:a16="http://schemas.microsoft.com/office/drawing/2014/main" id="{0AA0AA3C-2AE4-0F18-C6B9-72A2E471EDE9}"/>
              </a:ext>
            </a:extLst>
          </p:cNvPr>
          <p:cNvSpPr>
            <a:spLocks noGrp="1"/>
          </p:cNvSpPr>
          <p:nvPr>
            <p:ph idx="1"/>
          </p:nvPr>
        </p:nvSpPr>
        <p:spPr>
          <a:xfrm>
            <a:off x="3965448" y="914400"/>
            <a:ext cx="7772400" cy="5262563"/>
          </a:xfrm>
        </p:spPr>
        <p:txBody>
          <a:bodyPr numCol="1" anchor="t">
            <a:normAutofit/>
          </a:bodyPr>
          <a:lstStyle/>
          <a:p>
            <a:r>
              <a:rPr lang="en-US" dirty="0"/>
              <a:t>Saves time </a:t>
            </a:r>
          </a:p>
          <a:p>
            <a:r>
              <a:rPr lang="en-US" dirty="0"/>
              <a:t>Less pressure on them </a:t>
            </a:r>
          </a:p>
          <a:p>
            <a:r>
              <a:rPr lang="en-US" dirty="0"/>
              <a:t>Sets the tone for professional </a:t>
            </a:r>
            <a:br>
              <a:rPr lang="en-US" dirty="0"/>
            </a:br>
            <a:r>
              <a:rPr lang="en-US" dirty="0"/>
              <a:t>working relationship</a:t>
            </a:r>
          </a:p>
          <a:p>
            <a:endParaRPr lang="en-US" dirty="0"/>
          </a:p>
        </p:txBody>
      </p:sp>
      <p:pic>
        <p:nvPicPr>
          <p:cNvPr id="2" name="Graphic 1">
            <a:extLst>
              <a:ext uri="{FF2B5EF4-FFF2-40B4-BE49-F238E27FC236}">
                <a16:creationId xmlns:a16="http://schemas.microsoft.com/office/drawing/2014/main" id="{B9584F58-99C5-6CC1-AEB2-8C06D3A91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3" name="Date Placeholder 3">
            <a:extLst>
              <a:ext uri="{FF2B5EF4-FFF2-40B4-BE49-F238E27FC236}">
                <a16:creationId xmlns:a16="http://schemas.microsoft.com/office/drawing/2014/main" id="{E5F50B87-81BA-41A6-F6B4-9BA76C30977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23EAA180-6842-B1E1-643C-C051911D53D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55</a:t>
            </a:fld>
            <a:endParaRPr lang="en-US" sz="1200" b="1" dirty="0">
              <a:solidFill>
                <a:srgbClr val="606060"/>
              </a:solidFill>
            </a:endParaRPr>
          </a:p>
        </p:txBody>
      </p:sp>
    </p:spTree>
    <p:extLst>
      <p:ext uri="{BB962C8B-B14F-4D97-AF65-F5344CB8AC3E}">
        <p14:creationId xmlns:p14="http://schemas.microsoft.com/office/powerpoint/2010/main" val="4103491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75743-7833-04AD-6082-F23FAE2BAB84}"/>
              </a:ext>
            </a:extLst>
          </p:cNvPr>
          <p:cNvSpPr>
            <a:spLocks noGrp="1"/>
          </p:cNvSpPr>
          <p:nvPr>
            <p:ph type="title"/>
          </p:nvPr>
        </p:nvSpPr>
        <p:spPr>
          <a:xfrm>
            <a:off x="454152" y="914400"/>
            <a:ext cx="2743200" cy="1828800"/>
          </a:xfrm>
        </p:spPr>
        <p:txBody>
          <a:bodyPr anchor="t" anchorCtr="0">
            <a:normAutofit/>
          </a:bodyPr>
          <a:lstStyle/>
          <a:p>
            <a:r>
              <a:rPr lang="en-US" dirty="0"/>
              <a:t>Set Up On-Line Session</a:t>
            </a:r>
          </a:p>
        </p:txBody>
      </p:sp>
      <p:sp>
        <p:nvSpPr>
          <p:cNvPr id="5" name="Content Placeholder 4">
            <a:extLst>
              <a:ext uri="{FF2B5EF4-FFF2-40B4-BE49-F238E27FC236}">
                <a16:creationId xmlns:a16="http://schemas.microsoft.com/office/drawing/2014/main" id="{0AA0AA3C-2AE4-0F18-C6B9-72A2E471EDE9}"/>
              </a:ext>
            </a:extLst>
          </p:cNvPr>
          <p:cNvSpPr>
            <a:spLocks noGrp="1"/>
          </p:cNvSpPr>
          <p:nvPr>
            <p:ph idx="1"/>
          </p:nvPr>
        </p:nvSpPr>
        <p:spPr>
          <a:xfrm>
            <a:off x="3965448" y="914400"/>
            <a:ext cx="7772400" cy="5262563"/>
          </a:xfrm>
        </p:spPr>
        <p:txBody>
          <a:bodyPr numCol="1" anchor="t">
            <a:normAutofit/>
          </a:bodyPr>
          <a:lstStyle/>
          <a:p>
            <a:pPr>
              <a:spcBef>
                <a:spcPts val="0"/>
              </a:spcBef>
              <a:spcAft>
                <a:spcPts val="1200"/>
              </a:spcAft>
            </a:pPr>
            <a:r>
              <a:rPr lang="en-US" sz="2400" dirty="0"/>
              <a:t>Set up Zoom account</a:t>
            </a:r>
          </a:p>
          <a:p>
            <a:pPr>
              <a:spcBef>
                <a:spcPts val="0"/>
              </a:spcBef>
              <a:spcAft>
                <a:spcPts val="1200"/>
              </a:spcAft>
            </a:pPr>
            <a:r>
              <a:rPr lang="en-US" sz="2400" dirty="0"/>
              <a:t>Familiarize yourself with features</a:t>
            </a:r>
          </a:p>
          <a:p>
            <a:pPr>
              <a:spcBef>
                <a:spcPts val="0"/>
              </a:spcBef>
              <a:spcAft>
                <a:spcPts val="1200"/>
              </a:spcAft>
            </a:pPr>
            <a:r>
              <a:rPr lang="en-US" sz="2400" dirty="0"/>
              <a:t>Set up the meeting – invite them</a:t>
            </a:r>
          </a:p>
          <a:p>
            <a:pPr>
              <a:spcBef>
                <a:spcPts val="0"/>
              </a:spcBef>
              <a:spcAft>
                <a:spcPts val="1200"/>
              </a:spcAft>
            </a:pPr>
            <a:r>
              <a:rPr lang="en-US" sz="2400" dirty="0"/>
              <a:t>Prepare agenda and materials </a:t>
            </a:r>
            <a:br>
              <a:rPr lang="en-US" sz="2400" dirty="0"/>
            </a:br>
            <a:r>
              <a:rPr lang="en-US" sz="2400" dirty="0"/>
              <a:t>and practice sharing your screen</a:t>
            </a:r>
          </a:p>
          <a:p>
            <a:pPr>
              <a:spcBef>
                <a:spcPts val="0"/>
              </a:spcBef>
              <a:spcAft>
                <a:spcPts val="1200"/>
              </a:spcAft>
            </a:pPr>
            <a:r>
              <a:rPr lang="en-US" sz="2400" dirty="0"/>
              <a:t>You can record the conversation </a:t>
            </a:r>
            <a:br>
              <a:rPr lang="en-US" sz="2400" dirty="0"/>
            </a:br>
            <a:r>
              <a:rPr lang="en-US" sz="2400" dirty="0"/>
              <a:t>and send it to them – get permission </a:t>
            </a:r>
            <a:br>
              <a:rPr lang="en-US" sz="2400" dirty="0"/>
            </a:br>
            <a:r>
              <a:rPr lang="en-US" sz="2400" dirty="0"/>
              <a:t>to record – some states require it</a:t>
            </a:r>
          </a:p>
          <a:p>
            <a:pPr>
              <a:spcBef>
                <a:spcPts val="0"/>
              </a:spcBef>
              <a:spcAft>
                <a:spcPts val="1200"/>
              </a:spcAft>
            </a:pPr>
            <a:r>
              <a:rPr lang="en-US" sz="2400" dirty="0"/>
              <a:t>This is the beginning of your counseling </a:t>
            </a:r>
            <a:br>
              <a:rPr lang="en-US" sz="2400" dirty="0"/>
            </a:br>
            <a:r>
              <a:rPr lang="en-US" sz="2400" dirty="0"/>
              <a:t>session – it continues throughout your </a:t>
            </a:r>
            <a:br>
              <a:rPr lang="en-US" sz="2400" dirty="0"/>
            </a:br>
            <a:r>
              <a:rPr lang="en-US" sz="2400" dirty="0"/>
              <a:t>time together</a:t>
            </a:r>
          </a:p>
        </p:txBody>
      </p:sp>
      <p:pic>
        <p:nvPicPr>
          <p:cNvPr id="2" name="Graphic 1">
            <a:extLst>
              <a:ext uri="{FF2B5EF4-FFF2-40B4-BE49-F238E27FC236}">
                <a16:creationId xmlns:a16="http://schemas.microsoft.com/office/drawing/2014/main" id="{B2BFB435-8314-085C-920E-248D2643892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152" y="2514600"/>
            <a:ext cx="1828800" cy="1828800"/>
          </a:xfrm>
          <a:prstGeom prst="rect">
            <a:avLst/>
          </a:prstGeom>
        </p:spPr>
      </p:pic>
      <p:sp>
        <p:nvSpPr>
          <p:cNvPr id="3" name="Date Placeholder 3">
            <a:extLst>
              <a:ext uri="{FF2B5EF4-FFF2-40B4-BE49-F238E27FC236}">
                <a16:creationId xmlns:a16="http://schemas.microsoft.com/office/drawing/2014/main" id="{26EE1C02-2587-CF59-D3FF-DF55BCA87C7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EE1B1314-E43C-7FFA-3138-0F56E8AC5A1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56</a:t>
            </a:fld>
            <a:endParaRPr lang="en-US" sz="1200" b="1" dirty="0">
              <a:solidFill>
                <a:srgbClr val="606060"/>
              </a:solidFill>
            </a:endParaRPr>
          </a:p>
        </p:txBody>
      </p:sp>
    </p:spTree>
    <p:extLst>
      <p:ext uri="{BB962C8B-B14F-4D97-AF65-F5344CB8AC3E}">
        <p14:creationId xmlns:p14="http://schemas.microsoft.com/office/powerpoint/2010/main" val="2555898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38EFC-BB81-FBEB-F6E9-F290001D8AE4}"/>
              </a:ext>
            </a:extLst>
          </p:cNvPr>
          <p:cNvSpPr>
            <a:spLocks noGrp="1"/>
          </p:cNvSpPr>
          <p:nvPr>
            <p:ph idx="1"/>
          </p:nvPr>
        </p:nvSpPr>
        <p:spPr>
          <a:xfrm>
            <a:off x="457200" y="914400"/>
            <a:ext cx="11277600" cy="5029200"/>
          </a:xfrm>
        </p:spPr>
        <p:txBody>
          <a:bodyPr vert="horz" wrap="none" lIns="0" tIns="0" rIns="0" bIns="0" numCol="1" rtlCol="0" anchor="t">
            <a:noAutofit/>
          </a:bodyPr>
          <a:lstStyle/>
          <a:p>
            <a:pPr>
              <a:lnSpc>
                <a:spcPct val="120000"/>
              </a:lnSpc>
              <a:spcBef>
                <a:spcPts val="0"/>
              </a:spcBef>
              <a:spcAft>
                <a:spcPts val="1200"/>
              </a:spcAft>
            </a:pPr>
            <a:r>
              <a:rPr lang="en-US" sz="2400" dirty="0"/>
              <a:t>Loyalty is seldom created by accident</a:t>
            </a:r>
          </a:p>
          <a:p>
            <a:pPr>
              <a:lnSpc>
                <a:spcPct val="120000"/>
              </a:lnSpc>
              <a:spcBef>
                <a:spcPts val="0"/>
              </a:spcBef>
              <a:spcAft>
                <a:spcPts val="1200"/>
              </a:spcAft>
            </a:pPr>
            <a:r>
              <a:rPr lang="en-US" sz="2400" dirty="0"/>
              <a:t>The counseling session allows you to find out what </a:t>
            </a:r>
            <a:br>
              <a:rPr lang="en-US" sz="2400" dirty="0"/>
            </a:br>
            <a:r>
              <a:rPr lang="en-US" sz="2400" dirty="0"/>
              <a:t>is important to them</a:t>
            </a:r>
          </a:p>
          <a:p>
            <a:pPr>
              <a:lnSpc>
                <a:spcPct val="120000"/>
              </a:lnSpc>
              <a:spcBef>
                <a:spcPts val="0"/>
              </a:spcBef>
              <a:spcAft>
                <a:spcPts val="1200"/>
              </a:spcAft>
            </a:pPr>
            <a:r>
              <a:rPr lang="en-US" sz="2400" dirty="0"/>
              <a:t>It gives you the ability to educate them about what </a:t>
            </a:r>
            <a:br>
              <a:rPr lang="en-US" sz="2400" dirty="0"/>
            </a:br>
            <a:r>
              <a:rPr lang="en-US" sz="2400" dirty="0"/>
              <a:t>they need to know to be an educated, informed buyer</a:t>
            </a:r>
          </a:p>
          <a:p>
            <a:pPr>
              <a:lnSpc>
                <a:spcPct val="120000"/>
              </a:lnSpc>
              <a:spcBef>
                <a:spcPts val="0"/>
              </a:spcBef>
              <a:spcAft>
                <a:spcPts val="1200"/>
              </a:spcAft>
            </a:pPr>
            <a:r>
              <a:rPr lang="en-US" sz="2400" dirty="0"/>
              <a:t>Your opportunity to show how buyer representation </a:t>
            </a:r>
            <a:br>
              <a:rPr lang="en-US" sz="2400" dirty="0"/>
            </a:br>
            <a:r>
              <a:rPr lang="en-US" sz="2400" dirty="0"/>
              <a:t>provides the services the buyers value</a:t>
            </a:r>
          </a:p>
          <a:p>
            <a:pPr>
              <a:lnSpc>
                <a:spcPct val="120000"/>
              </a:lnSpc>
              <a:spcBef>
                <a:spcPts val="0"/>
              </a:spcBef>
              <a:spcAft>
                <a:spcPts val="1200"/>
              </a:spcAft>
            </a:pPr>
            <a:r>
              <a:rPr lang="en-US" sz="2400" dirty="0"/>
              <a:t>Educate buyers about why they should use an agent </a:t>
            </a:r>
            <a:br>
              <a:rPr lang="en-US" sz="2400" dirty="0"/>
            </a:br>
            <a:r>
              <a:rPr lang="en-US" sz="2400" dirty="0"/>
              <a:t>and the services they provide as part of the transaction</a:t>
            </a:r>
          </a:p>
        </p:txBody>
      </p:sp>
      <p:sp>
        <p:nvSpPr>
          <p:cNvPr id="2" name="Date Placeholder 3">
            <a:extLst>
              <a:ext uri="{FF2B5EF4-FFF2-40B4-BE49-F238E27FC236}">
                <a16:creationId xmlns:a16="http://schemas.microsoft.com/office/drawing/2014/main" id="{8ACBD8D2-776B-0CA9-7788-53398EC1E51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4" name="Date Placeholder 3">
            <a:extLst>
              <a:ext uri="{FF2B5EF4-FFF2-40B4-BE49-F238E27FC236}">
                <a16:creationId xmlns:a16="http://schemas.microsoft.com/office/drawing/2014/main" id="{345B63D6-5D1A-720E-3CF8-E2E8CDDAF87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57</a:t>
            </a:fld>
            <a:endParaRPr lang="en-US" sz="1200" b="1" dirty="0">
              <a:solidFill>
                <a:srgbClr val="606060"/>
              </a:solidFill>
            </a:endParaRPr>
          </a:p>
        </p:txBody>
      </p:sp>
    </p:spTree>
    <p:extLst>
      <p:ext uri="{BB962C8B-B14F-4D97-AF65-F5344CB8AC3E}">
        <p14:creationId xmlns:p14="http://schemas.microsoft.com/office/powerpoint/2010/main" val="4185584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C1B0-B44A-9683-5246-AC67EA1B16E8}"/>
              </a:ext>
            </a:extLst>
          </p:cNvPr>
          <p:cNvSpPr>
            <a:spLocks noGrp="1"/>
          </p:cNvSpPr>
          <p:nvPr>
            <p:ph type="title"/>
          </p:nvPr>
        </p:nvSpPr>
        <p:spPr/>
        <p:txBody>
          <a:bodyPr anchor="t" anchorCtr="0">
            <a:normAutofit/>
          </a:bodyPr>
          <a:lstStyle/>
          <a:p>
            <a:r>
              <a:rPr lang="en-US" dirty="0"/>
              <a:t>Why do a counseling session?</a:t>
            </a:r>
          </a:p>
        </p:txBody>
      </p:sp>
      <p:sp>
        <p:nvSpPr>
          <p:cNvPr id="3" name="Content Placeholder 2">
            <a:extLst>
              <a:ext uri="{FF2B5EF4-FFF2-40B4-BE49-F238E27FC236}">
                <a16:creationId xmlns:a16="http://schemas.microsoft.com/office/drawing/2014/main" id="{42F38EFC-BB81-FBEB-F6E9-F290001D8AE4}"/>
              </a:ext>
            </a:extLst>
          </p:cNvPr>
          <p:cNvSpPr>
            <a:spLocks noGrp="1"/>
          </p:cNvSpPr>
          <p:nvPr>
            <p:ph idx="1"/>
          </p:nvPr>
        </p:nvSpPr>
        <p:spPr/>
        <p:txBody>
          <a:bodyPr numCol="1" anchor="t">
            <a:normAutofit/>
          </a:bodyPr>
          <a:lstStyle/>
          <a:p>
            <a:pPr>
              <a:spcBef>
                <a:spcPts val="0"/>
              </a:spcBef>
              <a:spcAft>
                <a:spcPts val="1200"/>
              </a:spcAft>
            </a:pPr>
            <a:r>
              <a:rPr lang="en-US" sz="2200" dirty="0"/>
              <a:t>Helps you understand buyers’ goals, motivations, budget, timeline</a:t>
            </a:r>
          </a:p>
          <a:p>
            <a:pPr>
              <a:spcBef>
                <a:spcPts val="0"/>
              </a:spcBef>
              <a:spcAft>
                <a:spcPts val="1200"/>
              </a:spcAft>
            </a:pPr>
            <a:r>
              <a:rPr lang="en-US" sz="2200" dirty="0"/>
              <a:t>Allows you time to explain your services, duties</a:t>
            </a:r>
          </a:p>
          <a:p>
            <a:pPr>
              <a:spcBef>
                <a:spcPts val="0"/>
              </a:spcBef>
              <a:spcAft>
                <a:spcPts val="1200"/>
              </a:spcAft>
            </a:pPr>
            <a:r>
              <a:rPr lang="en-US" sz="2200" dirty="0"/>
              <a:t>Opportunity to introduce buyer rep agreement</a:t>
            </a:r>
          </a:p>
          <a:p>
            <a:pPr>
              <a:spcBef>
                <a:spcPts val="0"/>
              </a:spcBef>
              <a:spcAft>
                <a:spcPts val="1200"/>
              </a:spcAft>
            </a:pPr>
            <a:r>
              <a:rPr lang="en-US" sz="2200" dirty="0"/>
              <a:t>Builds trust, rapport and loyalty</a:t>
            </a:r>
          </a:p>
          <a:p>
            <a:pPr>
              <a:spcBef>
                <a:spcPts val="0"/>
              </a:spcBef>
              <a:spcAft>
                <a:spcPts val="1200"/>
              </a:spcAft>
            </a:pPr>
            <a:r>
              <a:rPr lang="en-US" sz="2200" dirty="0"/>
              <a:t>Increases chances of successful transaction</a:t>
            </a:r>
          </a:p>
        </p:txBody>
      </p:sp>
      <p:pic>
        <p:nvPicPr>
          <p:cNvPr id="5" name="Picture 4" descr="A group of people standing outside a gate&#10;&#10;Description automatically generated">
            <a:extLst>
              <a:ext uri="{FF2B5EF4-FFF2-40B4-BE49-F238E27FC236}">
                <a16:creationId xmlns:a16="http://schemas.microsoft.com/office/drawing/2014/main" id="{F417798E-895E-9334-D6F4-9C1AF579CF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31352" y="1828800"/>
            <a:ext cx="3200400" cy="2651760"/>
          </a:xfrm>
          <a:prstGeom prst="rect">
            <a:avLst/>
          </a:prstGeom>
        </p:spPr>
      </p:pic>
      <p:sp>
        <p:nvSpPr>
          <p:cNvPr id="7" name="Date Placeholder 3">
            <a:extLst>
              <a:ext uri="{FF2B5EF4-FFF2-40B4-BE49-F238E27FC236}">
                <a16:creationId xmlns:a16="http://schemas.microsoft.com/office/drawing/2014/main" id="{4B8E395A-5310-2D37-0941-703F036D387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E05B348E-AB12-E5B8-1E44-FA0C79B2808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58</a:t>
            </a:fld>
            <a:endParaRPr lang="en-US" sz="1200" b="1" dirty="0">
              <a:solidFill>
                <a:srgbClr val="606060"/>
              </a:solidFill>
            </a:endParaRPr>
          </a:p>
        </p:txBody>
      </p:sp>
    </p:spTree>
    <p:extLst>
      <p:ext uri="{BB962C8B-B14F-4D97-AF65-F5344CB8AC3E}">
        <p14:creationId xmlns:p14="http://schemas.microsoft.com/office/powerpoint/2010/main" val="2122091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FF6E2B-E558-8C3D-5F49-0045281D91D1}"/>
              </a:ext>
            </a:extLst>
          </p:cNvPr>
          <p:cNvSpPr>
            <a:spLocks noGrp="1"/>
          </p:cNvSpPr>
          <p:nvPr>
            <p:ph type="title"/>
          </p:nvPr>
        </p:nvSpPr>
        <p:spPr/>
        <p:txBody>
          <a:bodyPr/>
          <a:lstStyle/>
          <a:p>
            <a:r>
              <a:rPr lang="en-US" dirty="0"/>
              <a:t>Who Are Your Buyers?</a:t>
            </a:r>
          </a:p>
        </p:txBody>
      </p:sp>
      <p:sp>
        <p:nvSpPr>
          <p:cNvPr id="9" name="Content Placeholder 8">
            <a:extLst>
              <a:ext uri="{FF2B5EF4-FFF2-40B4-BE49-F238E27FC236}">
                <a16:creationId xmlns:a16="http://schemas.microsoft.com/office/drawing/2014/main" id="{D07A0592-0D4F-3970-660E-5E395A889F7E}"/>
              </a:ext>
            </a:extLst>
          </p:cNvPr>
          <p:cNvSpPr>
            <a:spLocks noGrp="1"/>
          </p:cNvSpPr>
          <p:nvPr>
            <p:ph idx="1"/>
          </p:nvPr>
        </p:nvSpPr>
        <p:spPr/>
        <p:txBody>
          <a:bodyPr numCol="1"/>
          <a:lstStyle/>
          <a:p>
            <a:pPr marL="0" indent="0">
              <a:buNone/>
            </a:pPr>
            <a:r>
              <a:rPr lang="en-US" b="1" dirty="0">
                <a:solidFill>
                  <a:schemeClr val="accent1"/>
                </a:solidFill>
                <a:latin typeface="Montserrat SemiBold" pitchFamily="2" charset="77"/>
              </a:rPr>
              <a:t>Sphere of Influence</a:t>
            </a:r>
          </a:p>
          <a:p>
            <a:r>
              <a:rPr lang="en-US" dirty="0"/>
              <a:t>They know you</a:t>
            </a:r>
          </a:p>
          <a:p>
            <a:r>
              <a:rPr lang="en-US" dirty="0"/>
              <a:t>They like you</a:t>
            </a:r>
          </a:p>
          <a:p>
            <a:r>
              <a:rPr lang="en-US" dirty="0"/>
              <a:t>Opportunity to learn about your services!</a:t>
            </a:r>
          </a:p>
          <a:p>
            <a:r>
              <a:rPr lang="en-US" dirty="0"/>
              <a:t>Important you approach them professionally – don’t take shortcuts</a:t>
            </a:r>
          </a:p>
          <a:p>
            <a:endParaRPr lang="en-US" dirty="0"/>
          </a:p>
        </p:txBody>
      </p:sp>
      <p:pic>
        <p:nvPicPr>
          <p:cNvPr id="2" name="Graphic 1">
            <a:extLst>
              <a:ext uri="{FF2B5EF4-FFF2-40B4-BE49-F238E27FC236}">
                <a16:creationId xmlns:a16="http://schemas.microsoft.com/office/drawing/2014/main" id="{7D71FAE8-60CC-BA24-0B73-719BE66A59B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025" y="2743200"/>
            <a:ext cx="1828800" cy="1828800"/>
          </a:xfrm>
          <a:prstGeom prst="rect">
            <a:avLst/>
          </a:prstGeom>
        </p:spPr>
      </p:pic>
      <p:sp>
        <p:nvSpPr>
          <p:cNvPr id="3" name="Date Placeholder 3">
            <a:extLst>
              <a:ext uri="{FF2B5EF4-FFF2-40B4-BE49-F238E27FC236}">
                <a16:creationId xmlns:a16="http://schemas.microsoft.com/office/drawing/2014/main" id="{FC75736E-24CF-5A69-61C8-A83A4E334929}"/>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4" name="Date Placeholder 3">
            <a:extLst>
              <a:ext uri="{FF2B5EF4-FFF2-40B4-BE49-F238E27FC236}">
                <a16:creationId xmlns:a16="http://schemas.microsoft.com/office/drawing/2014/main" id="{12454657-C553-40D4-6AEC-D66262C8E44E}"/>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59</a:t>
            </a:fld>
            <a:endParaRPr lang="en-US" sz="1200" b="1" dirty="0">
              <a:solidFill>
                <a:srgbClr val="606060"/>
              </a:solidFill>
            </a:endParaRPr>
          </a:p>
        </p:txBody>
      </p:sp>
    </p:spTree>
    <p:extLst>
      <p:ext uri="{BB962C8B-B14F-4D97-AF65-F5344CB8AC3E}">
        <p14:creationId xmlns:p14="http://schemas.microsoft.com/office/powerpoint/2010/main" val="151920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CBBBD9-BF77-72C4-FC19-ADBB32857CF1}"/>
              </a:ext>
            </a:extLst>
          </p:cNvPr>
          <p:cNvSpPr>
            <a:spLocks noGrp="1"/>
          </p:cNvSpPr>
          <p:nvPr>
            <p:ph type="title"/>
          </p:nvPr>
        </p:nvSpPr>
        <p:spPr/>
        <p:txBody>
          <a:bodyPr>
            <a:normAutofit fontScale="90000"/>
          </a:bodyPr>
          <a:lstStyle/>
          <a:p>
            <a:r>
              <a:rPr lang="en-US" dirty="0"/>
              <a:t>First Contact New Clients</a:t>
            </a:r>
            <a:br>
              <a:rPr lang="en-US" dirty="0"/>
            </a:br>
            <a:endParaRPr lang="en-US" dirty="0"/>
          </a:p>
        </p:txBody>
      </p:sp>
      <p:sp>
        <p:nvSpPr>
          <p:cNvPr id="9" name="Content Placeholder 8">
            <a:extLst>
              <a:ext uri="{FF2B5EF4-FFF2-40B4-BE49-F238E27FC236}">
                <a16:creationId xmlns:a16="http://schemas.microsoft.com/office/drawing/2014/main" id="{B553C2B5-5AF2-C1A9-708B-F7593AF4BED7}"/>
              </a:ext>
            </a:extLst>
          </p:cNvPr>
          <p:cNvSpPr>
            <a:spLocks noGrp="1"/>
          </p:cNvSpPr>
          <p:nvPr>
            <p:ph idx="1"/>
          </p:nvPr>
        </p:nvSpPr>
        <p:spPr/>
        <p:txBody>
          <a:bodyPr numCol="1" anchor="t" anchorCtr="0">
            <a:normAutofit/>
          </a:bodyPr>
          <a:lstStyle/>
          <a:p>
            <a:pPr marL="228600" lvl="1">
              <a:spcBef>
                <a:spcPts val="0"/>
              </a:spcBef>
              <a:spcAft>
                <a:spcPts val="1200"/>
              </a:spcAft>
            </a:pPr>
            <a:r>
              <a:rPr lang="en-US" dirty="0"/>
              <a:t>Don’t know you </a:t>
            </a:r>
          </a:p>
          <a:p>
            <a:pPr marL="228600" lvl="1">
              <a:spcBef>
                <a:spcPts val="0"/>
              </a:spcBef>
              <a:spcAft>
                <a:spcPts val="1200"/>
              </a:spcAft>
            </a:pPr>
            <a:r>
              <a:rPr lang="en-US" dirty="0"/>
              <a:t>Need to build rapport</a:t>
            </a:r>
          </a:p>
          <a:p>
            <a:pPr marL="228600" lvl="1">
              <a:spcBef>
                <a:spcPts val="0"/>
              </a:spcBef>
              <a:spcAft>
                <a:spcPts val="1200"/>
              </a:spcAft>
            </a:pPr>
            <a:r>
              <a:rPr lang="en-US" dirty="0"/>
              <a:t>More important to communicate </a:t>
            </a:r>
            <a:br>
              <a:rPr lang="en-US" dirty="0"/>
            </a:br>
            <a:r>
              <a:rPr lang="en-US" dirty="0"/>
              <a:t>your unique selling proposition</a:t>
            </a:r>
          </a:p>
        </p:txBody>
      </p:sp>
      <p:sp>
        <p:nvSpPr>
          <p:cNvPr id="2" name="Date Placeholder 3">
            <a:extLst>
              <a:ext uri="{FF2B5EF4-FFF2-40B4-BE49-F238E27FC236}">
                <a16:creationId xmlns:a16="http://schemas.microsoft.com/office/drawing/2014/main" id="{2F8A5613-2A1B-EC42-CD86-EFAB680CD55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6" name="Picture 5" descr="A person shaking hands with another person&#10;&#10;Description automatically generated">
            <a:extLst>
              <a:ext uri="{FF2B5EF4-FFF2-40B4-BE49-F238E27FC236}">
                <a16:creationId xmlns:a16="http://schemas.microsoft.com/office/drawing/2014/main" id="{21777FAE-A1A4-7A61-0F5B-2BE98428A3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5352" y="1599596"/>
            <a:ext cx="5486400" cy="3658807"/>
          </a:xfrm>
          <a:prstGeom prst="rect">
            <a:avLst/>
          </a:prstGeom>
        </p:spPr>
      </p:pic>
      <p:sp>
        <p:nvSpPr>
          <p:cNvPr id="3" name="Date Placeholder 3">
            <a:extLst>
              <a:ext uri="{FF2B5EF4-FFF2-40B4-BE49-F238E27FC236}">
                <a16:creationId xmlns:a16="http://schemas.microsoft.com/office/drawing/2014/main" id="{E11AFED5-345C-5F06-29F5-3C63692C89B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60</a:t>
            </a:fld>
            <a:endParaRPr lang="en-US" sz="1200" b="1" dirty="0">
              <a:solidFill>
                <a:srgbClr val="606060"/>
              </a:solidFill>
            </a:endParaRPr>
          </a:p>
        </p:txBody>
      </p:sp>
    </p:spTree>
    <p:extLst>
      <p:ext uri="{BB962C8B-B14F-4D97-AF65-F5344CB8AC3E}">
        <p14:creationId xmlns:p14="http://schemas.microsoft.com/office/powerpoint/2010/main" val="1155400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648DA-2E80-44C7-9F00-85A97852C228}"/>
              </a:ext>
            </a:extLst>
          </p:cNvPr>
          <p:cNvSpPr>
            <a:spLocks noGrp="1"/>
          </p:cNvSpPr>
          <p:nvPr>
            <p:ph type="title"/>
          </p:nvPr>
        </p:nvSpPr>
        <p:spPr>
          <a:xfrm>
            <a:off x="454152" y="914400"/>
            <a:ext cx="2743200" cy="1828800"/>
          </a:xfrm>
        </p:spPr>
        <p:txBody>
          <a:bodyPr/>
          <a:lstStyle/>
          <a:p>
            <a:r>
              <a:rPr lang="en-US" sz="3600" dirty="0"/>
              <a:t>Knowledge Base</a:t>
            </a:r>
          </a:p>
        </p:txBody>
      </p:sp>
      <p:sp>
        <p:nvSpPr>
          <p:cNvPr id="3" name="Content Placeholder 2">
            <a:extLst>
              <a:ext uri="{FF2B5EF4-FFF2-40B4-BE49-F238E27FC236}">
                <a16:creationId xmlns:a16="http://schemas.microsoft.com/office/drawing/2014/main" id="{D60518EC-6628-45BC-B716-DF4AEF0405EF}"/>
              </a:ext>
            </a:extLst>
          </p:cNvPr>
          <p:cNvSpPr>
            <a:spLocks noGrp="1"/>
          </p:cNvSpPr>
          <p:nvPr>
            <p:ph idx="1"/>
          </p:nvPr>
        </p:nvSpPr>
        <p:spPr>
          <a:xfrm>
            <a:off x="3965448" y="914400"/>
            <a:ext cx="7772400" cy="5262563"/>
          </a:xfrm>
        </p:spPr>
        <p:txBody>
          <a:bodyPr numCol="1">
            <a:normAutofit/>
          </a:bodyPr>
          <a:lstStyle/>
          <a:p>
            <a:pPr marL="0" indent="0">
              <a:spcBef>
                <a:spcPts val="0"/>
              </a:spcBef>
              <a:spcAft>
                <a:spcPts val="1800"/>
              </a:spcAft>
              <a:buNone/>
            </a:pPr>
            <a:r>
              <a:rPr lang="en-US" dirty="0"/>
              <a:t>This is not a basic class – it assumes </a:t>
            </a:r>
            <a:br>
              <a:rPr lang="en-US" dirty="0"/>
            </a:br>
            <a:r>
              <a:rPr lang="en-US" dirty="0"/>
              <a:t>you have a working knowledge of:</a:t>
            </a:r>
          </a:p>
          <a:p>
            <a:pPr>
              <a:spcBef>
                <a:spcPts val="0"/>
              </a:spcBef>
              <a:spcAft>
                <a:spcPts val="1800"/>
              </a:spcAft>
            </a:pPr>
            <a:r>
              <a:rPr lang="en-US" dirty="0"/>
              <a:t>REALTOR</a:t>
            </a:r>
            <a:r>
              <a:rPr lang="en-US" baseline="30000" dirty="0"/>
              <a:t>®</a:t>
            </a:r>
            <a:r>
              <a:rPr lang="en-US" dirty="0"/>
              <a:t> Code of Ethics</a:t>
            </a:r>
          </a:p>
          <a:p>
            <a:pPr>
              <a:spcBef>
                <a:spcPts val="0"/>
              </a:spcBef>
              <a:spcAft>
                <a:spcPts val="1800"/>
              </a:spcAft>
            </a:pPr>
            <a:r>
              <a:rPr lang="en-US" dirty="0"/>
              <a:t>Fair Housing</a:t>
            </a:r>
          </a:p>
          <a:p>
            <a:pPr>
              <a:spcBef>
                <a:spcPts val="0"/>
              </a:spcBef>
              <a:spcAft>
                <a:spcPts val="1800"/>
              </a:spcAft>
            </a:pPr>
            <a:r>
              <a:rPr lang="en-US" dirty="0"/>
              <a:t>Agency in your State</a:t>
            </a:r>
          </a:p>
        </p:txBody>
      </p:sp>
      <p:sp>
        <p:nvSpPr>
          <p:cNvPr id="14" name="Date Placeholder 3">
            <a:extLst>
              <a:ext uri="{FF2B5EF4-FFF2-40B4-BE49-F238E27FC236}">
                <a16:creationId xmlns:a16="http://schemas.microsoft.com/office/drawing/2014/main" id="{020048D0-8F7C-C7D5-77B4-3308AF45167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7" name="Graphic 6">
            <a:extLst>
              <a:ext uri="{FF2B5EF4-FFF2-40B4-BE49-F238E27FC236}">
                <a16:creationId xmlns:a16="http://schemas.microsoft.com/office/drawing/2014/main" id="{CC00DD20-8B04-8A5D-6FFA-9619BB614C8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511632"/>
            <a:ext cx="1828800" cy="1828800"/>
          </a:xfrm>
          <a:prstGeom prst="rect">
            <a:avLst/>
          </a:prstGeom>
        </p:spPr>
      </p:pic>
      <p:sp>
        <p:nvSpPr>
          <p:cNvPr id="5" name="Date Placeholder 3">
            <a:extLst>
              <a:ext uri="{FF2B5EF4-FFF2-40B4-BE49-F238E27FC236}">
                <a16:creationId xmlns:a16="http://schemas.microsoft.com/office/drawing/2014/main" id="{146FB909-CB82-A4CA-0373-43DC4D92ADD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a:t>
            </a:fld>
            <a:endParaRPr lang="en-US" sz="1200" b="1" dirty="0">
              <a:solidFill>
                <a:srgbClr val="606060"/>
              </a:solidFill>
            </a:endParaRPr>
          </a:p>
        </p:txBody>
      </p:sp>
    </p:spTree>
    <p:extLst>
      <p:ext uri="{BB962C8B-B14F-4D97-AF65-F5344CB8AC3E}">
        <p14:creationId xmlns:p14="http://schemas.microsoft.com/office/powerpoint/2010/main" val="23835605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C2B3A-90EF-1F00-CBC7-8D1DE3729C46}"/>
              </a:ext>
            </a:extLst>
          </p:cNvPr>
          <p:cNvSpPr>
            <a:spLocks noGrp="1"/>
          </p:cNvSpPr>
          <p:nvPr>
            <p:ph type="title"/>
          </p:nvPr>
        </p:nvSpPr>
        <p:spPr>
          <a:xfrm>
            <a:off x="457200" y="914400"/>
            <a:ext cx="11277600" cy="914400"/>
          </a:xfrm>
        </p:spPr>
        <p:txBody>
          <a:bodyPr/>
          <a:lstStyle/>
          <a:p>
            <a:r>
              <a:rPr lang="en-US"/>
              <a:t>Buyer Representative Safety</a:t>
            </a:r>
          </a:p>
        </p:txBody>
      </p:sp>
      <p:sp>
        <p:nvSpPr>
          <p:cNvPr id="3" name="Content Placeholder 2">
            <a:extLst>
              <a:ext uri="{FF2B5EF4-FFF2-40B4-BE49-F238E27FC236}">
                <a16:creationId xmlns:a16="http://schemas.microsoft.com/office/drawing/2014/main" id="{EC106B68-20A9-85D6-6502-B4B8145FE34F}"/>
              </a:ext>
            </a:extLst>
          </p:cNvPr>
          <p:cNvSpPr>
            <a:spLocks noGrp="1"/>
          </p:cNvSpPr>
          <p:nvPr>
            <p:ph idx="1"/>
          </p:nvPr>
        </p:nvSpPr>
        <p:spPr>
          <a:xfrm>
            <a:off x="457200" y="1825625"/>
            <a:ext cx="11277600" cy="4351338"/>
          </a:xfrm>
        </p:spPr>
        <p:txBody>
          <a:bodyPr vert="horz" lIns="0" tIns="0" rIns="0" bIns="0" numCol="1" rtlCol="0" anchor="t">
            <a:normAutofit/>
          </a:bodyPr>
          <a:lstStyle/>
          <a:p>
            <a:pPr>
              <a:spcBef>
                <a:spcPts val="0"/>
              </a:spcBef>
              <a:spcAft>
                <a:spcPts val="1200"/>
              </a:spcAft>
            </a:pPr>
            <a:r>
              <a:rPr lang="en-US" dirty="0"/>
              <a:t>Proactively devise – and follow – </a:t>
            </a:r>
            <a:br>
              <a:rPr lang="en-US" dirty="0"/>
            </a:br>
            <a:r>
              <a:rPr lang="en-US" dirty="0"/>
              <a:t>a personal safety plan</a:t>
            </a:r>
          </a:p>
          <a:p>
            <a:pPr>
              <a:spcBef>
                <a:spcPts val="0"/>
              </a:spcBef>
              <a:spcAft>
                <a:spcPts val="1200"/>
              </a:spcAft>
            </a:pPr>
            <a:r>
              <a:rPr lang="en-US" dirty="0"/>
              <a:t>Avoid tricky or unsafe situations </a:t>
            </a:r>
            <a:br>
              <a:rPr lang="en-US" dirty="0"/>
            </a:br>
            <a:r>
              <a:rPr lang="en-US" dirty="0"/>
              <a:t>by reviewing the REALTOR</a:t>
            </a:r>
            <a:r>
              <a:rPr lang="en-US" baseline="30000" dirty="0"/>
              <a:t>®</a:t>
            </a:r>
            <a:r>
              <a:rPr lang="en-US" dirty="0"/>
              <a:t> </a:t>
            </a:r>
            <a:r>
              <a:rPr lang="en-US" dirty="0">
                <a:hlinkClick r:id="rId3"/>
              </a:rPr>
              <a:t>Safety </a:t>
            </a:r>
            <a:br>
              <a:rPr lang="en-US" dirty="0">
                <a:hlinkClick r:id="rId3"/>
              </a:rPr>
            </a:br>
            <a:r>
              <a:rPr lang="en-US" dirty="0">
                <a:hlinkClick r:id="rId3"/>
              </a:rPr>
              <a:t>Tips </a:t>
            </a:r>
            <a:r>
              <a:rPr lang="en-US" dirty="0"/>
              <a:t>from NAR</a:t>
            </a:r>
          </a:p>
        </p:txBody>
      </p:sp>
      <p:sp>
        <p:nvSpPr>
          <p:cNvPr id="4" name="Date Placeholder 3">
            <a:extLst>
              <a:ext uri="{FF2B5EF4-FFF2-40B4-BE49-F238E27FC236}">
                <a16:creationId xmlns:a16="http://schemas.microsoft.com/office/drawing/2014/main" id="{D986BCC9-88C1-C405-A101-D915B27CBF7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5" name="Date Placeholder 3">
            <a:extLst>
              <a:ext uri="{FF2B5EF4-FFF2-40B4-BE49-F238E27FC236}">
                <a16:creationId xmlns:a16="http://schemas.microsoft.com/office/drawing/2014/main" id="{408D40B8-4F6A-841D-DFF4-D4FECD0B614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61</a:t>
            </a:fld>
            <a:endParaRPr lang="en-US" sz="1200" b="1" dirty="0">
              <a:solidFill>
                <a:srgbClr val="606060"/>
              </a:solidFill>
            </a:endParaRPr>
          </a:p>
        </p:txBody>
      </p:sp>
      <p:pic>
        <p:nvPicPr>
          <p:cNvPr id="9" name="Graphic 8">
            <a:extLst>
              <a:ext uri="{FF2B5EF4-FFF2-40B4-BE49-F238E27FC236}">
                <a16:creationId xmlns:a16="http://schemas.microsoft.com/office/drawing/2014/main" id="{0EDC90A6-6DD6-A108-BE08-32436EF9608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17017" y="3090672"/>
            <a:ext cx="1817783" cy="1828800"/>
          </a:xfrm>
          <a:prstGeom prst="rect">
            <a:avLst/>
          </a:prstGeom>
        </p:spPr>
      </p:pic>
      <p:pic>
        <p:nvPicPr>
          <p:cNvPr id="10" name="Graphic 9">
            <a:extLst>
              <a:ext uri="{FF2B5EF4-FFF2-40B4-BE49-F238E27FC236}">
                <a16:creationId xmlns:a16="http://schemas.microsoft.com/office/drawing/2014/main" id="{208CB6D5-0043-3C1D-BBC5-E39F94B340C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917017" y="914400"/>
            <a:ext cx="1828800" cy="1828800"/>
          </a:xfrm>
          <a:prstGeom prst="rect">
            <a:avLst/>
          </a:prstGeom>
        </p:spPr>
      </p:pic>
    </p:spTree>
    <p:extLst>
      <p:ext uri="{BB962C8B-B14F-4D97-AF65-F5344CB8AC3E}">
        <p14:creationId xmlns:p14="http://schemas.microsoft.com/office/powerpoint/2010/main" val="2431364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342E-0BD6-08E7-0DCF-DF7051779CDE}"/>
              </a:ext>
            </a:extLst>
          </p:cNvPr>
          <p:cNvSpPr>
            <a:spLocks noGrp="1"/>
          </p:cNvSpPr>
          <p:nvPr>
            <p:ph type="title"/>
          </p:nvPr>
        </p:nvSpPr>
        <p:spPr/>
        <p:txBody>
          <a:bodyPr anchor="t" anchorCtr="0">
            <a:normAutofit/>
          </a:bodyPr>
          <a:lstStyle/>
          <a:p>
            <a:r>
              <a:rPr lang="en-US" dirty="0"/>
              <a:t>Using Active Listening</a:t>
            </a:r>
          </a:p>
        </p:txBody>
      </p:sp>
      <p:sp>
        <p:nvSpPr>
          <p:cNvPr id="3" name="Content Placeholder 2">
            <a:extLst>
              <a:ext uri="{FF2B5EF4-FFF2-40B4-BE49-F238E27FC236}">
                <a16:creationId xmlns:a16="http://schemas.microsoft.com/office/drawing/2014/main" id="{FFB0A1C9-C4A5-271C-A93F-868E42C9B23B}"/>
              </a:ext>
            </a:extLst>
          </p:cNvPr>
          <p:cNvSpPr>
            <a:spLocks noGrp="1"/>
          </p:cNvSpPr>
          <p:nvPr>
            <p:ph idx="1"/>
          </p:nvPr>
        </p:nvSpPr>
        <p:spPr/>
        <p:txBody>
          <a:bodyPr numCol="1" anchor="t">
            <a:normAutofit/>
          </a:bodyPr>
          <a:lstStyle/>
          <a:p>
            <a:r>
              <a:rPr lang="en-US" sz="2400" dirty="0"/>
              <a:t>One of the most effective tools you can have </a:t>
            </a:r>
            <a:br>
              <a:rPr lang="en-US" sz="2400" dirty="0"/>
            </a:br>
            <a:r>
              <a:rPr lang="en-US" sz="2400" dirty="0"/>
              <a:t>in your toolbox</a:t>
            </a:r>
          </a:p>
          <a:p>
            <a:r>
              <a:rPr lang="en-US" sz="2400" dirty="0"/>
              <a:t>If you ask the right questions – pay attention </a:t>
            </a:r>
            <a:br>
              <a:rPr lang="en-US" sz="2400" dirty="0"/>
            </a:br>
            <a:r>
              <a:rPr lang="en-US" sz="2400" dirty="0"/>
              <a:t>to the answers you can uncover ‘red flags’ </a:t>
            </a:r>
            <a:br>
              <a:rPr lang="en-US" sz="2400" dirty="0"/>
            </a:br>
            <a:r>
              <a:rPr lang="en-US" sz="2400" dirty="0"/>
              <a:t>if the caller has ulterior motives</a:t>
            </a:r>
          </a:p>
          <a:p>
            <a:r>
              <a:rPr lang="en-US" sz="2400" dirty="0"/>
              <a:t>For more information on this relatively new approach to REALTOR</a:t>
            </a:r>
            <a:r>
              <a:rPr lang="en-US" sz="2400" baseline="30000" dirty="0"/>
              <a:t>®</a:t>
            </a:r>
            <a:r>
              <a:rPr lang="en-US" sz="2400" dirty="0"/>
              <a:t> Safety, there is a link </a:t>
            </a:r>
            <a:br>
              <a:rPr lang="en-US" sz="2400" dirty="0"/>
            </a:br>
            <a:r>
              <a:rPr lang="en-US" sz="2400" dirty="0"/>
              <a:t>in your manuals to the published materials</a:t>
            </a:r>
          </a:p>
        </p:txBody>
      </p:sp>
      <p:sp>
        <p:nvSpPr>
          <p:cNvPr id="4" name="Date Placeholder 3">
            <a:extLst>
              <a:ext uri="{FF2B5EF4-FFF2-40B4-BE49-F238E27FC236}">
                <a16:creationId xmlns:a16="http://schemas.microsoft.com/office/drawing/2014/main" id="{BF40A645-DEA1-3676-792B-99D40F77870A}"/>
              </a:ext>
            </a:extLst>
          </p:cNvPr>
          <p:cNvSpPr>
            <a:spLocks noGrp="1"/>
          </p:cNvSpPr>
          <p:nvPr>
            <p:ph type="dt" sz="half" idx="10"/>
          </p:nvPr>
        </p:nvSpPr>
        <p:spPr>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6" name="Date Placeholder 3">
            <a:extLst>
              <a:ext uri="{FF2B5EF4-FFF2-40B4-BE49-F238E27FC236}">
                <a16:creationId xmlns:a16="http://schemas.microsoft.com/office/drawing/2014/main" id="{C17FF426-2534-FBCC-3D92-91E7319C38B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62</a:t>
            </a:fld>
            <a:endParaRPr lang="en-US" sz="1200" b="1" dirty="0">
              <a:solidFill>
                <a:srgbClr val="606060"/>
              </a:solidFill>
            </a:endParaRPr>
          </a:p>
        </p:txBody>
      </p:sp>
      <p:pic>
        <p:nvPicPr>
          <p:cNvPr id="7" name="Graphic 6">
            <a:extLst>
              <a:ext uri="{FF2B5EF4-FFF2-40B4-BE49-F238E27FC236}">
                <a16:creationId xmlns:a16="http://schemas.microsoft.com/office/drawing/2014/main" id="{D4A30BB9-233C-2A01-8DD5-378FAA05F52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4400"/>
            <a:ext cx="1828800" cy="1828800"/>
          </a:xfrm>
          <a:prstGeom prst="rect">
            <a:avLst/>
          </a:prstGeom>
        </p:spPr>
      </p:pic>
    </p:spTree>
    <p:extLst>
      <p:ext uri="{BB962C8B-B14F-4D97-AF65-F5344CB8AC3E}">
        <p14:creationId xmlns:p14="http://schemas.microsoft.com/office/powerpoint/2010/main" val="622267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9FA2139-942B-E41E-4C63-C2B09084136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189576" y="1659337"/>
            <a:ext cx="3738300" cy="3738300"/>
          </a:xfrm>
          <a:prstGeom prst="rect">
            <a:avLst/>
          </a:prstGeom>
        </p:spPr>
      </p:pic>
      <p:sp>
        <p:nvSpPr>
          <p:cNvPr id="2" name="Date Placeholder 3">
            <a:extLst>
              <a:ext uri="{FF2B5EF4-FFF2-40B4-BE49-F238E27FC236}">
                <a16:creationId xmlns:a16="http://schemas.microsoft.com/office/drawing/2014/main" id="{977E8680-2B39-50A7-8F65-74BB38CB4D78}"/>
              </a:ext>
            </a:extLst>
          </p:cNvPr>
          <p:cNvSpPr>
            <a:spLocks noGrp="1"/>
          </p:cNvSpPr>
          <p:nvPr>
            <p:ph type="dt" sz="half" idx="4294967295"/>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3" name="Date Placeholder 3">
            <a:extLst>
              <a:ext uri="{FF2B5EF4-FFF2-40B4-BE49-F238E27FC236}">
                <a16:creationId xmlns:a16="http://schemas.microsoft.com/office/drawing/2014/main" id="{4E104878-E401-A802-A79B-6634784C1DE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63</a:t>
            </a:fld>
            <a:endParaRPr lang="en-US" sz="1200" b="1" dirty="0">
              <a:solidFill>
                <a:srgbClr val="606060"/>
              </a:solidFill>
            </a:endParaRPr>
          </a:p>
        </p:txBody>
      </p:sp>
      <p:sp>
        <p:nvSpPr>
          <p:cNvPr id="6" name="Title 7">
            <a:extLst>
              <a:ext uri="{FF2B5EF4-FFF2-40B4-BE49-F238E27FC236}">
                <a16:creationId xmlns:a16="http://schemas.microsoft.com/office/drawing/2014/main" id="{589C3EA0-30D6-7FB7-3E67-EFF0A020493B}"/>
              </a:ext>
            </a:extLst>
          </p:cNvPr>
          <p:cNvSpPr txBox="1">
            <a:spLocks/>
          </p:cNvSpPr>
          <p:nvPr/>
        </p:nvSpPr>
        <p:spPr>
          <a:xfrm>
            <a:off x="944128" y="410844"/>
            <a:ext cx="10490896" cy="995795"/>
          </a:xfrm>
          <a:prstGeom prst="rect">
            <a:avLst/>
          </a:prstGeom>
        </p:spPr>
        <p:txBody>
          <a:bodyPr>
            <a:normAutofit fontScale="75000" lnSpcReduction="20000"/>
          </a:bodyPr>
          <a:lstStyle>
            <a:lvl1pPr algn="l" defTabSz="914400" rtl="0" eaLnBrk="1" latinLnBrk="0" hangingPunct="1">
              <a:lnSpc>
                <a:spcPct val="100000"/>
              </a:lnSpc>
              <a:spcBef>
                <a:spcPct val="0"/>
              </a:spcBef>
              <a:buNone/>
              <a:defRPr sz="3600" b="1" i="0" kern="1200">
                <a:solidFill>
                  <a:schemeClr val="accent1"/>
                </a:solidFill>
                <a:latin typeface="Montserrat SemiBold" pitchFamily="2" charset="77"/>
                <a:ea typeface="+mj-ea"/>
                <a:cs typeface="+mj-cs"/>
              </a:defRPr>
            </a:lvl1pPr>
          </a:lstStyle>
          <a:p>
            <a:r>
              <a:rPr lang="en-US" sz="4800" dirty="0"/>
              <a:t>Safe Selling </a:t>
            </a:r>
            <a:r>
              <a:rPr lang="en-US" dirty="0"/>
              <a:t/>
            </a:r>
            <a:br>
              <a:rPr lang="en-US" dirty="0"/>
            </a:br>
            <a:r>
              <a:rPr lang="en-US" sz="3100" dirty="0"/>
              <a:t>A Practical Guide to Preventing Crime Without Sacrificing the Sale </a:t>
            </a:r>
            <a:endParaRPr lang="en-US" dirty="0"/>
          </a:p>
        </p:txBody>
      </p:sp>
      <p:sp>
        <p:nvSpPr>
          <p:cNvPr id="10" name="TextBox 9">
            <a:extLst>
              <a:ext uri="{FF2B5EF4-FFF2-40B4-BE49-F238E27FC236}">
                <a16:creationId xmlns:a16="http://schemas.microsoft.com/office/drawing/2014/main" id="{32419DBE-88CA-4A7D-B0A8-2BC5BAE72570}"/>
              </a:ext>
            </a:extLst>
          </p:cNvPr>
          <p:cNvSpPr txBox="1"/>
          <p:nvPr/>
        </p:nvSpPr>
        <p:spPr>
          <a:xfrm>
            <a:off x="2630711" y="5662976"/>
            <a:ext cx="2459334" cy="461665"/>
          </a:xfrm>
          <a:prstGeom prst="rect">
            <a:avLst/>
          </a:prstGeom>
          <a:noFill/>
        </p:spPr>
        <p:txBody>
          <a:bodyPr wrap="square">
            <a:spAutoFit/>
          </a:bodyPr>
          <a:lstStyle/>
          <a:p>
            <a:r>
              <a:rPr lang="en-US" sz="800" dirty="0">
                <a:latin typeface="Montserrat Light" pitchFamily="2" charset="0"/>
                <a:hlinkClick r:id="rId5"/>
              </a:rPr>
              <a:t>https://www.nysar.com/wp-content/uploads/2021/01/David_Legaz_Safe_Selling_Book.pdf</a:t>
            </a:r>
            <a:r>
              <a:rPr lang="en-US" sz="800" dirty="0">
                <a:latin typeface="Montserrat Light" pitchFamily="2" charset="0"/>
              </a:rPr>
              <a:t> </a:t>
            </a:r>
          </a:p>
        </p:txBody>
      </p:sp>
      <p:pic>
        <p:nvPicPr>
          <p:cNvPr id="13" name="Picture 12">
            <a:extLst>
              <a:ext uri="{FF2B5EF4-FFF2-40B4-BE49-F238E27FC236}">
                <a16:creationId xmlns:a16="http://schemas.microsoft.com/office/drawing/2014/main" id="{5C0EC0DC-754F-CC75-EBB6-E1F1D9FD4C1C}"/>
              </a:ext>
            </a:extLst>
          </p:cNvPr>
          <p:cNvPicPr>
            <a:picLocks noChangeAspect="1"/>
          </p:cNvPicPr>
          <p:nvPr/>
        </p:nvPicPr>
        <p:blipFill rotWithShape="1">
          <a:blip r:embed="rId6"/>
          <a:srcRect t="5263"/>
          <a:stretch/>
        </p:blipFill>
        <p:spPr>
          <a:xfrm>
            <a:off x="2354936" y="1383824"/>
            <a:ext cx="3010884" cy="4266511"/>
          </a:xfrm>
          <a:prstGeom prst="rect">
            <a:avLst/>
          </a:prstGeom>
        </p:spPr>
      </p:pic>
    </p:spTree>
    <p:extLst>
      <p:ext uri="{BB962C8B-B14F-4D97-AF65-F5344CB8AC3E}">
        <p14:creationId xmlns:p14="http://schemas.microsoft.com/office/powerpoint/2010/main" val="223408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885E3-6DB0-6351-4B5A-1528EF19B348}"/>
              </a:ext>
            </a:extLst>
          </p:cNvPr>
          <p:cNvSpPr>
            <a:spLocks noGrp="1"/>
          </p:cNvSpPr>
          <p:nvPr>
            <p:ph type="title"/>
          </p:nvPr>
        </p:nvSpPr>
        <p:spPr>
          <a:xfrm>
            <a:off x="457200" y="914400"/>
            <a:ext cx="11277600" cy="914400"/>
          </a:xfrm>
        </p:spPr>
        <p:txBody>
          <a:bodyPr vert="horz" lIns="0" tIns="0" rIns="0" bIns="0" rtlCol="0" anchor="t" anchorCtr="0">
            <a:normAutofit/>
          </a:bodyPr>
          <a:lstStyle/>
          <a:p>
            <a:r>
              <a:rPr lang="en-US" dirty="0"/>
              <a:t>The Initial Call – Active Listening</a:t>
            </a:r>
          </a:p>
        </p:txBody>
      </p:sp>
      <p:sp>
        <p:nvSpPr>
          <p:cNvPr id="3" name="Content Placeholder 2">
            <a:extLst>
              <a:ext uri="{FF2B5EF4-FFF2-40B4-BE49-F238E27FC236}">
                <a16:creationId xmlns:a16="http://schemas.microsoft.com/office/drawing/2014/main" id="{AB21E56F-CB21-002B-4D87-9981366DBC75}"/>
              </a:ext>
            </a:extLst>
          </p:cNvPr>
          <p:cNvSpPr>
            <a:spLocks noGrp="1"/>
          </p:cNvSpPr>
          <p:nvPr>
            <p:ph idx="1"/>
          </p:nvPr>
        </p:nvSpPr>
        <p:spPr>
          <a:xfrm>
            <a:off x="457200" y="1828800"/>
            <a:ext cx="11277600" cy="4351338"/>
          </a:xfrm>
        </p:spPr>
        <p:txBody>
          <a:bodyPr numCol="1">
            <a:normAutofit/>
          </a:bodyPr>
          <a:lstStyle/>
          <a:p>
            <a:pPr marL="0" indent="0">
              <a:spcBef>
                <a:spcPts val="0"/>
              </a:spcBef>
              <a:spcAft>
                <a:spcPts val="2400"/>
              </a:spcAft>
              <a:buNone/>
            </a:pPr>
            <a:r>
              <a:rPr lang="en-US" sz="2600" b="1" dirty="0"/>
              <a:t>Prospect: </a:t>
            </a:r>
            <a:r>
              <a:rPr lang="en-US" sz="2600" dirty="0"/>
              <a:t>I saw this house online and I’d like to see it</a:t>
            </a:r>
          </a:p>
          <a:p>
            <a:pPr marL="0" indent="0">
              <a:spcBef>
                <a:spcPts val="0"/>
              </a:spcBef>
              <a:spcAft>
                <a:spcPts val="2400"/>
              </a:spcAft>
              <a:buNone/>
            </a:pPr>
            <a:r>
              <a:rPr lang="en-US" sz="2600" b="1" dirty="0"/>
              <a:t>Agent: </a:t>
            </a:r>
            <a:r>
              <a:rPr lang="en-US" sz="2600" dirty="0"/>
              <a:t>OK, what about the house appealed to you?  </a:t>
            </a:r>
          </a:p>
          <a:p>
            <a:pPr marL="0" indent="0">
              <a:spcBef>
                <a:spcPts val="0"/>
              </a:spcBef>
              <a:spcAft>
                <a:spcPts val="2400"/>
              </a:spcAft>
              <a:buNone/>
            </a:pPr>
            <a:r>
              <a:rPr lang="en-US" sz="2600" b="1" dirty="0"/>
              <a:t>Prospect: </a:t>
            </a:r>
            <a:r>
              <a:rPr lang="en-US" sz="2600" dirty="0"/>
              <a:t>I just liked it</a:t>
            </a:r>
          </a:p>
        </p:txBody>
      </p:sp>
      <p:grpSp>
        <p:nvGrpSpPr>
          <p:cNvPr id="9" name="Group 8">
            <a:extLst>
              <a:ext uri="{FF2B5EF4-FFF2-40B4-BE49-F238E27FC236}">
                <a16:creationId xmlns:a16="http://schemas.microsoft.com/office/drawing/2014/main" id="{E0E5112F-8643-7D42-E33A-9C868D7EBEC5}"/>
              </a:ext>
            </a:extLst>
          </p:cNvPr>
          <p:cNvGrpSpPr/>
          <p:nvPr/>
        </p:nvGrpSpPr>
        <p:grpSpPr>
          <a:xfrm>
            <a:off x="7270340" y="2971800"/>
            <a:ext cx="4403695" cy="2771714"/>
            <a:chOff x="7270340" y="3415556"/>
            <a:chExt cx="4403695" cy="2771714"/>
          </a:xfrm>
        </p:grpSpPr>
        <p:pic>
          <p:nvPicPr>
            <p:cNvPr id="5" name="Picture 4" descr="A picture containing seat&#10;&#10;Description automatically generated">
              <a:extLst>
                <a:ext uri="{FF2B5EF4-FFF2-40B4-BE49-F238E27FC236}">
                  <a16:creationId xmlns:a16="http://schemas.microsoft.com/office/drawing/2014/main" id="{4D154F5C-F8C0-D8CD-E4F8-FED2EC48E00D}"/>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rot="-900000">
              <a:off x="7270340" y="3415556"/>
              <a:ext cx="1600200" cy="1600200"/>
            </a:xfrm>
            <a:prstGeom prst="rect">
              <a:avLst/>
            </a:prstGeom>
          </p:spPr>
        </p:pic>
        <p:sp>
          <p:nvSpPr>
            <p:cNvPr id="6" name="Rectangle 5">
              <a:extLst>
                <a:ext uri="{FF2B5EF4-FFF2-40B4-BE49-F238E27FC236}">
                  <a16:creationId xmlns:a16="http://schemas.microsoft.com/office/drawing/2014/main" id="{53C35D62-B821-CA5D-9C21-A763A288B314}"/>
                </a:ext>
              </a:extLst>
            </p:cNvPr>
            <p:cNvSpPr/>
            <p:nvPr/>
          </p:nvSpPr>
          <p:spPr>
            <a:xfrm>
              <a:off x="7330635" y="4815670"/>
              <a:ext cx="4343400" cy="1371600"/>
            </a:xfrm>
            <a:prstGeom prst="rect">
              <a:avLst/>
            </a:prstGeom>
            <a:solidFill>
              <a:schemeClr val="bg2"/>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28600" tIns="0" rIns="228600" bIns="0" rtlCol="0" anchor="ctr"/>
            <a:lstStyle/>
            <a:p>
              <a:pPr defTabSz="260604">
                <a:spcAft>
                  <a:spcPts val="600"/>
                </a:spcAft>
              </a:pPr>
              <a:r>
                <a:rPr lang="en-US" sz="2000" b="1" kern="1200" dirty="0">
                  <a:solidFill>
                    <a:schemeClr val="tx2"/>
                  </a:solidFill>
                  <a:latin typeface="Montserrat SemiBold" pitchFamily="2" charset="77"/>
                  <a:cs typeface="Arial" panose="020B0604020202020204" pitchFamily="34" charset="0"/>
                </a:rPr>
                <a:t>If someone liked a house – </a:t>
              </a:r>
              <a:br>
                <a:rPr lang="en-US" sz="2000" b="1" kern="1200" dirty="0">
                  <a:solidFill>
                    <a:schemeClr val="tx2"/>
                  </a:solidFill>
                  <a:latin typeface="Montserrat SemiBold" pitchFamily="2" charset="77"/>
                  <a:cs typeface="Arial" panose="020B0604020202020204" pitchFamily="34" charset="0"/>
                </a:rPr>
              </a:br>
              <a:r>
                <a:rPr lang="en-US" sz="2000" b="1" kern="1200" dirty="0">
                  <a:solidFill>
                    <a:schemeClr val="tx2"/>
                  </a:solidFill>
                  <a:latin typeface="Montserrat SemiBold" pitchFamily="2" charset="77"/>
                  <a:cs typeface="Arial" panose="020B0604020202020204" pitchFamily="34" charset="0"/>
                </a:rPr>
                <a:t>there should be at least one specific thing they mention.</a:t>
              </a:r>
              <a:endParaRPr lang="en-US" sz="2000" b="1" dirty="0">
                <a:solidFill>
                  <a:schemeClr val="tx2"/>
                </a:solidFill>
                <a:effectLst/>
                <a:latin typeface="Montserrat SemiBold" pitchFamily="2" charset="77"/>
                <a:ea typeface="Times New Roman" panose="02020603050405020304" pitchFamily="18" charset="0"/>
                <a:cs typeface="Arial" panose="020B0604020202020204" pitchFamily="34" charset="0"/>
              </a:endParaRPr>
            </a:p>
          </p:txBody>
        </p:sp>
      </p:grpSp>
      <p:sp>
        <p:nvSpPr>
          <p:cNvPr id="4" name="Date Placeholder 3">
            <a:extLst>
              <a:ext uri="{FF2B5EF4-FFF2-40B4-BE49-F238E27FC236}">
                <a16:creationId xmlns:a16="http://schemas.microsoft.com/office/drawing/2014/main" id="{32BA4713-CCE7-332E-EDF2-D079DA7EEAB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7" name="Date Placeholder 3">
            <a:extLst>
              <a:ext uri="{FF2B5EF4-FFF2-40B4-BE49-F238E27FC236}">
                <a16:creationId xmlns:a16="http://schemas.microsoft.com/office/drawing/2014/main" id="{19344A0D-2F98-0FF8-6DF7-9B03ADBED06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64</a:t>
            </a:fld>
            <a:endParaRPr lang="en-US" sz="1200" b="1" dirty="0">
              <a:solidFill>
                <a:srgbClr val="606060"/>
              </a:solidFill>
            </a:endParaRPr>
          </a:p>
        </p:txBody>
      </p:sp>
    </p:spTree>
    <p:extLst>
      <p:ext uri="{BB962C8B-B14F-4D97-AF65-F5344CB8AC3E}">
        <p14:creationId xmlns:p14="http://schemas.microsoft.com/office/powerpoint/2010/main" val="16001963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2DE4DF-B76C-58AB-857E-163EB2F020FA}"/>
              </a:ext>
            </a:extLst>
          </p:cNvPr>
          <p:cNvSpPr>
            <a:spLocks noGrp="1"/>
          </p:cNvSpPr>
          <p:nvPr>
            <p:ph idx="1"/>
          </p:nvPr>
        </p:nvSpPr>
        <p:spPr>
          <a:xfrm>
            <a:off x="457200" y="1828800"/>
            <a:ext cx="11277600" cy="4351338"/>
          </a:xfrm>
        </p:spPr>
        <p:txBody>
          <a:bodyPr numCol="1"/>
          <a:lstStyle/>
          <a:p>
            <a:pPr marL="0" indent="0">
              <a:spcBef>
                <a:spcPts val="0"/>
              </a:spcBef>
              <a:spcAft>
                <a:spcPts val="2400"/>
              </a:spcAft>
              <a:buNone/>
            </a:pPr>
            <a:r>
              <a:rPr lang="en-US" sz="2600" b="1" dirty="0"/>
              <a:t>Agent: </a:t>
            </a:r>
            <a:r>
              <a:rPr lang="en-US" sz="2600" dirty="0"/>
              <a:t>OK, I’d like to make sure I can answer any questions </a:t>
            </a:r>
            <a:br>
              <a:rPr lang="en-US" sz="2600" dirty="0"/>
            </a:br>
            <a:r>
              <a:rPr lang="en-US" sz="2600" dirty="0"/>
              <a:t>you may have during the showing. Is there anything about </a:t>
            </a:r>
            <a:br>
              <a:rPr lang="en-US" sz="2600" dirty="0"/>
            </a:br>
            <a:r>
              <a:rPr lang="en-US" sz="2600" dirty="0"/>
              <a:t>the house or neighborhood that’s important for you to know? </a:t>
            </a:r>
          </a:p>
          <a:p>
            <a:pPr marL="0" indent="0">
              <a:spcBef>
                <a:spcPts val="0"/>
              </a:spcBef>
              <a:spcAft>
                <a:spcPts val="2400"/>
              </a:spcAft>
              <a:buNone/>
            </a:pPr>
            <a:r>
              <a:rPr lang="en-US" sz="2600" b="1" dirty="0"/>
              <a:t>Prospect: </a:t>
            </a:r>
            <a:r>
              <a:rPr lang="en-US" sz="2600" dirty="0"/>
              <a:t>Not really</a:t>
            </a:r>
          </a:p>
        </p:txBody>
      </p:sp>
      <p:sp>
        <p:nvSpPr>
          <p:cNvPr id="7" name="Title 1">
            <a:extLst>
              <a:ext uri="{FF2B5EF4-FFF2-40B4-BE49-F238E27FC236}">
                <a16:creationId xmlns:a16="http://schemas.microsoft.com/office/drawing/2014/main" id="{4D6EB9BA-A8CE-BF5A-C378-5FC71DAE8517}"/>
              </a:ext>
            </a:extLst>
          </p:cNvPr>
          <p:cNvSpPr>
            <a:spLocks noGrp="1"/>
          </p:cNvSpPr>
          <p:nvPr>
            <p:ph type="title"/>
          </p:nvPr>
        </p:nvSpPr>
        <p:spPr>
          <a:xfrm>
            <a:off x="457200" y="914400"/>
            <a:ext cx="11277600" cy="914400"/>
          </a:xfrm>
        </p:spPr>
        <p:txBody>
          <a:bodyPr vert="horz" lIns="0" tIns="0" rIns="0" bIns="0" rtlCol="0" anchor="t" anchorCtr="0">
            <a:normAutofit/>
          </a:bodyPr>
          <a:lstStyle/>
          <a:p>
            <a:r>
              <a:rPr lang="en-US" dirty="0"/>
              <a:t>The Initial Call – Active Listening</a:t>
            </a:r>
          </a:p>
        </p:txBody>
      </p:sp>
      <p:grpSp>
        <p:nvGrpSpPr>
          <p:cNvPr id="15" name="Group 14">
            <a:extLst>
              <a:ext uri="{FF2B5EF4-FFF2-40B4-BE49-F238E27FC236}">
                <a16:creationId xmlns:a16="http://schemas.microsoft.com/office/drawing/2014/main" id="{C9A5EEF5-6B9E-5964-C2C2-31EC4E14D42D}"/>
              </a:ext>
            </a:extLst>
          </p:cNvPr>
          <p:cNvGrpSpPr/>
          <p:nvPr/>
        </p:nvGrpSpPr>
        <p:grpSpPr>
          <a:xfrm>
            <a:off x="7270340" y="2971800"/>
            <a:ext cx="4403695" cy="2771714"/>
            <a:chOff x="7270340" y="3415556"/>
            <a:chExt cx="4403695" cy="2771714"/>
          </a:xfrm>
        </p:grpSpPr>
        <p:pic>
          <p:nvPicPr>
            <p:cNvPr id="17" name="Picture 16" descr="A picture containing seat&#10;&#10;Description automatically generated">
              <a:extLst>
                <a:ext uri="{FF2B5EF4-FFF2-40B4-BE49-F238E27FC236}">
                  <a16:creationId xmlns:a16="http://schemas.microsoft.com/office/drawing/2014/main" id="{9B7E1181-23E2-6FBE-390B-70483A01CD46}"/>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rot="-900000">
              <a:off x="7270340" y="3415556"/>
              <a:ext cx="1600200" cy="1600200"/>
            </a:xfrm>
            <a:prstGeom prst="rect">
              <a:avLst/>
            </a:prstGeom>
          </p:spPr>
        </p:pic>
        <p:sp>
          <p:nvSpPr>
            <p:cNvPr id="19" name="Rectangle 18">
              <a:extLst>
                <a:ext uri="{FF2B5EF4-FFF2-40B4-BE49-F238E27FC236}">
                  <a16:creationId xmlns:a16="http://schemas.microsoft.com/office/drawing/2014/main" id="{49ECFA59-2B52-1FA5-9022-0B9853691768}"/>
                </a:ext>
              </a:extLst>
            </p:cNvPr>
            <p:cNvSpPr/>
            <p:nvPr/>
          </p:nvSpPr>
          <p:spPr>
            <a:xfrm>
              <a:off x="7330635" y="4815670"/>
              <a:ext cx="4343400" cy="1371600"/>
            </a:xfrm>
            <a:prstGeom prst="rect">
              <a:avLst/>
            </a:prstGeom>
            <a:solidFill>
              <a:schemeClr val="bg2"/>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28600" tIns="0" rIns="228600" bIns="0" rtlCol="0" anchor="ctr"/>
            <a:lstStyle/>
            <a:p>
              <a:pPr defTabSz="260604">
                <a:spcAft>
                  <a:spcPts val="600"/>
                </a:spcAft>
              </a:pPr>
              <a:r>
                <a:rPr lang="en-US" sz="2000" b="1" kern="1200" dirty="0">
                  <a:solidFill>
                    <a:schemeClr val="tx2"/>
                  </a:solidFill>
                  <a:latin typeface="Montserrat SemiBold" pitchFamily="2" charset="77"/>
                  <a:cs typeface="Arial" panose="020B0604020202020204" pitchFamily="34" charset="0"/>
                </a:rPr>
                <a:t>Inability to specifically answer reasonable questions should be a red flag.</a:t>
              </a:r>
            </a:p>
          </p:txBody>
        </p:sp>
      </p:grpSp>
      <p:sp>
        <p:nvSpPr>
          <p:cNvPr id="2" name="Date Placeholder 3">
            <a:extLst>
              <a:ext uri="{FF2B5EF4-FFF2-40B4-BE49-F238E27FC236}">
                <a16:creationId xmlns:a16="http://schemas.microsoft.com/office/drawing/2014/main" id="{DC1A8BAA-178A-D4BB-E6B8-71226C1C49B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3" name="Date Placeholder 3">
            <a:extLst>
              <a:ext uri="{FF2B5EF4-FFF2-40B4-BE49-F238E27FC236}">
                <a16:creationId xmlns:a16="http://schemas.microsoft.com/office/drawing/2014/main" id="{E624630C-6058-4425-E533-77DBCAFD305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65</a:t>
            </a:fld>
            <a:endParaRPr lang="en-US" sz="1200" b="1" dirty="0">
              <a:solidFill>
                <a:srgbClr val="606060"/>
              </a:solidFill>
            </a:endParaRPr>
          </a:p>
        </p:txBody>
      </p:sp>
    </p:spTree>
    <p:extLst>
      <p:ext uri="{BB962C8B-B14F-4D97-AF65-F5344CB8AC3E}">
        <p14:creationId xmlns:p14="http://schemas.microsoft.com/office/powerpoint/2010/main" val="2926775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2774-2E9F-5C73-89FC-5C950DE9330A}"/>
              </a:ext>
            </a:extLst>
          </p:cNvPr>
          <p:cNvSpPr>
            <a:spLocks noGrp="1"/>
          </p:cNvSpPr>
          <p:nvPr>
            <p:ph type="title"/>
          </p:nvPr>
        </p:nvSpPr>
        <p:spPr/>
        <p:txBody>
          <a:bodyPr/>
          <a:lstStyle/>
          <a:p>
            <a:r>
              <a:rPr lang="en-US" dirty="0"/>
              <a:t>The Initial Call – Active Listening</a:t>
            </a:r>
          </a:p>
        </p:txBody>
      </p:sp>
      <p:sp>
        <p:nvSpPr>
          <p:cNvPr id="8" name="Content Placeholder 2">
            <a:extLst>
              <a:ext uri="{FF2B5EF4-FFF2-40B4-BE49-F238E27FC236}">
                <a16:creationId xmlns:a16="http://schemas.microsoft.com/office/drawing/2014/main" id="{EB6FE2E4-5580-05C9-F57D-A2A6CB1F0DD6}"/>
              </a:ext>
            </a:extLst>
          </p:cNvPr>
          <p:cNvSpPr>
            <a:spLocks noGrp="1"/>
          </p:cNvSpPr>
          <p:nvPr>
            <p:ph idx="1"/>
          </p:nvPr>
        </p:nvSpPr>
        <p:spPr>
          <a:xfrm>
            <a:off x="457200" y="1828800"/>
            <a:ext cx="11277600" cy="4351338"/>
          </a:xfrm>
        </p:spPr>
        <p:txBody>
          <a:bodyPr vert="horz" lIns="0" tIns="0" rIns="0" bIns="0" numCol="1" rtlCol="0" anchor="t">
            <a:noAutofit/>
          </a:bodyPr>
          <a:lstStyle/>
          <a:p>
            <a:pPr marL="0" indent="0">
              <a:lnSpc>
                <a:spcPct val="100000"/>
              </a:lnSpc>
              <a:spcBef>
                <a:spcPts val="0"/>
              </a:spcBef>
              <a:spcAft>
                <a:spcPts val="2400"/>
              </a:spcAft>
              <a:buNone/>
            </a:pPr>
            <a:r>
              <a:rPr lang="en-US" sz="2600" b="1" dirty="0">
                <a:effectLst/>
                <a:ea typeface="Times New Roman" panose="02020603050405020304" pitchFamily="18" charset="0"/>
                <a:cs typeface="Arial"/>
              </a:rPr>
              <a:t>Agent: </a:t>
            </a:r>
            <a:r>
              <a:rPr lang="en-US" sz="2600" dirty="0">
                <a:effectLst/>
                <a:ea typeface="Times New Roman" panose="02020603050405020304" pitchFamily="18" charset="0"/>
                <a:cs typeface="Arial"/>
              </a:rPr>
              <a:t>I know you found the house online.</a:t>
            </a:r>
            <a:r>
              <a:rPr lang="en-US" sz="2600" dirty="0">
                <a:ea typeface="Times New Roman" panose="02020603050405020304" pitchFamily="18" charset="0"/>
                <a:cs typeface="Arial"/>
              </a:rPr>
              <a:t> </a:t>
            </a:r>
            <a:r>
              <a:rPr lang="en-US" sz="2600" dirty="0">
                <a:effectLst/>
                <a:ea typeface="Times New Roman" panose="02020603050405020304" pitchFamily="18" charset="0"/>
                <a:cs typeface="Arial"/>
              </a:rPr>
              <a:t>How did you locate me? </a:t>
            </a:r>
          </a:p>
          <a:p>
            <a:pPr marL="0" marR="0" indent="0">
              <a:lnSpc>
                <a:spcPct val="100000"/>
              </a:lnSpc>
              <a:spcBef>
                <a:spcPts val="0"/>
              </a:spcBef>
              <a:spcAft>
                <a:spcPts val="2400"/>
              </a:spcAft>
              <a:buNone/>
            </a:pPr>
            <a:r>
              <a:rPr lang="en-US" sz="2600" b="1" dirty="0">
                <a:effectLst/>
                <a:ea typeface="Times New Roman" panose="02020603050405020304" pitchFamily="18" charset="0"/>
                <a:cs typeface="Arial"/>
              </a:rPr>
              <a:t>Prospect: </a:t>
            </a:r>
            <a:r>
              <a:rPr lang="en-US" sz="2600" dirty="0">
                <a:effectLst/>
                <a:ea typeface="Times New Roman" panose="02020603050405020304" pitchFamily="18" charset="0"/>
                <a:cs typeface="Arial"/>
              </a:rPr>
              <a:t>Online, the same site as the house</a:t>
            </a:r>
          </a:p>
          <a:p>
            <a:pPr marL="0" indent="0">
              <a:lnSpc>
                <a:spcPct val="100000"/>
              </a:lnSpc>
              <a:spcBef>
                <a:spcPts val="0"/>
              </a:spcBef>
              <a:spcAft>
                <a:spcPts val="2400"/>
              </a:spcAft>
              <a:buNone/>
            </a:pPr>
            <a:r>
              <a:rPr lang="en-US" sz="2600" b="1" dirty="0">
                <a:effectLst/>
                <a:ea typeface="Times New Roman" panose="02020603050405020304" pitchFamily="18" charset="0"/>
                <a:cs typeface="Arial"/>
              </a:rPr>
              <a:t>Agent: </a:t>
            </a:r>
            <a:r>
              <a:rPr lang="en-US" sz="2600" dirty="0">
                <a:effectLst/>
                <a:ea typeface="Times New Roman" panose="02020603050405020304" pitchFamily="18" charset="0"/>
                <a:cs typeface="Arial"/>
              </a:rPr>
              <a:t>Great, it’s nice to know that I’m getting </a:t>
            </a:r>
            <a:br>
              <a:rPr lang="en-US" sz="2600" dirty="0">
                <a:effectLst/>
                <a:ea typeface="Times New Roman" panose="02020603050405020304" pitchFamily="18" charset="0"/>
                <a:cs typeface="Arial"/>
              </a:rPr>
            </a:br>
            <a:r>
              <a:rPr lang="en-US" sz="2600" dirty="0">
                <a:effectLst/>
                <a:ea typeface="Times New Roman" panose="02020603050405020304" pitchFamily="18" charset="0"/>
                <a:cs typeface="Arial"/>
              </a:rPr>
              <a:t>some attention, sometimes it’s difficult to </a:t>
            </a:r>
            <a:br>
              <a:rPr lang="en-US" sz="2600" dirty="0">
                <a:effectLst/>
                <a:ea typeface="Times New Roman" panose="02020603050405020304" pitchFamily="18" charset="0"/>
                <a:cs typeface="Arial"/>
              </a:rPr>
            </a:br>
            <a:r>
              <a:rPr lang="en-US" sz="2600" dirty="0">
                <a:effectLst/>
                <a:ea typeface="Times New Roman" panose="02020603050405020304" pitchFamily="18" charset="0"/>
                <a:cs typeface="Arial"/>
              </a:rPr>
              <a:t>evaluate</a:t>
            </a:r>
            <a:r>
              <a:rPr lang="en-US" sz="2600" dirty="0">
                <a:ea typeface="Times New Roman" panose="02020603050405020304" pitchFamily="18" charset="0"/>
                <a:cs typeface="Arial"/>
              </a:rPr>
              <a:t> </a:t>
            </a:r>
            <a:r>
              <a:rPr lang="en-US" sz="2600" dirty="0">
                <a:effectLst/>
                <a:ea typeface="Times New Roman" panose="02020603050405020304" pitchFamily="18" charset="0"/>
                <a:cs typeface="Arial"/>
              </a:rPr>
              <a:t> what sites are getting my name </a:t>
            </a:r>
            <a:br>
              <a:rPr lang="en-US" sz="2600" dirty="0">
                <a:effectLst/>
                <a:ea typeface="Times New Roman" panose="02020603050405020304" pitchFamily="18" charset="0"/>
                <a:cs typeface="Arial"/>
              </a:rPr>
            </a:br>
            <a:r>
              <a:rPr lang="en-US" sz="2600" dirty="0">
                <a:effectLst/>
                <a:ea typeface="Times New Roman" panose="02020603050405020304" pitchFamily="18" charset="0"/>
                <a:cs typeface="Arial"/>
              </a:rPr>
              <a:t>out there. What site did you find me on? </a:t>
            </a:r>
          </a:p>
          <a:p>
            <a:pPr marL="0" marR="0" indent="0">
              <a:lnSpc>
                <a:spcPct val="100000"/>
              </a:lnSpc>
              <a:spcBef>
                <a:spcPts val="0"/>
              </a:spcBef>
              <a:spcAft>
                <a:spcPts val="2400"/>
              </a:spcAft>
              <a:buNone/>
            </a:pPr>
            <a:r>
              <a:rPr lang="en-US" sz="2600" b="1" dirty="0">
                <a:effectLst/>
                <a:ea typeface="Times New Roman" panose="02020603050405020304" pitchFamily="18" charset="0"/>
                <a:cs typeface="Arial"/>
              </a:rPr>
              <a:t>Prospect: </a:t>
            </a:r>
            <a:r>
              <a:rPr lang="en-US" sz="2600" dirty="0">
                <a:effectLst/>
                <a:ea typeface="Times New Roman" panose="02020603050405020304" pitchFamily="18" charset="0"/>
                <a:cs typeface="Arial"/>
              </a:rPr>
              <a:t>BigDataRealEstate.com</a:t>
            </a:r>
          </a:p>
        </p:txBody>
      </p:sp>
      <p:grpSp>
        <p:nvGrpSpPr>
          <p:cNvPr id="3" name="Group 2">
            <a:extLst>
              <a:ext uri="{FF2B5EF4-FFF2-40B4-BE49-F238E27FC236}">
                <a16:creationId xmlns:a16="http://schemas.microsoft.com/office/drawing/2014/main" id="{8C42154E-3ABB-D0E3-B6FE-8AF72E3BA368}"/>
              </a:ext>
            </a:extLst>
          </p:cNvPr>
          <p:cNvGrpSpPr/>
          <p:nvPr/>
        </p:nvGrpSpPr>
        <p:grpSpPr>
          <a:xfrm>
            <a:off x="8931305" y="2971800"/>
            <a:ext cx="2803495" cy="2771714"/>
            <a:chOff x="7270340" y="3415556"/>
            <a:chExt cx="2803495" cy="2771714"/>
          </a:xfrm>
        </p:grpSpPr>
        <p:pic>
          <p:nvPicPr>
            <p:cNvPr id="4" name="Picture 3" descr="A picture containing seat&#10;&#10;Description automatically generated">
              <a:extLst>
                <a:ext uri="{FF2B5EF4-FFF2-40B4-BE49-F238E27FC236}">
                  <a16:creationId xmlns:a16="http://schemas.microsoft.com/office/drawing/2014/main" id="{4173C324-A96A-CA88-45BE-9746DE776155}"/>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rot="-900000">
              <a:off x="7270340" y="3415556"/>
              <a:ext cx="1600200" cy="1600200"/>
            </a:xfrm>
            <a:prstGeom prst="rect">
              <a:avLst/>
            </a:prstGeom>
          </p:spPr>
        </p:pic>
        <p:sp>
          <p:nvSpPr>
            <p:cNvPr id="5" name="Rectangle 4">
              <a:extLst>
                <a:ext uri="{FF2B5EF4-FFF2-40B4-BE49-F238E27FC236}">
                  <a16:creationId xmlns:a16="http://schemas.microsoft.com/office/drawing/2014/main" id="{3E508565-3193-BDFA-6DD8-79A3880062E5}"/>
                </a:ext>
              </a:extLst>
            </p:cNvPr>
            <p:cNvSpPr/>
            <p:nvPr/>
          </p:nvSpPr>
          <p:spPr>
            <a:xfrm>
              <a:off x="7330635" y="4815670"/>
              <a:ext cx="2743200" cy="1371600"/>
            </a:xfrm>
            <a:prstGeom prst="rect">
              <a:avLst/>
            </a:prstGeom>
            <a:solidFill>
              <a:schemeClr val="bg2"/>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28600" tIns="0" rIns="228600" bIns="0" rtlCol="0" anchor="ctr"/>
            <a:lstStyle/>
            <a:p>
              <a:pPr defTabSz="260604">
                <a:spcAft>
                  <a:spcPts val="600"/>
                </a:spcAft>
              </a:pPr>
              <a:r>
                <a:rPr lang="en-US" sz="2000" b="1" kern="1200" dirty="0">
                  <a:solidFill>
                    <a:schemeClr val="tx2"/>
                  </a:solidFill>
                  <a:latin typeface="Montserrat SemiBold" pitchFamily="2" charset="77"/>
                  <a:cs typeface="Arial" panose="020B0604020202020204" pitchFamily="34" charset="0"/>
                </a:rPr>
                <a:t>If that’s not a site </a:t>
              </a:r>
              <a:br>
                <a:rPr lang="en-US" sz="2000" b="1" kern="1200" dirty="0">
                  <a:solidFill>
                    <a:schemeClr val="tx2"/>
                  </a:solidFill>
                  <a:latin typeface="Montserrat SemiBold" pitchFamily="2" charset="77"/>
                  <a:cs typeface="Arial" panose="020B0604020202020204" pitchFamily="34" charset="0"/>
                </a:rPr>
              </a:br>
              <a:r>
                <a:rPr lang="en-US" sz="2000" b="1" kern="1200" dirty="0">
                  <a:solidFill>
                    <a:schemeClr val="tx2"/>
                  </a:solidFill>
                  <a:latin typeface="Montserrat SemiBold" pitchFamily="2" charset="77"/>
                  <a:cs typeface="Arial" panose="020B0604020202020204" pitchFamily="34" charset="0"/>
                </a:rPr>
                <a:t>the agent uses – </a:t>
              </a:r>
              <a:br>
                <a:rPr lang="en-US" sz="2000" b="1" kern="1200" dirty="0">
                  <a:solidFill>
                    <a:schemeClr val="tx2"/>
                  </a:solidFill>
                  <a:latin typeface="Montserrat SemiBold" pitchFamily="2" charset="77"/>
                  <a:cs typeface="Arial" panose="020B0604020202020204" pitchFamily="34" charset="0"/>
                </a:rPr>
              </a:br>
              <a:r>
                <a:rPr lang="en-US" sz="2000" b="1" kern="1200" dirty="0">
                  <a:solidFill>
                    <a:schemeClr val="tx2"/>
                  </a:solidFill>
                  <a:latin typeface="Montserrat SemiBold" pitchFamily="2" charset="77"/>
                  <a:cs typeface="Arial" panose="020B0604020202020204" pitchFamily="34" charset="0"/>
                </a:rPr>
                <a:t>another red flag.</a:t>
              </a:r>
            </a:p>
          </p:txBody>
        </p:sp>
      </p:grpSp>
      <p:sp>
        <p:nvSpPr>
          <p:cNvPr id="6" name="Date Placeholder 3">
            <a:extLst>
              <a:ext uri="{FF2B5EF4-FFF2-40B4-BE49-F238E27FC236}">
                <a16:creationId xmlns:a16="http://schemas.microsoft.com/office/drawing/2014/main" id="{050E8DD2-3771-9B62-19C7-E2CDB2B6A23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7" name="Date Placeholder 3">
            <a:extLst>
              <a:ext uri="{FF2B5EF4-FFF2-40B4-BE49-F238E27FC236}">
                <a16:creationId xmlns:a16="http://schemas.microsoft.com/office/drawing/2014/main" id="{1E01E18B-7B01-9E85-B90E-06BC80F573F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66</a:t>
            </a:fld>
            <a:endParaRPr lang="en-US" sz="1200" b="1" dirty="0">
              <a:solidFill>
                <a:srgbClr val="606060"/>
              </a:solidFill>
            </a:endParaRPr>
          </a:p>
        </p:txBody>
      </p:sp>
    </p:spTree>
    <p:extLst>
      <p:ext uri="{BB962C8B-B14F-4D97-AF65-F5344CB8AC3E}">
        <p14:creationId xmlns:p14="http://schemas.microsoft.com/office/powerpoint/2010/main" val="3157829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2774-2E9F-5C73-89FC-5C950DE9330A}"/>
              </a:ext>
            </a:extLst>
          </p:cNvPr>
          <p:cNvSpPr>
            <a:spLocks noGrp="1"/>
          </p:cNvSpPr>
          <p:nvPr>
            <p:ph type="title"/>
          </p:nvPr>
        </p:nvSpPr>
        <p:spPr/>
        <p:txBody>
          <a:bodyPr/>
          <a:lstStyle/>
          <a:p>
            <a:r>
              <a:rPr lang="en-US" dirty="0"/>
              <a:t>The Initial Call – Active Listening</a:t>
            </a:r>
          </a:p>
        </p:txBody>
      </p:sp>
      <p:sp>
        <p:nvSpPr>
          <p:cNvPr id="8" name="Content Placeholder 2">
            <a:extLst>
              <a:ext uri="{FF2B5EF4-FFF2-40B4-BE49-F238E27FC236}">
                <a16:creationId xmlns:a16="http://schemas.microsoft.com/office/drawing/2014/main" id="{EB6FE2E4-5580-05C9-F57D-A2A6CB1F0DD6}"/>
              </a:ext>
            </a:extLst>
          </p:cNvPr>
          <p:cNvSpPr>
            <a:spLocks noGrp="1"/>
          </p:cNvSpPr>
          <p:nvPr>
            <p:ph idx="1"/>
          </p:nvPr>
        </p:nvSpPr>
        <p:spPr>
          <a:xfrm>
            <a:off x="457200" y="1828800"/>
            <a:ext cx="11277600" cy="4351338"/>
          </a:xfrm>
        </p:spPr>
        <p:txBody>
          <a:bodyPr vert="horz" lIns="0" tIns="0" rIns="0" bIns="0" numCol="1" rtlCol="0" anchor="t">
            <a:noAutofit/>
          </a:bodyPr>
          <a:lstStyle/>
          <a:p>
            <a:pPr marL="0" indent="0">
              <a:spcBef>
                <a:spcPts val="0"/>
              </a:spcBef>
              <a:spcAft>
                <a:spcPts val="2400"/>
              </a:spcAft>
              <a:buNone/>
            </a:pPr>
            <a:r>
              <a:rPr lang="en-US" sz="2600" b="1" dirty="0">
                <a:effectLst/>
                <a:ea typeface="Times New Roman" panose="02020603050405020304" pitchFamily="18" charset="0"/>
                <a:cs typeface="Arial"/>
              </a:rPr>
              <a:t>Agent:</a:t>
            </a:r>
            <a:r>
              <a:rPr lang="en-US" sz="2600" b="1" dirty="0">
                <a:ea typeface="Times New Roman" panose="02020603050405020304" pitchFamily="18" charset="0"/>
                <a:cs typeface="Arial"/>
              </a:rPr>
              <a:t> </a:t>
            </a:r>
            <a:r>
              <a:rPr lang="en-US" sz="2600" dirty="0">
                <a:ea typeface="Times New Roman" panose="02020603050405020304" pitchFamily="18" charset="0"/>
                <a:cs typeface="Arial"/>
              </a:rPr>
              <a:t>I understand that </a:t>
            </a:r>
            <a:r>
              <a:rPr lang="en-US" sz="2600" dirty="0" err="1">
                <a:ea typeface="Times New Roman" panose="02020603050405020304" pitchFamily="18" charset="0"/>
                <a:cs typeface="Arial"/>
              </a:rPr>
              <a:t>BigDataRealEstate.com</a:t>
            </a:r>
            <a:r>
              <a:rPr lang="en-US" sz="2600" dirty="0">
                <a:ea typeface="Times New Roman" panose="02020603050405020304" pitchFamily="18" charset="0"/>
                <a:cs typeface="Arial"/>
              </a:rPr>
              <a:t> also recommends mortgage providers, have you already been pre-qualified? </a:t>
            </a:r>
          </a:p>
          <a:p>
            <a:pPr marL="0" indent="0">
              <a:spcBef>
                <a:spcPts val="0"/>
              </a:spcBef>
              <a:spcAft>
                <a:spcPts val="2400"/>
              </a:spcAft>
              <a:buNone/>
            </a:pPr>
            <a:r>
              <a:rPr lang="en-US" sz="2600" b="1" dirty="0">
                <a:ea typeface="Times New Roman" panose="02020603050405020304" pitchFamily="18" charset="0"/>
                <a:cs typeface="Arial"/>
              </a:rPr>
              <a:t>Prospect: </a:t>
            </a:r>
            <a:r>
              <a:rPr lang="en-US" sz="2600" dirty="0">
                <a:ea typeface="Times New Roman" panose="02020603050405020304" pitchFamily="18" charset="0"/>
                <a:cs typeface="Arial"/>
              </a:rPr>
              <a:t>Yes</a:t>
            </a:r>
            <a:r>
              <a:rPr lang="en-US" sz="2600" b="1" dirty="0">
                <a:ea typeface="Times New Roman" panose="02020603050405020304" pitchFamily="18" charset="0"/>
                <a:cs typeface="Arial"/>
              </a:rPr>
              <a:t> </a:t>
            </a:r>
          </a:p>
          <a:p>
            <a:pPr marL="0" indent="0">
              <a:spcBef>
                <a:spcPts val="0"/>
              </a:spcBef>
              <a:spcAft>
                <a:spcPts val="2400"/>
              </a:spcAft>
              <a:buNone/>
            </a:pPr>
            <a:r>
              <a:rPr lang="en-US" sz="2600" b="1" dirty="0">
                <a:ea typeface="Times New Roman" panose="02020603050405020304" pitchFamily="18" charset="0"/>
                <a:cs typeface="Arial"/>
              </a:rPr>
              <a:t>Agent: </a:t>
            </a:r>
            <a:r>
              <a:rPr lang="en-US" sz="2600" dirty="0">
                <a:ea typeface="Times New Roman" panose="02020603050405020304" pitchFamily="18" charset="0"/>
                <a:cs typeface="Arial"/>
              </a:rPr>
              <a:t>Great, who have you been working with? </a:t>
            </a:r>
            <a:br>
              <a:rPr lang="en-US" sz="2600" dirty="0">
                <a:ea typeface="Times New Roman" panose="02020603050405020304" pitchFamily="18" charset="0"/>
                <a:cs typeface="Arial"/>
              </a:rPr>
            </a:br>
            <a:r>
              <a:rPr lang="en-US" sz="2600" dirty="0">
                <a:ea typeface="Times New Roman" panose="02020603050405020304" pitchFamily="18" charset="0"/>
                <a:cs typeface="Arial"/>
              </a:rPr>
              <a:t>(You may even tell them it’s because as a matter </a:t>
            </a:r>
            <a:br>
              <a:rPr lang="en-US" sz="2600" dirty="0">
                <a:ea typeface="Times New Roman" panose="02020603050405020304" pitchFamily="18" charset="0"/>
                <a:cs typeface="Arial"/>
              </a:rPr>
            </a:br>
            <a:r>
              <a:rPr lang="en-US" sz="2600" dirty="0">
                <a:ea typeface="Times New Roman" panose="02020603050405020304" pitchFamily="18" charset="0"/>
                <a:cs typeface="Arial"/>
              </a:rPr>
              <a:t>of policy you need to have the pre-approval </a:t>
            </a:r>
            <a:br>
              <a:rPr lang="en-US" sz="2600" dirty="0">
                <a:ea typeface="Times New Roman" panose="02020603050405020304" pitchFamily="18" charset="0"/>
                <a:cs typeface="Arial"/>
              </a:rPr>
            </a:br>
            <a:r>
              <a:rPr lang="en-US" sz="2600" dirty="0">
                <a:ea typeface="Times New Roman" panose="02020603050405020304" pitchFamily="18" charset="0"/>
                <a:cs typeface="Arial"/>
              </a:rPr>
              <a:t>paperwork) </a:t>
            </a:r>
          </a:p>
          <a:p>
            <a:pPr marL="0" indent="0">
              <a:spcBef>
                <a:spcPts val="0"/>
              </a:spcBef>
              <a:spcAft>
                <a:spcPts val="2400"/>
              </a:spcAft>
              <a:buNone/>
            </a:pPr>
            <a:r>
              <a:rPr lang="en-US" sz="2600" b="1" dirty="0">
                <a:ea typeface="Times New Roman" panose="02020603050405020304" pitchFamily="18" charset="0"/>
                <a:cs typeface="Arial"/>
              </a:rPr>
              <a:t>Prospect: </a:t>
            </a:r>
            <a:r>
              <a:rPr lang="en-US" sz="2600" dirty="0">
                <a:ea typeface="Times New Roman" panose="02020603050405020304" pitchFamily="18" charset="0"/>
                <a:cs typeface="Arial"/>
              </a:rPr>
              <a:t>I can’t remember</a:t>
            </a:r>
            <a:endParaRPr lang="en-US" sz="2600" dirty="0">
              <a:cs typeface="Calibri" panose="020F0502020204030204"/>
            </a:endParaRPr>
          </a:p>
        </p:txBody>
      </p:sp>
      <p:grpSp>
        <p:nvGrpSpPr>
          <p:cNvPr id="3" name="Group 2">
            <a:extLst>
              <a:ext uri="{FF2B5EF4-FFF2-40B4-BE49-F238E27FC236}">
                <a16:creationId xmlns:a16="http://schemas.microsoft.com/office/drawing/2014/main" id="{8C42154E-3ABB-D0E3-B6FE-8AF72E3BA368}"/>
              </a:ext>
            </a:extLst>
          </p:cNvPr>
          <p:cNvGrpSpPr/>
          <p:nvPr/>
        </p:nvGrpSpPr>
        <p:grpSpPr>
          <a:xfrm>
            <a:off x="8931305" y="2971800"/>
            <a:ext cx="2803495" cy="2771714"/>
            <a:chOff x="7270340" y="3415556"/>
            <a:chExt cx="2803495" cy="2771714"/>
          </a:xfrm>
        </p:grpSpPr>
        <p:pic>
          <p:nvPicPr>
            <p:cNvPr id="4" name="Picture 3" descr="A picture containing seat&#10;&#10;Description automatically generated">
              <a:extLst>
                <a:ext uri="{FF2B5EF4-FFF2-40B4-BE49-F238E27FC236}">
                  <a16:creationId xmlns:a16="http://schemas.microsoft.com/office/drawing/2014/main" id="{4173C324-A96A-CA88-45BE-9746DE776155}"/>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rot="-900000">
              <a:off x="7270340" y="3415556"/>
              <a:ext cx="1600200" cy="1600200"/>
            </a:xfrm>
            <a:prstGeom prst="rect">
              <a:avLst/>
            </a:prstGeom>
          </p:spPr>
        </p:pic>
        <p:sp>
          <p:nvSpPr>
            <p:cNvPr id="5" name="Rectangle 4">
              <a:extLst>
                <a:ext uri="{FF2B5EF4-FFF2-40B4-BE49-F238E27FC236}">
                  <a16:creationId xmlns:a16="http://schemas.microsoft.com/office/drawing/2014/main" id="{3E508565-3193-BDFA-6DD8-79A3880062E5}"/>
                </a:ext>
              </a:extLst>
            </p:cNvPr>
            <p:cNvSpPr/>
            <p:nvPr/>
          </p:nvSpPr>
          <p:spPr>
            <a:xfrm>
              <a:off x="7330635" y="4815670"/>
              <a:ext cx="2743200" cy="1371600"/>
            </a:xfrm>
            <a:prstGeom prst="rect">
              <a:avLst/>
            </a:prstGeom>
            <a:solidFill>
              <a:schemeClr val="bg2"/>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228600" tIns="0" rIns="228600" bIns="0" rtlCol="0" anchor="ctr"/>
            <a:lstStyle/>
            <a:p>
              <a:pPr defTabSz="260604">
                <a:spcAft>
                  <a:spcPts val="600"/>
                </a:spcAft>
              </a:pPr>
              <a:r>
                <a:rPr lang="en-US" sz="2000" b="1" kern="1200" dirty="0">
                  <a:solidFill>
                    <a:schemeClr val="tx2"/>
                  </a:solidFill>
                  <a:latin typeface="Montserrat SemiBold" pitchFamily="2" charset="77"/>
                  <a:cs typeface="Arial" panose="020B0604020202020204" pitchFamily="34" charset="0"/>
                </a:rPr>
                <a:t>If they don’t – </a:t>
              </a:r>
              <a:br>
                <a:rPr lang="en-US" sz="2000" b="1" kern="1200" dirty="0">
                  <a:solidFill>
                    <a:schemeClr val="tx2"/>
                  </a:solidFill>
                  <a:latin typeface="Montserrat SemiBold" pitchFamily="2" charset="77"/>
                  <a:cs typeface="Arial" panose="020B0604020202020204" pitchFamily="34" charset="0"/>
                </a:rPr>
              </a:br>
              <a:r>
                <a:rPr lang="en-US" sz="2000" b="1" kern="1200" dirty="0">
                  <a:solidFill>
                    <a:schemeClr val="tx2"/>
                  </a:solidFill>
                  <a:latin typeface="Montserrat SemiBold" pitchFamily="2" charset="77"/>
                  <a:cs typeface="Arial" panose="020B0604020202020204" pitchFamily="34" charset="0"/>
                </a:rPr>
                <a:t>obvious red flag.</a:t>
              </a:r>
            </a:p>
          </p:txBody>
        </p:sp>
      </p:grpSp>
      <p:sp>
        <p:nvSpPr>
          <p:cNvPr id="6" name="Date Placeholder 3">
            <a:extLst>
              <a:ext uri="{FF2B5EF4-FFF2-40B4-BE49-F238E27FC236}">
                <a16:creationId xmlns:a16="http://schemas.microsoft.com/office/drawing/2014/main" id="{1175326B-6A63-E7EF-6D20-A635E1672D6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7" name="Date Placeholder 3">
            <a:extLst>
              <a:ext uri="{FF2B5EF4-FFF2-40B4-BE49-F238E27FC236}">
                <a16:creationId xmlns:a16="http://schemas.microsoft.com/office/drawing/2014/main" id="{2416FEA9-60E5-0409-98B7-350B7AA15E1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67</a:t>
            </a:fld>
            <a:endParaRPr lang="en-US" sz="1200" b="1" dirty="0">
              <a:solidFill>
                <a:srgbClr val="606060"/>
              </a:solidFill>
            </a:endParaRPr>
          </a:p>
        </p:txBody>
      </p:sp>
    </p:spTree>
    <p:extLst>
      <p:ext uri="{BB962C8B-B14F-4D97-AF65-F5344CB8AC3E}">
        <p14:creationId xmlns:p14="http://schemas.microsoft.com/office/powerpoint/2010/main" val="24407851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F9223EC6-647B-04FC-E147-FD2C35C34C69}"/>
              </a:ext>
            </a:extLst>
          </p:cNvPr>
          <p:cNvSpPr>
            <a:spLocks noGrp="1"/>
          </p:cNvSpPr>
          <p:nvPr>
            <p:ph idx="1"/>
          </p:nvPr>
        </p:nvSpPr>
        <p:spPr>
          <a:xfrm>
            <a:off x="457200" y="914400"/>
            <a:ext cx="3932238" cy="3895725"/>
          </a:xfrm>
        </p:spPr>
        <p:txBody>
          <a:bodyPr/>
          <a:lstStyle/>
          <a:p>
            <a:pPr>
              <a:spcBef>
                <a:spcPts val="0"/>
              </a:spcBef>
              <a:spcAft>
                <a:spcPts val="1200"/>
              </a:spcAft>
            </a:pPr>
            <a:r>
              <a:rPr lang="en-US" sz="2600" dirty="0"/>
              <a:t> Each question builds on the answer</a:t>
            </a:r>
          </a:p>
          <a:p>
            <a:pPr>
              <a:spcBef>
                <a:spcPts val="0"/>
              </a:spcBef>
              <a:spcAft>
                <a:spcPts val="1200"/>
              </a:spcAft>
            </a:pPr>
            <a:r>
              <a:rPr lang="en-US" sz="2600" dirty="0"/>
              <a:t> Practice so you can do this naturally </a:t>
            </a:r>
          </a:p>
          <a:p>
            <a:pPr>
              <a:spcBef>
                <a:spcPts val="0"/>
              </a:spcBef>
              <a:spcAft>
                <a:spcPts val="1200"/>
              </a:spcAft>
            </a:pPr>
            <a:r>
              <a:rPr lang="en-US" sz="2600" dirty="0"/>
              <a:t> The vast majority </a:t>
            </a:r>
            <a:br>
              <a:rPr lang="en-US" sz="2600" dirty="0"/>
            </a:br>
            <a:r>
              <a:rPr lang="en-US" sz="2600" dirty="0"/>
              <a:t>of prospects are legit</a:t>
            </a:r>
          </a:p>
          <a:p>
            <a:pPr>
              <a:spcBef>
                <a:spcPts val="0"/>
              </a:spcBef>
              <a:spcAft>
                <a:spcPts val="1200"/>
              </a:spcAft>
            </a:pPr>
            <a:r>
              <a:rPr lang="en-US" sz="2600" dirty="0"/>
              <a:t> You don’t want </a:t>
            </a:r>
            <a:br>
              <a:rPr lang="en-US" sz="2600" dirty="0"/>
            </a:br>
            <a:r>
              <a:rPr lang="en-US" sz="2600" dirty="0"/>
              <a:t>to scare them off!</a:t>
            </a:r>
          </a:p>
          <a:p>
            <a:pPr>
              <a:spcBef>
                <a:spcPts val="0"/>
              </a:spcBef>
              <a:spcAft>
                <a:spcPts val="1200"/>
              </a:spcAft>
            </a:pPr>
            <a:endParaRPr lang="en-US" sz="2600" dirty="0"/>
          </a:p>
        </p:txBody>
      </p:sp>
      <p:sp>
        <p:nvSpPr>
          <p:cNvPr id="2" name="Date Placeholder 3">
            <a:extLst>
              <a:ext uri="{FF2B5EF4-FFF2-40B4-BE49-F238E27FC236}">
                <a16:creationId xmlns:a16="http://schemas.microsoft.com/office/drawing/2014/main" id="{A140D038-1CFF-0AA3-7A1D-E43CEF3F272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5" name="Picture 4" descr="A group of people standing in a room&#10;&#10;Description automatically generated">
            <a:extLst>
              <a:ext uri="{FF2B5EF4-FFF2-40B4-BE49-F238E27FC236}">
                <a16:creationId xmlns:a16="http://schemas.microsoft.com/office/drawing/2014/main" id="{8EEE8155-AD4B-720B-B664-3416C9DFD0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5059681" y="1143000"/>
            <a:ext cx="6675119" cy="4572000"/>
          </a:xfrm>
          <a:prstGeom prst="rect">
            <a:avLst/>
          </a:prstGeom>
        </p:spPr>
      </p:pic>
      <p:sp>
        <p:nvSpPr>
          <p:cNvPr id="3" name="Date Placeholder 3">
            <a:extLst>
              <a:ext uri="{FF2B5EF4-FFF2-40B4-BE49-F238E27FC236}">
                <a16:creationId xmlns:a16="http://schemas.microsoft.com/office/drawing/2014/main" id="{7E671299-5123-51EC-EFBF-CE22496AE4F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68</a:t>
            </a:fld>
            <a:endParaRPr lang="en-US" sz="1200" b="1" dirty="0">
              <a:solidFill>
                <a:srgbClr val="606060"/>
              </a:solidFill>
            </a:endParaRPr>
          </a:p>
        </p:txBody>
      </p:sp>
    </p:spTree>
    <p:extLst>
      <p:ext uri="{BB962C8B-B14F-4D97-AF65-F5344CB8AC3E}">
        <p14:creationId xmlns:p14="http://schemas.microsoft.com/office/powerpoint/2010/main" val="1535098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B6FE2E4-5580-05C9-F57D-A2A6CB1F0DD6}"/>
              </a:ext>
            </a:extLst>
          </p:cNvPr>
          <p:cNvSpPr>
            <a:spLocks noGrp="1"/>
          </p:cNvSpPr>
          <p:nvPr>
            <p:ph idx="1"/>
          </p:nvPr>
        </p:nvSpPr>
        <p:spPr>
          <a:xfrm>
            <a:off x="457200" y="914400"/>
            <a:ext cx="11277600" cy="4351338"/>
          </a:xfrm>
        </p:spPr>
        <p:txBody>
          <a:bodyPr vert="horz" lIns="0" tIns="0" rIns="0" bIns="0" numCol="1" rtlCol="0" anchor="t">
            <a:noAutofit/>
          </a:bodyPr>
          <a:lstStyle/>
          <a:p>
            <a:pPr marL="0" indent="0">
              <a:spcBef>
                <a:spcPts val="0"/>
              </a:spcBef>
              <a:spcAft>
                <a:spcPts val="2400"/>
              </a:spcAft>
              <a:buNone/>
            </a:pPr>
            <a:r>
              <a:rPr lang="en-US" sz="2600" b="1" dirty="0">
                <a:ea typeface="Times New Roman" panose="02020603050405020304" pitchFamily="18" charset="0"/>
                <a:cs typeface="Arial"/>
              </a:rPr>
              <a:t>Prospect: </a:t>
            </a:r>
            <a:r>
              <a:rPr lang="en-US" sz="2600" dirty="0">
                <a:ea typeface="Times New Roman" panose="02020603050405020304" pitchFamily="18" charset="0"/>
                <a:cs typeface="Arial"/>
              </a:rPr>
              <a:t>I found this house online and I’d like to see it. </a:t>
            </a:r>
          </a:p>
          <a:p>
            <a:pPr marL="0" indent="0">
              <a:spcBef>
                <a:spcPts val="0"/>
              </a:spcBef>
              <a:spcAft>
                <a:spcPts val="2400"/>
              </a:spcAft>
              <a:buNone/>
            </a:pPr>
            <a:r>
              <a:rPr lang="en-US" sz="2600" b="1" dirty="0">
                <a:ea typeface="Times New Roman" panose="02020603050405020304" pitchFamily="18" charset="0"/>
                <a:cs typeface="Arial"/>
              </a:rPr>
              <a:t>Agent: </a:t>
            </a:r>
            <a:r>
              <a:rPr lang="en-US" sz="2600" dirty="0">
                <a:ea typeface="Times New Roman" panose="02020603050405020304" pitchFamily="18" charset="0"/>
                <a:cs typeface="Arial"/>
              </a:rPr>
              <a:t>OK, what about the house appealed to you? </a:t>
            </a:r>
          </a:p>
          <a:p>
            <a:pPr marL="0" indent="0">
              <a:spcBef>
                <a:spcPts val="0"/>
              </a:spcBef>
              <a:spcAft>
                <a:spcPts val="2400"/>
              </a:spcAft>
              <a:buNone/>
            </a:pPr>
            <a:r>
              <a:rPr lang="en-US" sz="2600" b="1" dirty="0">
                <a:ea typeface="Times New Roman" panose="02020603050405020304" pitchFamily="18" charset="0"/>
                <a:cs typeface="Arial"/>
              </a:rPr>
              <a:t>Prospect: </a:t>
            </a:r>
            <a:r>
              <a:rPr lang="en-US" sz="2600" dirty="0">
                <a:ea typeface="Times New Roman" panose="02020603050405020304" pitchFamily="18" charset="0"/>
                <a:cs typeface="Arial"/>
              </a:rPr>
              <a:t>I’ve seen other houses in the neighborhood </a:t>
            </a:r>
            <a:br>
              <a:rPr lang="en-US" sz="2600" dirty="0">
                <a:ea typeface="Times New Roman" panose="02020603050405020304" pitchFamily="18" charset="0"/>
                <a:cs typeface="Arial"/>
              </a:rPr>
            </a:br>
            <a:r>
              <a:rPr lang="en-US" sz="2600" dirty="0">
                <a:ea typeface="Times New Roman" panose="02020603050405020304" pitchFamily="18" charset="0"/>
                <a:cs typeface="Arial"/>
              </a:rPr>
              <a:t>and wasn’t thrilled, but I liked the looks of this house.</a:t>
            </a:r>
          </a:p>
          <a:p>
            <a:pPr marL="0" indent="0">
              <a:spcBef>
                <a:spcPts val="0"/>
              </a:spcBef>
              <a:spcAft>
                <a:spcPts val="2400"/>
              </a:spcAft>
              <a:buNone/>
            </a:pPr>
            <a:r>
              <a:rPr lang="en-US" sz="2600" b="1" dirty="0">
                <a:ea typeface="Times New Roman" panose="02020603050405020304" pitchFamily="18" charset="0"/>
                <a:cs typeface="Arial"/>
              </a:rPr>
              <a:t>Agent: </a:t>
            </a:r>
            <a:r>
              <a:rPr lang="en-US" sz="2600" dirty="0">
                <a:ea typeface="Times New Roman" panose="02020603050405020304" pitchFamily="18" charset="0"/>
                <a:cs typeface="Arial"/>
              </a:rPr>
              <a:t>Sounds like you’ve been putting some time into </a:t>
            </a:r>
            <a:br>
              <a:rPr lang="en-US" sz="2600" dirty="0">
                <a:ea typeface="Times New Roman" panose="02020603050405020304" pitchFamily="18" charset="0"/>
                <a:cs typeface="Arial"/>
              </a:rPr>
            </a:br>
            <a:r>
              <a:rPr lang="en-US" sz="2600" dirty="0">
                <a:ea typeface="Times New Roman" panose="02020603050405020304" pitchFamily="18" charset="0"/>
                <a:cs typeface="Arial"/>
              </a:rPr>
              <a:t>this. Have you seen those houses with other agents?</a:t>
            </a:r>
            <a:endParaRPr lang="en-US" sz="2600" dirty="0">
              <a:cs typeface="Calibri" panose="020F0502020204030204"/>
            </a:endParaRPr>
          </a:p>
        </p:txBody>
      </p:sp>
      <p:sp>
        <p:nvSpPr>
          <p:cNvPr id="9" name="Rectangle 8">
            <a:extLst>
              <a:ext uri="{FF2B5EF4-FFF2-40B4-BE49-F238E27FC236}">
                <a16:creationId xmlns:a16="http://schemas.microsoft.com/office/drawing/2014/main" id="{B4D95C6C-492F-C182-35F7-2D6DBC9188F9}"/>
              </a:ext>
            </a:extLst>
          </p:cNvPr>
          <p:cNvSpPr/>
          <p:nvPr/>
        </p:nvSpPr>
        <p:spPr>
          <a:xfrm>
            <a:off x="457201" y="4389120"/>
            <a:ext cx="11277599" cy="1600200"/>
          </a:xfrm>
          <a:prstGeom prst="rect">
            <a:avLst/>
          </a:prstGeom>
          <a:solidFill>
            <a:schemeClr val="bg2"/>
          </a:solidFill>
          <a:ln>
            <a:noFill/>
          </a:ln>
        </p:spPr>
        <p:style>
          <a:lnRef idx="1">
            <a:schemeClr val="accent6"/>
          </a:lnRef>
          <a:fillRef idx="2">
            <a:schemeClr val="accent6"/>
          </a:fillRef>
          <a:effectRef idx="1">
            <a:schemeClr val="accent6"/>
          </a:effectRef>
          <a:fontRef idx="minor">
            <a:schemeClr val="dk1"/>
          </a:fontRef>
        </p:style>
        <p:txBody>
          <a:bodyPr lIns="228600" tIns="0" rIns="228600" bIns="0" rtlCol="0" anchor="ctr"/>
          <a:lstStyle/>
          <a:p>
            <a:pPr>
              <a:spcAft>
                <a:spcPts val="1200"/>
              </a:spcAft>
            </a:pPr>
            <a:r>
              <a:rPr lang="en-US" dirty="0">
                <a:solidFill>
                  <a:schemeClr val="accent1"/>
                </a:solidFill>
                <a:latin typeface="Montserrat" pitchFamily="2" charset="77"/>
                <a:cs typeface="Arial" panose="020B0604020202020204" pitchFamily="34" charset="0"/>
              </a:rPr>
              <a:t>Adjust questions based on prospects responses – this is a much more legit response </a:t>
            </a:r>
            <a:br>
              <a:rPr lang="en-US" dirty="0">
                <a:solidFill>
                  <a:schemeClr val="accent1"/>
                </a:solidFill>
                <a:latin typeface="Montserrat" pitchFamily="2" charset="77"/>
                <a:cs typeface="Arial" panose="020B0604020202020204" pitchFamily="34" charset="0"/>
              </a:rPr>
            </a:br>
            <a:r>
              <a:rPr lang="en-US" dirty="0">
                <a:solidFill>
                  <a:schemeClr val="accent1"/>
                </a:solidFill>
                <a:latin typeface="Montserrat" pitchFamily="2" charset="77"/>
                <a:cs typeface="Arial" panose="020B0604020202020204" pitchFamily="34" charset="0"/>
              </a:rPr>
              <a:t>than some of the others.</a:t>
            </a:r>
          </a:p>
          <a:p>
            <a:pPr>
              <a:spcAft>
                <a:spcPts val="1200"/>
              </a:spcAft>
            </a:pPr>
            <a:r>
              <a:rPr lang="en-US" dirty="0">
                <a:solidFill>
                  <a:schemeClr val="accent1"/>
                </a:solidFill>
                <a:latin typeface="Montserrat" pitchFamily="2" charset="77"/>
                <a:cs typeface="Arial" panose="020B0604020202020204" pitchFamily="34" charset="0"/>
              </a:rPr>
              <a:t>These are short versions of what would be longer real conversations – work on them </a:t>
            </a:r>
            <a:br>
              <a:rPr lang="en-US" dirty="0">
                <a:solidFill>
                  <a:schemeClr val="accent1"/>
                </a:solidFill>
                <a:latin typeface="Montserrat" pitchFamily="2" charset="77"/>
                <a:cs typeface="Arial" panose="020B0604020202020204" pitchFamily="34" charset="0"/>
              </a:rPr>
            </a:br>
            <a:r>
              <a:rPr lang="en-US" dirty="0">
                <a:solidFill>
                  <a:schemeClr val="accent1"/>
                </a:solidFill>
                <a:latin typeface="Montserrat" pitchFamily="2" charset="77"/>
                <a:cs typeface="Arial" panose="020B0604020202020204" pitchFamily="34" charset="0"/>
              </a:rPr>
              <a:t>and others to get more info before you ever meet anyone – anywhere!</a:t>
            </a:r>
          </a:p>
        </p:txBody>
      </p:sp>
      <p:sp>
        <p:nvSpPr>
          <p:cNvPr id="2" name="Date Placeholder 3">
            <a:extLst>
              <a:ext uri="{FF2B5EF4-FFF2-40B4-BE49-F238E27FC236}">
                <a16:creationId xmlns:a16="http://schemas.microsoft.com/office/drawing/2014/main" id="{94BCF2B7-3DB6-307A-BCB1-DE8EA5948203}"/>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3" name="Date Placeholder 3">
            <a:extLst>
              <a:ext uri="{FF2B5EF4-FFF2-40B4-BE49-F238E27FC236}">
                <a16:creationId xmlns:a16="http://schemas.microsoft.com/office/drawing/2014/main" id="{DA40724A-F2BB-66F1-ECB1-0F4119A80BE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69</a:t>
            </a:fld>
            <a:endParaRPr lang="en-US" sz="1200" b="1" dirty="0">
              <a:solidFill>
                <a:srgbClr val="606060"/>
              </a:solidFill>
            </a:endParaRPr>
          </a:p>
        </p:txBody>
      </p:sp>
    </p:spTree>
    <p:extLst>
      <p:ext uri="{BB962C8B-B14F-4D97-AF65-F5344CB8AC3E}">
        <p14:creationId xmlns:p14="http://schemas.microsoft.com/office/powerpoint/2010/main" val="10897712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1DE7-69CC-1EFE-BA9D-D9D7EF7AD840}"/>
              </a:ext>
            </a:extLst>
          </p:cNvPr>
          <p:cNvSpPr>
            <a:spLocks noGrp="1"/>
          </p:cNvSpPr>
          <p:nvPr>
            <p:ph type="title"/>
          </p:nvPr>
        </p:nvSpPr>
        <p:spPr>
          <a:xfrm>
            <a:off x="457200" y="914400"/>
            <a:ext cx="11277600" cy="914400"/>
          </a:xfrm>
        </p:spPr>
        <p:txBody>
          <a:bodyPr/>
          <a:lstStyle/>
          <a:p>
            <a:r>
              <a:rPr lang="en-US"/>
              <a:t>Using Neighborhood Info</a:t>
            </a:r>
          </a:p>
        </p:txBody>
      </p:sp>
      <p:sp>
        <p:nvSpPr>
          <p:cNvPr id="5" name="Content Placeholder 2">
            <a:extLst>
              <a:ext uri="{FF2B5EF4-FFF2-40B4-BE49-F238E27FC236}">
                <a16:creationId xmlns:a16="http://schemas.microsoft.com/office/drawing/2014/main" id="{71302A08-6711-65D7-2CD3-43ABCC9A93D5}"/>
              </a:ext>
            </a:extLst>
          </p:cNvPr>
          <p:cNvSpPr>
            <a:spLocks noGrp="1"/>
          </p:cNvSpPr>
          <p:nvPr>
            <p:ph idx="1"/>
          </p:nvPr>
        </p:nvSpPr>
        <p:spPr>
          <a:xfrm>
            <a:off x="457200" y="1825625"/>
            <a:ext cx="11277600" cy="4351338"/>
          </a:xfrm>
        </p:spPr>
        <p:txBody>
          <a:bodyPr numCol="1"/>
          <a:lstStyle/>
          <a:p>
            <a:pPr marL="0" indent="0">
              <a:spcBef>
                <a:spcPts val="0"/>
              </a:spcBef>
              <a:spcAft>
                <a:spcPts val="2400"/>
              </a:spcAft>
              <a:buNone/>
            </a:pPr>
            <a:r>
              <a:rPr lang="en-US" sz="2600" b="1" dirty="0"/>
              <a:t>Agent (spoken to prospect on the phone): </a:t>
            </a:r>
            <a:r>
              <a:rPr lang="en-US" sz="2600" dirty="0"/>
              <a:t>I really like that property. The house has a great feel to it, lots of windows, great visibility. I’ve also met some of the neighbors and it seems like </a:t>
            </a:r>
            <a:br>
              <a:rPr lang="en-US" sz="2600" dirty="0"/>
            </a:br>
            <a:r>
              <a:rPr lang="en-US" sz="2600" dirty="0"/>
              <a:t>a close knit, friendly neighborhood.</a:t>
            </a:r>
          </a:p>
        </p:txBody>
      </p:sp>
      <p:sp>
        <p:nvSpPr>
          <p:cNvPr id="8" name="Rectangle 7">
            <a:extLst>
              <a:ext uri="{FF2B5EF4-FFF2-40B4-BE49-F238E27FC236}">
                <a16:creationId xmlns:a16="http://schemas.microsoft.com/office/drawing/2014/main" id="{7292705C-7884-AA18-677D-6A96A05CBE4A}"/>
              </a:ext>
            </a:extLst>
          </p:cNvPr>
          <p:cNvSpPr/>
          <p:nvPr/>
        </p:nvSpPr>
        <p:spPr>
          <a:xfrm>
            <a:off x="457201" y="4389120"/>
            <a:ext cx="11277599" cy="1600200"/>
          </a:xfrm>
          <a:prstGeom prst="rect">
            <a:avLst/>
          </a:prstGeom>
          <a:solidFill>
            <a:schemeClr val="bg2"/>
          </a:solidFill>
          <a:ln>
            <a:noFill/>
          </a:ln>
        </p:spPr>
        <p:style>
          <a:lnRef idx="1">
            <a:schemeClr val="accent6"/>
          </a:lnRef>
          <a:fillRef idx="2">
            <a:schemeClr val="accent6"/>
          </a:fillRef>
          <a:effectRef idx="1">
            <a:schemeClr val="accent6"/>
          </a:effectRef>
          <a:fontRef idx="minor">
            <a:schemeClr val="dk1"/>
          </a:fontRef>
        </p:style>
        <p:txBody>
          <a:bodyPr lIns="228600" tIns="0" rIns="228600" bIns="0" rtlCol="0" anchor="ctr"/>
          <a:lstStyle/>
          <a:p>
            <a:pPr>
              <a:spcAft>
                <a:spcPts val="1200"/>
              </a:spcAft>
            </a:pPr>
            <a:r>
              <a:rPr lang="en-US" dirty="0">
                <a:solidFill>
                  <a:schemeClr val="accent1"/>
                </a:solidFill>
                <a:latin typeface="Montserrat" pitchFamily="2" charset="77"/>
                <a:cs typeface="Arial" panose="020B0604020202020204" pitchFamily="34" charset="0"/>
              </a:rPr>
              <a:t>Throws out the idea that there are people watching the house – could drop in – </a:t>
            </a:r>
            <a:br>
              <a:rPr lang="en-US" dirty="0">
                <a:solidFill>
                  <a:schemeClr val="accent1"/>
                </a:solidFill>
                <a:latin typeface="Montserrat" pitchFamily="2" charset="77"/>
                <a:cs typeface="Arial" panose="020B0604020202020204" pitchFamily="34" charset="0"/>
              </a:rPr>
            </a:br>
            <a:r>
              <a:rPr lang="en-US" dirty="0">
                <a:solidFill>
                  <a:schemeClr val="accent1"/>
                </a:solidFill>
                <a:latin typeface="Montserrat" pitchFamily="2" charset="77"/>
                <a:cs typeface="Arial" panose="020B0604020202020204" pitchFamily="34" charset="0"/>
              </a:rPr>
              <a:t>not as isolated as caller may think.</a:t>
            </a:r>
          </a:p>
          <a:p>
            <a:pPr>
              <a:spcAft>
                <a:spcPts val="1200"/>
              </a:spcAft>
            </a:pPr>
            <a:r>
              <a:rPr lang="en-US" dirty="0">
                <a:solidFill>
                  <a:schemeClr val="accent1"/>
                </a:solidFill>
                <a:latin typeface="Montserrat" pitchFamily="2" charset="77"/>
                <a:cs typeface="Arial" panose="020B0604020202020204" pitchFamily="34" charset="0"/>
              </a:rPr>
              <a:t>Don’t lie – as listing agent you should have introduced yourself to neighbors anyway.</a:t>
            </a:r>
          </a:p>
        </p:txBody>
      </p:sp>
      <p:sp>
        <p:nvSpPr>
          <p:cNvPr id="3" name="Date Placeholder 3">
            <a:extLst>
              <a:ext uri="{FF2B5EF4-FFF2-40B4-BE49-F238E27FC236}">
                <a16:creationId xmlns:a16="http://schemas.microsoft.com/office/drawing/2014/main" id="{6CA31E33-F143-C3FB-CDC8-67234EBDB01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6853D1DD-D3FF-B99D-6AB7-8BDFB4DE766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70</a:t>
            </a:fld>
            <a:endParaRPr lang="en-US" sz="1200" b="1" dirty="0">
              <a:solidFill>
                <a:srgbClr val="606060"/>
              </a:solidFill>
            </a:endParaRPr>
          </a:p>
        </p:txBody>
      </p:sp>
    </p:spTree>
    <p:extLst>
      <p:ext uri="{BB962C8B-B14F-4D97-AF65-F5344CB8AC3E}">
        <p14:creationId xmlns:p14="http://schemas.microsoft.com/office/powerpoint/2010/main" val="2274147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183763-5C90-4C18-B02B-DFCD392B18C5}"/>
              </a:ext>
            </a:extLst>
          </p:cNvPr>
          <p:cNvSpPr>
            <a:spLocks noGrp="1"/>
          </p:cNvSpPr>
          <p:nvPr>
            <p:ph type="title"/>
          </p:nvPr>
        </p:nvSpPr>
        <p:spPr>
          <a:xfrm>
            <a:off x="457200" y="914400"/>
            <a:ext cx="11277600" cy="914400"/>
          </a:xfrm>
        </p:spPr>
        <p:txBody>
          <a:bodyPr>
            <a:normAutofit/>
          </a:bodyPr>
          <a:lstStyle/>
          <a:p>
            <a:r>
              <a:rPr lang="en-US" dirty="0"/>
              <a:t>Become an ABR</a:t>
            </a:r>
            <a:r>
              <a:rPr lang="en-US" baseline="30000" dirty="0"/>
              <a:t>®</a:t>
            </a:r>
            <a:r>
              <a:rPr lang="en-US" dirty="0"/>
              <a:t> Designee</a:t>
            </a:r>
          </a:p>
        </p:txBody>
      </p:sp>
      <p:sp>
        <p:nvSpPr>
          <p:cNvPr id="7" name="Content Placeholder 6">
            <a:extLst>
              <a:ext uri="{FF2B5EF4-FFF2-40B4-BE49-F238E27FC236}">
                <a16:creationId xmlns:a16="http://schemas.microsoft.com/office/drawing/2014/main" id="{A61DF1DC-A2B0-4F83-AB9A-DE5AD4F82B6D}"/>
              </a:ext>
            </a:extLst>
          </p:cNvPr>
          <p:cNvSpPr>
            <a:spLocks noGrp="1"/>
          </p:cNvSpPr>
          <p:nvPr>
            <p:ph idx="1"/>
          </p:nvPr>
        </p:nvSpPr>
        <p:spPr>
          <a:xfrm>
            <a:off x="457200" y="1825625"/>
            <a:ext cx="11277600" cy="3880694"/>
          </a:xfrm>
        </p:spPr>
        <p:txBody>
          <a:bodyPr numCol="2">
            <a:noAutofit/>
          </a:bodyPr>
          <a:lstStyle/>
          <a:p>
            <a:pPr marL="320040" indent="-320040">
              <a:spcBef>
                <a:spcPts val="0"/>
              </a:spcBef>
              <a:spcAft>
                <a:spcPts val="2400"/>
              </a:spcAft>
              <a:buClr>
                <a:schemeClr val="accent1"/>
              </a:buClr>
              <a:buFont typeface="+mj-lt"/>
              <a:buAutoNum type="arabicPeriod"/>
            </a:pPr>
            <a:r>
              <a:rPr lang="en-US" sz="2000" dirty="0"/>
              <a:t>Successful completion of the </a:t>
            </a:r>
            <a:br>
              <a:rPr lang="en-US" sz="2000" dirty="0"/>
            </a:br>
            <a:r>
              <a:rPr lang="en-US" sz="2000" dirty="0"/>
              <a:t>2-day ABR</a:t>
            </a:r>
            <a:r>
              <a:rPr lang="en-US" sz="2000" baseline="30000" dirty="0"/>
              <a:t>®</a:t>
            </a:r>
            <a:r>
              <a:rPr lang="en-US" sz="2000" dirty="0"/>
              <a:t> designation course</a:t>
            </a:r>
          </a:p>
          <a:p>
            <a:pPr marL="320040" indent="-320040">
              <a:spcBef>
                <a:spcPts val="0"/>
              </a:spcBef>
              <a:spcAft>
                <a:spcPts val="1200"/>
              </a:spcAft>
              <a:buClr>
                <a:schemeClr val="accent1"/>
              </a:buClr>
              <a:buFont typeface="+mj-lt"/>
              <a:buAutoNum type="arabicPeriod"/>
            </a:pPr>
            <a:r>
              <a:rPr lang="en-US" sz="2000" dirty="0"/>
              <a:t>Successful completion of one </a:t>
            </a:r>
            <a:br>
              <a:rPr lang="en-US" sz="2000" dirty="0"/>
            </a:br>
            <a:r>
              <a:rPr lang="en-US" sz="2000" dirty="0"/>
              <a:t>of the ABR® elective courses,</a:t>
            </a:r>
          </a:p>
          <a:p>
            <a:pPr marL="548640" lvl="1" indent="-182880">
              <a:spcBef>
                <a:spcPts val="0"/>
              </a:spcBef>
              <a:spcAft>
                <a:spcPts val="13200"/>
              </a:spcAft>
              <a:buClr>
                <a:schemeClr val="tx1"/>
              </a:buClr>
            </a:pPr>
            <a:r>
              <a:rPr lang="en-US" sz="1800" dirty="0"/>
              <a:t>May be taken prior to completing </a:t>
            </a:r>
            <a:br>
              <a:rPr lang="en-US" sz="1800" dirty="0"/>
            </a:br>
            <a:r>
              <a:rPr lang="en-US" sz="1800" dirty="0"/>
              <a:t>the 2-day course</a:t>
            </a:r>
          </a:p>
          <a:p>
            <a:pPr marL="320040" indent="-320040">
              <a:spcBef>
                <a:spcPts val="0"/>
              </a:spcBef>
              <a:spcAft>
                <a:spcPts val="1200"/>
              </a:spcAft>
              <a:buClr>
                <a:schemeClr val="accent1"/>
              </a:buClr>
              <a:buFont typeface="+mj-lt"/>
              <a:buAutoNum type="arabicPeriod"/>
            </a:pPr>
            <a:r>
              <a:rPr lang="en-US" sz="2000" dirty="0"/>
              <a:t>Five (5) completed transactions </a:t>
            </a:r>
          </a:p>
          <a:p>
            <a:pPr marL="651510" lvl="1" indent="-285750">
              <a:spcBef>
                <a:spcPts val="0"/>
              </a:spcBef>
              <a:spcAft>
                <a:spcPts val="1200"/>
              </a:spcAft>
              <a:buClr>
                <a:schemeClr val="tx1"/>
              </a:buClr>
            </a:pPr>
            <a:r>
              <a:rPr lang="en-US" sz="1800" dirty="0"/>
              <a:t>Solely as a buyer's representative </a:t>
            </a:r>
            <a:br>
              <a:rPr lang="en-US" sz="1800" dirty="0"/>
            </a:br>
            <a:r>
              <a:rPr lang="en-US" sz="1800" dirty="0"/>
              <a:t>(no dual agency)</a:t>
            </a:r>
          </a:p>
          <a:p>
            <a:pPr marL="651510" lvl="1" indent="-285750">
              <a:spcBef>
                <a:spcPts val="0"/>
              </a:spcBef>
              <a:spcAft>
                <a:spcPts val="1200"/>
              </a:spcAft>
              <a:buClr>
                <a:schemeClr val="tx1"/>
              </a:buClr>
            </a:pPr>
            <a:r>
              <a:rPr lang="en-US" sz="1800" dirty="0"/>
              <a:t>Transactions done prior to taking </a:t>
            </a:r>
            <a:br>
              <a:rPr lang="en-US" sz="1800" dirty="0"/>
            </a:br>
            <a:r>
              <a:rPr lang="en-US" sz="1800" dirty="0"/>
              <a:t>course count, or</a:t>
            </a:r>
          </a:p>
          <a:p>
            <a:pPr marL="651510" lvl="1" indent="-285750">
              <a:spcBef>
                <a:spcPts val="0"/>
              </a:spcBef>
              <a:spcAft>
                <a:spcPts val="2400"/>
              </a:spcAft>
              <a:buClr>
                <a:schemeClr val="tx1"/>
              </a:buClr>
            </a:pPr>
            <a:r>
              <a:rPr lang="en-US" sz="1800" dirty="0"/>
              <a:t>Three (3) years after course </a:t>
            </a:r>
          </a:p>
          <a:p>
            <a:pPr marL="320040" indent="-320040">
              <a:spcBef>
                <a:spcPts val="0"/>
              </a:spcBef>
              <a:spcAft>
                <a:spcPts val="1200"/>
              </a:spcAft>
              <a:buClr>
                <a:schemeClr val="accent1"/>
              </a:buClr>
              <a:buFont typeface="+mj-lt"/>
              <a:buAutoNum type="arabicPeriod"/>
            </a:pPr>
            <a:r>
              <a:rPr lang="en-US" sz="2000" dirty="0"/>
              <a:t>Maintain active and good membership status with the Center for REALTOR® Development and the National Association of REALTORS</a:t>
            </a:r>
            <a:r>
              <a:rPr lang="en-US" sz="2000" baseline="30000" dirty="0"/>
              <a:t>®</a:t>
            </a:r>
            <a:endParaRPr lang="en-US" sz="2000" dirty="0"/>
          </a:p>
        </p:txBody>
      </p:sp>
      <p:sp>
        <p:nvSpPr>
          <p:cNvPr id="8" name="Date Placeholder 3">
            <a:extLst>
              <a:ext uri="{FF2B5EF4-FFF2-40B4-BE49-F238E27FC236}">
                <a16:creationId xmlns:a16="http://schemas.microsoft.com/office/drawing/2014/main" id="{BB5C6A07-4D7D-AA4A-A1FA-C8B3DCBAFCF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3" name="Date Placeholder 3">
            <a:extLst>
              <a:ext uri="{FF2B5EF4-FFF2-40B4-BE49-F238E27FC236}">
                <a16:creationId xmlns:a16="http://schemas.microsoft.com/office/drawing/2014/main" id="{BDAE1241-7EDE-823B-899B-9F84B91F5CC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a:t>
            </a:fld>
            <a:endParaRPr lang="en-US" sz="1200" b="1" dirty="0">
              <a:solidFill>
                <a:srgbClr val="606060"/>
              </a:solidFill>
            </a:endParaRPr>
          </a:p>
        </p:txBody>
      </p:sp>
    </p:spTree>
    <p:extLst>
      <p:ext uri="{BB962C8B-B14F-4D97-AF65-F5344CB8AC3E}">
        <p14:creationId xmlns:p14="http://schemas.microsoft.com/office/powerpoint/2010/main" val="20980253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FDC6-2CD4-5187-4F13-7899478DBD82}"/>
              </a:ext>
            </a:extLst>
          </p:cNvPr>
          <p:cNvSpPr>
            <a:spLocks noGrp="1"/>
          </p:cNvSpPr>
          <p:nvPr>
            <p:ph type="title"/>
          </p:nvPr>
        </p:nvSpPr>
        <p:spPr>
          <a:xfrm>
            <a:off x="457200" y="914400"/>
            <a:ext cx="11277600" cy="914400"/>
          </a:xfrm>
        </p:spPr>
        <p:txBody>
          <a:bodyPr/>
          <a:lstStyle/>
          <a:p>
            <a:r>
              <a:rPr lang="en-US" dirty="0"/>
              <a:t>The Training Play</a:t>
            </a:r>
          </a:p>
        </p:txBody>
      </p:sp>
      <p:sp>
        <p:nvSpPr>
          <p:cNvPr id="3" name="Content Placeholder 2">
            <a:extLst>
              <a:ext uri="{FF2B5EF4-FFF2-40B4-BE49-F238E27FC236}">
                <a16:creationId xmlns:a16="http://schemas.microsoft.com/office/drawing/2014/main" id="{447A7DEC-7363-23E5-3011-DEEC8EE5DE19}"/>
              </a:ext>
            </a:extLst>
          </p:cNvPr>
          <p:cNvSpPr>
            <a:spLocks noGrp="1"/>
          </p:cNvSpPr>
          <p:nvPr>
            <p:ph idx="1"/>
          </p:nvPr>
        </p:nvSpPr>
        <p:spPr>
          <a:xfrm>
            <a:off x="457200" y="1825625"/>
            <a:ext cx="11277600" cy="4351338"/>
          </a:xfrm>
        </p:spPr>
        <p:txBody>
          <a:bodyPr numCol="1">
            <a:normAutofit/>
          </a:bodyPr>
          <a:lstStyle/>
          <a:p>
            <a:pPr marL="0" indent="0">
              <a:spcBef>
                <a:spcPts val="0"/>
              </a:spcBef>
              <a:spcAft>
                <a:spcPts val="2400"/>
              </a:spcAft>
              <a:buNone/>
            </a:pPr>
            <a:r>
              <a:rPr lang="en-US" sz="2600" dirty="0"/>
              <a:t>During the call you mention that the office has a new agent </a:t>
            </a:r>
            <a:br>
              <a:rPr lang="en-US" sz="2600" dirty="0"/>
            </a:br>
            <a:r>
              <a:rPr lang="en-US" sz="2600" dirty="0"/>
              <a:t>you are training and he will be joining you.</a:t>
            </a:r>
          </a:p>
          <a:p>
            <a:pPr marL="0" indent="0">
              <a:spcBef>
                <a:spcPts val="0"/>
              </a:spcBef>
              <a:spcAft>
                <a:spcPts val="2400"/>
              </a:spcAft>
              <a:buNone/>
            </a:pPr>
            <a:r>
              <a:rPr lang="en-US" sz="2600" dirty="0"/>
              <a:t>You may even add:  “You’ll really like Eric. He’s a great guy, he </a:t>
            </a:r>
            <a:br>
              <a:rPr lang="en-US" sz="2600" dirty="0"/>
            </a:br>
            <a:r>
              <a:rPr lang="en-US" sz="2600" dirty="0"/>
              <a:t>used to be a pro football player and he’s always telling stories”</a:t>
            </a:r>
          </a:p>
        </p:txBody>
      </p:sp>
      <p:sp>
        <p:nvSpPr>
          <p:cNvPr id="8" name="Rectangle 7">
            <a:extLst>
              <a:ext uri="{FF2B5EF4-FFF2-40B4-BE49-F238E27FC236}">
                <a16:creationId xmlns:a16="http://schemas.microsoft.com/office/drawing/2014/main" id="{632A73F9-18D1-56F6-8623-FF4680E5D962}"/>
              </a:ext>
            </a:extLst>
          </p:cNvPr>
          <p:cNvSpPr/>
          <p:nvPr/>
        </p:nvSpPr>
        <p:spPr>
          <a:xfrm>
            <a:off x="457201" y="4389120"/>
            <a:ext cx="11277599" cy="1600200"/>
          </a:xfrm>
          <a:prstGeom prst="rect">
            <a:avLst/>
          </a:prstGeom>
          <a:solidFill>
            <a:schemeClr val="bg2"/>
          </a:solidFill>
          <a:ln>
            <a:noFill/>
          </a:ln>
        </p:spPr>
        <p:style>
          <a:lnRef idx="1">
            <a:schemeClr val="accent6"/>
          </a:lnRef>
          <a:fillRef idx="2">
            <a:schemeClr val="accent6"/>
          </a:fillRef>
          <a:effectRef idx="1">
            <a:schemeClr val="accent6"/>
          </a:effectRef>
          <a:fontRef idx="minor">
            <a:schemeClr val="dk1"/>
          </a:fontRef>
        </p:style>
        <p:txBody>
          <a:bodyPr lIns="228600" tIns="0" rIns="228600" bIns="0" rtlCol="0" anchor="ctr"/>
          <a:lstStyle/>
          <a:p>
            <a:pPr>
              <a:spcAft>
                <a:spcPts val="1200"/>
              </a:spcAft>
            </a:pPr>
            <a:r>
              <a:rPr lang="en-US" dirty="0">
                <a:solidFill>
                  <a:schemeClr val="accent1"/>
                </a:solidFill>
                <a:latin typeface="Montserrat" pitchFamily="2" charset="77"/>
                <a:cs typeface="Arial" panose="020B0604020202020204" pitchFamily="34" charset="0"/>
              </a:rPr>
              <a:t>Prospect’s reaction may give you info you need.</a:t>
            </a:r>
          </a:p>
          <a:p>
            <a:pPr>
              <a:spcAft>
                <a:spcPts val="1200"/>
              </a:spcAft>
            </a:pPr>
            <a:r>
              <a:rPr lang="en-US" dirty="0">
                <a:solidFill>
                  <a:schemeClr val="accent1"/>
                </a:solidFill>
                <a:latin typeface="Montserrat" pitchFamily="2" charset="77"/>
                <a:cs typeface="Arial" panose="020B0604020202020204" pitchFamily="34" charset="0"/>
              </a:rPr>
              <a:t>You also may never hear from them again!</a:t>
            </a:r>
          </a:p>
        </p:txBody>
      </p:sp>
      <p:sp>
        <p:nvSpPr>
          <p:cNvPr id="4" name="Date Placeholder 3">
            <a:extLst>
              <a:ext uri="{FF2B5EF4-FFF2-40B4-BE49-F238E27FC236}">
                <a16:creationId xmlns:a16="http://schemas.microsoft.com/office/drawing/2014/main" id="{FC4A6154-B55E-3ABD-650F-7F624E278920}"/>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5" name="Date Placeholder 3">
            <a:extLst>
              <a:ext uri="{FF2B5EF4-FFF2-40B4-BE49-F238E27FC236}">
                <a16:creationId xmlns:a16="http://schemas.microsoft.com/office/drawing/2014/main" id="{AE4CE08D-0CC3-D79B-048D-429C11A5149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71</a:t>
            </a:fld>
            <a:endParaRPr lang="en-US" sz="1200" b="1" dirty="0">
              <a:solidFill>
                <a:srgbClr val="606060"/>
              </a:solidFill>
            </a:endParaRPr>
          </a:p>
        </p:txBody>
      </p:sp>
    </p:spTree>
    <p:extLst>
      <p:ext uri="{BB962C8B-B14F-4D97-AF65-F5344CB8AC3E}">
        <p14:creationId xmlns:p14="http://schemas.microsoft.com/office/powerpoint/2010/main" val="1764930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3FFEC-C055-4230-9E45-7F62340EA642}"/>
              </a:ext>
            </a:extLst>
          </p:cNvPr>
          <p:cNvSpPr>
            <a:spLocks noGrp="1"/>
          </p:cNvSpPr>
          <p:nvPr>
            <p:ph type="title"/>
          </p:nvPr>
        </p:nvSpPr>
        <p:spPr>
          <a:xfrm>
            <a:off x="454152" y="914400"/>
            <a:ext cx="2743200" cy="1828800"/>
          </a:xfrm>
        </p:spPr>
        <p:txBody>
          <a:bodyPr anchor="t" anchorCtr="0">
            <a:normAutofit/>
          </a:bodyPr>
          <a:lstStyle/>
          <a:p>
            <a:r>
              <a:rPr lang="en-US" dirty="0"/>
              <a:t>First Meeting</a:t>
            </a:r>
          </a:p>
        </p:txBody>
      </p:sp>
      <p:sp>
        <p:nvSpPr>
          <p:cNvPr id="3" name="Content Placeholder 2">
            <a:extLst>
              <a:ext uri="{FF2B5EF4-FFF2-40B4-BE49-F238E27FC236}">
                <a16:creationId xmlns:a16="http://schemas.microsoft.com/office/drawing/2014/main" id="{F1F007A9-B3C3-48F9-9864-981201B6054C}"/>
              </a:ext>
            </a:extLst>
          </p:cNvPr>
          <p:cNvSpPr>
            <a:spLocks noGrp="1"/>
          </p:cNvSpPr>
          <p:nvPr>
            <p:ph idx="1"/>
          </p:nvPr>
        </p:nvSpPr>
        <p:spPr>
          <a:xfrm>
            <a:off x="3965448" y="914400"/>
            <a:ext cx="7772400" cy="5262563"/>
          </a:xfrm>
        </p:spPr>
        <p:txBody>
          <a:bodyPr numCol="1">
            <a:normAutofit/>
          </a:bodyPr>
          <a:lstStyle/>
          <a:p>
            <a:pPr>
              <a:spcBef>
                <a:spcPts val="0"/>
              </a:spcBef>
              <a:spcAft>
                <a:spcPts val="2400"/>
              </a:spcAft>
            </a:pPr>
            <a:r>
              <a:rPr lang="en-US" dirty="0"/>
              <a:t>Meet in your office or public place</a:t>
            </a:r>
          </a:p>
          <a:p>
            <a:pPr>
              <a:spcBef>
                <a:spcPts val="0"/>
              </a:spcBef>
              <a:spcAft>
                <a:spcPts val="2400"/>
              </a:spcAft>
            </a:pPr>
            <a:r>
              <a:rPr lang="en-US" dirty="0"/>
              <a:t>Require an ID</a:t>
            </a:r>
          </a:p>
          <a:p>
            <a:pPr>
              <a:spcBef>
                <a:spcPts val="0"/>
              </a:spcBef>
              <a:spcAft>
                <a:spcPts val="2400"/>
              </a:spcAft>
            </a:pPr>
            <a:r>
              <a:rPr lang="en-US" dirty="0"/>
              <a:t>Introduce to a colleague</a:t>
            </a:r>
          </a:p>
          <a:p>
            <a:pPr>
              <a:spcBef>
                <a:spcPts val="0"/>
              </a:spcBef>
              <a:spcAft>
                <a:spcPts val="2400"/>
              </a:spcAft>
            </a:pPr>
            <a:r>
              <a:rPr lang="en-US" dirty="0"/>
              <a:t>Get them preapproved prior to showing</a:t>
            </a:r>
          </a:p>
        </p:txBody>
      </p:sp>
      <p:pic>
        <p:nvPicPr>
          <p:cNvPr id="7" name="Graphic 6">
            <a:extLst>
              <a:ext uri="{FF2B5EF4-FFF2-40B4-BE49-F238E27FC236}">
                <a16:creationId xmlns:a16="http://schemas.microsoft.com/office/drawing/2014/main" id="{698B44F9-898E-0437-57BF-D886573C525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0"/>
            <a:ext cx="1817783" cy="1828800"/>
          </a:xfrm>
          <a:prstGeom prst="rect">
            <a:avLst/>
          </a:prstGeom>
        </p:spPr>
      </p:pic>
      <p:sp>
        <p:nvSpPr>
          <p:cNvPr id="4" name="Date Placeholder 3">
            <a:extLst>
              <a:ext uri="{FF2B5EF4-FFF2-40B4-BE49-F238E27FC236}">
                <a16:creationId xmlns:a16="http://schemas.microsoft.com/office/drawing/2014/main" id="{E6243EEC-1A97-60C7-B740-C792B79A4AB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5" name="Date Placeholder 3">
            <a:extLst>
              <a:ext uri="{FF2B5EF4-FFF2-40B4-BE49-F238E27FC236}">
                <a16:creationId xmlns:a16="http://schemas.microsoft.com/office/drawing/2014/main" id="{E04838CD-BE60-787B-9331-C3889D000E5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72</a:t>
            </a:fld>
            <a:endParaRPr lang="en-US" sz="1200" b="1" dirty="0">
              <a:solidFill>
                <a:srgbClr val="606060"/>
              </a:solidFill>
            </a:endParaRPr>
          </a:p>
        </p:txBody>
      </p:sp>
    </p:spTree>
    <p:extLst>
      <p:ext uri="{BB962C8B-B14F-4D97-AF65-F5344CB8AC3E}">
        <p14:creationId xmlns:p14="http://schemas.microsoft.com/office/powerpoint/2010/main" val="2033618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F64D-1A9F-4142-AA3D-8FFA95639961}"/>
              </a:ext>
            </a:extLst>
          </p:cNvPr>
          <p:cNvSpPr>
            <a:spLocks noGrp="1"/>
          </p:cNvSpPr>
          <p:nvPr>
            <p:ph type="title"/>
          </p:nvPr>
        </p:nvSpPr>
        <p:spPr>
          <a:xfrm>
            <a:off x="454152" y="914400"/>
            <a:ext cx="2743200" cy="1828800"/>
          </a:xfrm>
        </p:spPr>
        <p:txBody>
          <a:bodyPr anchor="t" anchorCtr="0">
            <a:normAutofit/>
          </a:bodyPr>
          <a:lstStyle/>
          <a:p>
            <a:r>
              <a:rPr lang="en-US" dirty="0"/>
              <a:t>Showing Property </a:t>
            </a:r>
          </a:p>
        </p:txBody>
      </p:sp>
      <p:sp>
        <p:nvSpPr>
          <p:cNvPr id="37" name="Content Placeholder 2">
            <a:extLst>
              <a:ext uri="{FF2B5EF4-FFF2-40B4-BE49-F238E27FC236}">
                <a16:creationId xmlns:a16="http://schemas.microsoft.com/office/drawing/2014/main" id="{688750EE-DB35-441C-994E-BAA52F22E888}"/>
              </a:ext>
            </a:extLst>
          </p:cNvPr>
          <p:cNvSpPr>
            <a:spLocks noGrp="1"/>
          </p:cNvSpPr>
          <p:nvPr>
            <p:ph idx="1"/>
          </p:nvPr>
        </p:nvSpPr>
        <p:spPr>
          <a:xfrm>
            <a:off x="3965448" y="914400"/>
            <a:ext cx="7772400" cy="5262563"/>
          </a:xfrm>
        </p:spPr>
        <p:txBody>
          <a:bodyPr numCol="1">
            <a:normAutofit/>
          </a:bodyPr>
          <a:lstStyle/>
          <a:p>
            <a:pPr>
              <a:spcBef>
                <a:spcPts val="0"/>
              </a:spcBef>
              <a:spcAft>
                <a:spcPts val="2400"/>
              </a:spcAft>
            </a:pPr>
            <a:r>
              <a:rPr lang="en-US" dirty="0"/>
              <a:t>Walk behind prospect</a:t>
            </a:r>
          </a:p>
          <a:p>
            <a:pPr>
              <a:spcBef>
                <a:spcPts val="0"/>
              </a:spcBef>
              <a:spcAft>
                <a:spcPts val="2400"/>
              </a:spcAft>
            </a:pPr>
            <a:r>
              <a:rPr lang="en-US" dirty="0"/>
              <a:t>Do not go into confined spaces</a:t>
            </a:r>
          </a:p>
          <a:p>
            <a:pPr>
              <a:spcBef>
                <a:spcPts val="0"/>
              </a:spcBef>
              <a:spcAft>
                <a:spcPts val="2400"/>
              </a:spcAft>
            </a:pPr>
            <a:r>
              <a:rPr lang="en-US" dirty="0"/>
              <a:t>Keep your cell phone in hand</a:t>
            </a:r>
          </a:p>
          <a:p>
            <a:pPr>
              <a:spcBef>
                <a:spcPts val="0"/>
              </a:spcBef>
              <a:spcAft>
                <a:spcPts val="2400"/>
              </a:spcAft>
            </a:pPr>
            <a:r>
              <a:rPr lang="en-US" dirty="0"/>
              <a:t>Use a buddy system</a:t>
            </a:r>
          </a:p>
          <a:p>
            <a:pPr>
              <a:spcBef>
                <a:spcPts val="0"/>
              </a:spcBef>
              <a:spcAft>
                <a:spcPts val="2400"/>
              </a:spcAft>
            </a:pPr>
            <a:r>
              <a:rPr lang="en-US" dirty="0"/>
              <a:t>Schedule a check-in call</a:t>
            </a:r>
          </a:p>
          <a:p>
            <a:pPr>
              <a:spcBef>
                <a:spcPts val="0"/>
              </a:spcBef>
              <a:spcAft>
                <a:spcPts val="2400"/>
              </a:spcAft>
            </a:pPr>
            <a:r>
              <a:rPr lang="en-US" dirty="0"/>
              <a:t>Leave if you feel uncomfortable</a:t>
            </a:r>
          </a:p>
        </p:txBody>
      </p:sp>
      <p:pic>
        <p:nvPicPr>
          <p:cNvPr id="7" name="Graphic 6">
            <a:extLst>
              <a:ext uri="{FF2B5EF4-FFF2-40B4-BE49-F238E27FC236}">
                <a16:creationId xmlns:a16="http://schemas.microsoft.com/office/drawing/2014/main" id="{0A3E6BD4-4B9B-7D81-CC3F-CBA1916B15D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0"/>
            <a:ext cx="1817783" cy="1828800"/>
          </a:xfrm>
          <a:prstGeom prst="rect">
            <a:avLst/>
          </a:prstGeom>
        </p:spPr>
      </p:pic>
      <p:sp>
        <p:nvSpPr>
          <p:cNvPr id="3" name="Date Placeholder 3">
            <a:extLst>
              <a:ext uri="{FF2B5EF4-FFF2-40B4-BE49-F238E27FC236}">
                <a16:creationId xmlns:a16="http://schemas.microsoft.com/office/drawing/2014/main" id="{241C83D0-AE62-C862-2820-933BD9042851}"/>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06EF8908-1102-027C-11C2-6B33F8785569}"/>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73</a:t>
            </a:fld>
            <a:endParaRPr lang="en-US" sz="1200" b="1" dirty="0">
              <a:solidFill>
                <a:srgbClr val="606060"/>
              </a:solidFill>
            </a:endParaRPr>
          </a:p>
        </p:txBody>
      </p:sp>
    </p:spTree>
    <p:extLst>
      <p:ext uri="{BB962C8B-B14F-4D97-AF65-F5344CB8AC3E}">
        <p14:creationId xmlns:p14="http://schemas.microsoft.com/office/powerpoint/2010/main" val="6114185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F64D-1A9F-4142-AA3D-8FFA95639961}"/>
              </a:ext>
            </a:extLst>
          </p:cNvPr>
          <p:cNvSpPr>
            <a:spLocks noGrp="1"/>
          </p:cNvSpPr>
          <p:nvPr>
            <p:ph type="title"/>
          </p:nvPr>
        </p:nvSpPr>
        <p:spPr>
          <a:xfrm>
            <a:off x="454152" y="914400"/>
            <a:ext cx="2743200" cy="1828800"/>
          </a:xfrm>
        </p:spPr>
        <p:txBody>
          <a:bodyPr anchor="t" anchorCtr="0">
            <a:normAutofit/>
          </a:bodyPr>
          <a:lstStyle/>
          <a:p>
            <a:r>
              <a:rPr lang="en-US" dirty="0"/>
              <a:t>Open Houses</a:t>
            </a:r>
          </a:p>
        </p:txBody>
      </p:sp>
      <p:sp>
        <p:nvSpPr>
          <p:cNvPr id="37" name="Content Placeholder 2">
            <a:extLst>
              <a:ext uri="{FF2B5EF4-FFF2-40B4-BE49-F238E27FC236}">
                <a16:creationId xmlns:a16="http://schemas.microsoft.com/office/drawing/2014/main" id="{688750EE-DB35-441C-994E-BAA52F22E888}"/>
              </a:ext>
            </a:extLst>
          </p:cNvPr>
          <p:cNvSpPr>
            <a:spLocks noGrp="1"/>
          </p:cNvSpPr>
          <p:nvPr>
            <p:ph idx="1"/>
          </p:nvPr>
        </p:nvSpPr>
        <p:spPr>
          <a:xfrm>
            <a:off x="3965448" y="914400"/>
            <a:ext cx="7772400" cy="5262563"/>
          </a:xfrm>
        </p:spPr>
        <p:txBody>
          <a:bodyPr numCol="1">
            <a:normAutofit/>
          </a:bodyPr>
          <a:lstStyle/>
          <a:p>
            <a:pPr>
              <a:spcBef>
                <a:spcPts val="0"/>
              </a:spcBef>
              <a:spcAft>
                <a:spcPts val="2400"/>
              </a:spcAft>
            </a:pPr>
            <a:r>
              <a:rPr lang="en-US" dirty="0"/>
              <a:t>Check ID</a:t>
            </a:r>
          </a:p>
          <a:p>
            <a:pPr>
              <a:spcBef>
                <a:spcPts val="0"/>
              </a:spcBef>
              <a:spcAft>
                <a:spcPts val="2400"/>
              </a:spcAft>
            </a:pPr>
            <a:r>
              <a:rPr lang="en-US" dirty="0"/>
              <a:t>End of advertised open most dangerous</a:t>
            </a:r>
          </a:p>
          <a:p>
            <a:pPr>
              <a:spcBef>
                <a:spcPts val="0"/>
              </a:spcBef>
              <a:spcAft>
                <a:spcPts val="2400"/>
              </a:spcAft>
            </a:pPr>
            <a:r>
              <a:rPr lang="en-US" dirty="0"/>
              <a:t>Use buddy system</a:t>
            </a:r>
          </a:p>
          <a:p>
            <a:pPr>
              <a:spcBef>
                <a:spcPts val="0"/>
              </a:spcBef>
              <a:spcAft>
                <a:spcPts val="2400"/>
              </a:spcAft>
            </a:pPr>
            <a:r>
              <a:rPr lang="en-US" dirty="0"/>
              <a:t>Do not go in basement or attic</a:t>
            </a:r>
          </a:p>
          <a:p>
            <a:pPr>
              <a:spcBef>
                <a:spcPts val="0"/>
              </a:spcBef>
              <a:spcAft>
                <a:spcPts val="2400"/>
              </a:spcAft>
            </a:pPr>
            <a:r>
              <a:rPr lang="en-US" dirty="0"/>
              <a:t>Plan escape route and – again – </a:t>
            </a:r>
            <a:br>
              <a:rPr lang="en-US" dirty="0"/>
            </a:br>
            <a:r>
              <a:rPr lang="en-US" dirty="0"/>
              <a:t>leave if you feel threatened</a:t>
            </a:r>
          </a:p>
        </p:txBody>
      </p:sp>
      <p:pic>
        <p:nvPicPr>
          <p:cNvPr id="9" name="Graphic 8">
            <a:extLst>
              <a:ext uri="{FF2B5EF4-FFF2-40B4-BE49-F238E27FC236}">
                <a16:creationId xmlns:a16="http://schemas.microsoft.com/office/drawing/2014/main" id="{80733B36-9DB7-538F-1D4B-B488E764672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2743200"/>
            <a:ext cx="1817783" cy="1828800"/>
          </a:xfrm>
          <a:prstGeom prst="rect">
            <a:avLst/>
          </a:prstGeom>
        </p:spPr>
      </p:pic>
      <p:sp>
        <p:nvSpPr>
          <p:cNvPr id="3" name="Date Placeholder 3">
            <a:extLst>
              <a:ext uri="{FF2B5EF4-FFF2-40B4-BE49-F238E27FC236}">
                <a16:creationId xmlns:a16="http://schemas.microsoft.com/office/drawing/2014/main" id="{AECE5F79-A609-63DD-337F-39DDAC87E0D6}"/>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4" name="Date Placeholder 3">
            <a:extLst>
              <a:ext uri="{FF2B5EF4-FFF2-40B4-BE49-F238E27FC236}">
                <a16:creationId xmlns:a16="http://schemas.microsoft.com/office/drawing/2014/main" id="{7B2F8011-06BF-8C90-7016-A5BF82A5D17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74</a:t>
            </a:fld>
            <a:endParaRPr lang="en-US" sz="1200" b="1" dirty="0">
              <a:solidFill>
                <a:srgbClr val="606060"/>
              </a:solidFill>
            </a:endParaRPr>
          </a:p>
        </p:txBody>
      </p:sp>
    </p:spTree>
    <p:extLst>
      <p:ext uri="{BB962C8B-B14F-4D97-AF65-F5344CB8AC3E}">
        <p14:creationId xmlns:p14="http://schemas.microsoft.com/office/powerpoint/2010/main" val="1772176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F64D-1A9F-4142-AA3D-8FFA95639961}"/>
              </a:ext>
            </a:extLst>
          </p:cNvPr>
          <p:cNvSpPr>
            <a:spLocks noGrp="1"/>
          </p:cNvSpPr>
          <p:nvPr>
            <p:ph type="title"/>
          </p:nvPr>
        </p:nvSpPr>
        <p:spPr>
          <a:xfrm>
            <a:off x="454152" y="914400"/>
            <a:ext cx="2743200" cy="1828800"/>
          </a:xfrm>
        </p:spPr>
        <p:txBody>
          <a:bodyPr anchor="t" anchorCtr="0">
            <a:normAutofit/>
          </a:bodyPr>
          <a:lstStyle/>
          <a:p>
            <a:r>
              <a:rPr lang="en-US" dirty="0"/>
              <a:t>Other Tips</a:t>
            </a:r>
          </a:p>
        </p:txBody>
      </p:sp>
      <p:sp>
        <p:nvSpPr>
          <p:cNvPr id="37" name="Content Placeholder 2">
            <a:extLst>
              <a:ext uri="{FF2B5EF4-FFF2-40B4-BE49-F238E27FC236}">
                <a16:creationId xmlns:a16="http://schemas.microsoft.com/office/drawing/2014/main" id="{688750EE-DB35-441C-994E-BAA52F22E888}"/>
              </a:ext>
            </a:extLst>
          </p:cNvPr>
          <p:cNvSpPr>
            <a:spLocks noGrp="1"/>
          </p:cNvSpPr>
          <p:nvPr>
            <p:ph idx="1"/>
          </p:nvPr>
        </p:nvSpPr>
        <p:spPr>
          <a:xfrm>
            <a:off x="3965448" y="914400"/>
            <a:ext cx="7772400" cy="5262563"/>
          </a:xfrm>
        </p:spPr>
        <p:txBody>
          <a:bodyPr numCol="1">
            <a:normAutofit/>
          </a:bodyPr>
          <a:lstStyle/>
          <a:p>
            <a:pPr>
              <a:spcBef>
                <a:spcPts val="0"/>
              </a:spcBef>
              <a:spcAft>
                <a:spcPts val="2400"/>
              </a:spcAft>
            </a:pPr>
            <a:r>
              <a:rPr lang="en-US" dirty="0"/>
              <a:t>Use background checking apps – </a:t>
            </a:r>
            <a:r>
              <a:rPr lang="en-US" dirty="0">
                <a:hlinkClick r:id="rId3"/>
              </a:rPr>
              <a:t>FOREWARN</a:t>
            </a:r>
            <a:endParaRPr lang="en-US" dirty="0"/>
          </a:p>
          <a:p>
            <a:pPr>
              <a:spcBef>
                <a:spcPts val="0"/>
              </a:spcBef>
              <a:spcAft>
                <a:spcPts val="2400"/>
              </a:spcAft>
            </a:pPr>
            <a:r>
              <a:rPr lang="en-US" dirty="0" err="1">
                <a:hlinkClick r:id="rId4"/>
              </a:rPr>
              <a:t>SentriLock</a:t>
            </a:r>
            <a:r>
              <a:rPr lang="en-US" dirty="0"/>
              <a:t> has a safety system </a:t>
            </a:r>
          </a:p>
          <a:p>
            <a:pPr>
              <a:spcBef>
                <a:spcPts val="0"/>
              </a:spcBef>
              <a:spcAft>
                <a:spcPts val="2400"/>
              </a:spcAft>
            </a:pPr>
            <a:r>
              <a:rPr lang="en-US" dirty="0"/>
              <a:t>Don’t park your car in driveway – </a:t>
            </a:r>
            <a:br>
              <a:rPr lang="en-US" dirty="0"/>
            </a:br>
            <a:r>
              <a:rPr lang="en-US" dirty="0"/>
              <a:t>park at curb if possible</a:t>
            </a:r>
          </a:p>
          <a:p>
            <a:pPr>
              <a:spcBef>
                <a:spcPts val="0"/>
              </a:spcBef>
              <a:spcAft>
                <a:spcPts val="2400"/>
              </a:spcAft>
            </a:pPr>
            <a:r>
              <a:rPr lang="en-US" dirty="0"/>
              <a:t>Check your company protocols </a:t>
            </a:r>
            <a:br>
              <a:rPr lang="en-US" dirty="0"/>
            </a:br>
            <a:r>
              <a:rPr lang="en-US" dirty="0"/>
              <a:t>for more safety precautions</a:t>
            </a:r>
          </a:p>
        </p:txBody>
      </p:sp>
      <p:pic>
        <p:nvPicPr>
          <p:cNvPr id="9" name="Graphic 8">
            <a:extLst>
              <a:ext uri="{FF2B5EF4-FFF2-40B4-BE49-F238E27FC236}">
                <a16:creationId xmlns:a16="http://schemas.microsoft.com/office/drawing/2014/main" id="{3E3263C8-0AC3-D5DA-91F0-AD6C394F551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7200" y="2743200"/>
            <a:ext cx="1817783" cy="1828800"/>
          </a:xfrm>
          <a:prstGeom prst="rect">
            <a:avLst/>
          </a:prstGeom>
        </p:spPr>
      </p:pic>
      <p:sp>
        <p:nvSpPr>
          <p:cNvPr id="3" name="Date Placeholder 3">
            <a:extLst>
              <a:ext uri="{FF2B5EF4-FFF2-40B4-BE49-F238E27FC236}">
                <a16:creationId xmlns:a16="http://schemas.microsoft.com/office/drawing/2014/main" id="{68BDDFF8-9012-75E0-CBA8-BFD1F14C321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4" name="Date Placeholder 3">
            <a:extLst>
              <a:ext uri="{FF2B5EF4-FFF2-40B4-BE49-F238E27FC236}">
                <a16:creationId xmlns:a16="http://schemas.microsoft.com/office/drawing/2014/main" id="{C67D36D8-817F-0068-E332-59A8E66994FB}"/>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75</a:t>
            </a:fld>
            <a:endParaRPr lang="en-US" sz="1200" b="1" dirty="0">
              <a:solidFill>
                <a:srgbClr val="606060"/>
              </a:solidFill>
            </a:endParaRPr>
          </a:p>
        </p:txBody>
      </p:sp>
    </p:spTree>
    <p:extLst>
      <p:ext uri="{BB962C8B-B14F-4D97-AF65-F5344CB8AC3E}">
        <p14:creationId xmlns:p14="http://schemas.microsoft.com/office/powerpoint/2010/main" val="6896632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8399-80F8-8817-E5D0-0D7D4336A50C}"/>
              </a:ext>
            </a:extLst>
          </p:cNvPr>
          <p:cNvSpPr>
            <a:spLocks noGrp="1"/>
          </p:cNvSpPr>
          <p:nvPr>
            <p:ph type="title"/>
          </p:nvPr>
        </p:nvSpPr>
        <p:spPr>
          <a:xfrm>
            <a:off x="454152" y="914400"/>
            <a:ext cx="2743200" cy="1828800"/>
          </a:xfrm>
        </p:spPr>
        <p:txBody>
          <a:bodyPr anchor="t" anchorCtr="0">
            <a:normAutofit/>
          </a:bodyPr>
          <a:lstStyle/>
          <a:p>
            <a:r>
              <a:rPr lang="en-US" dirty="0"/>
              <a:t>The Counseling Session</a:t>
            </a:r>
          </a:p>
        </p:txBody>
      </p:sp>
      <p:sp>
        <p:nvSpPr>
          <p:cNvPr id="11" name="Content Placeholder 2">
            <a:extLst>
              <a:ext uri="{FF2B5EF4-FFF2-40B4-BE49-F238E27FC236}">
                <a16:creationId xmlns:a16="http://schemas.microsoft.com/office/drawing/2014/main" id="{CA75AB00-E606-73B9-CA86-81EC6B873AF0}"/>
              </a:ext>
            </a:extLst>
          </p:cNvPr>
          <p:cNvSpPr>
            <a:spLocks noGrp="1"/>
          </p:cNvSpPr>
          <p:nvPr>
            <p:ph idx="1"/>
          </p:nvPr>
        </p:nvSpPr>
        <p:spPr>
          <a:xfrm>
            <a:off x="3965448" y="914400"/>
            <a:ext cx="7772400" cy="5262563"/>
          </a:xfrm>
        </p:spPr>
        <p:txBody>
          <a:bodyPr numCol="1" anchor="t">
            <a:noAutofit/>
          </a:bodyPr>
          <a:lstStyle/>
          <a:p>
            <a:pPr>
              <a:spcBef>
                <a:spcPts val="0"/>
              </a:spcBef>
              <a:spcAft>
                <a:spcPts val="2400"/>
              </a:spcAft>
            </a:pPr>
            <a:r>
              <a:rPr lang="en-US" sz="2000" dirty="0"/>
              <a:t>Introduction of you and your credentials</a:t>
            </a:r>
          </a:p>
          <a:p>
            <a:pPr>
              <a:spcBef>
                <a:spcPts val="0"/>
              </a:spcBef>
              <a:spcAft>
                <a:spcPts val="2400"/>
              </a:spcAft>
            </a:pPr>
            <a:r>
              <a:rPr lang="en-US" sz="2000" dirty="0"/>
              <a:t>Review agenda and objectives </a:t>
            </a:r>
          </a:p>
          <a:p>
            <a:pPr>
              <a:spcBef>
                <a:spcPts val="0"/>
              </a:spcBef>
              <a:spcAft>
                <a:spcPts val="2400"/>
              </a:spcAft>
            </a:pPr>
            <a:r>
              <a:rPr lang="en-US" sz="2000" dirty="0"/>
              <a:t>Discovery of buyers needs and wants</a:t>
            </a:r>
          </a:p>
          <a:p>
            <a:pPr>
              <a:spcBef>
                <a:spcPts val="0"/>
              </a:spcBef>
              <a:spcAft>
                <a:spcPts val="2400"/>
              </a:spcAft>
            </a:pPr>
            <a:r>
              <a:rPr lang="en-US" sz="2000" dirty="0"/>
              <a:t>Discussion of buyers' financial situation </a:t>
            </a:r>
            <a:br>
              <a:rPr lang="en-US" sz="2000" dirty="0"/>
            </a:br>
            <a:r>
              <a:rPr lang="en-US" sz="2000" dirty="0"/>
              <a:t>and pre-approval status</a:t>
            </a:r>
          </a:p>
          <a:p>
            <a:pPr>
              <a:spcBef>
                <a:spcPts val="0"/>
              </a:spcBef>
              <a:spcAft>
                <a:spcPts val="2400"/>
              </a:spcAft>
            </a:pPr>
            <a:r>
              <a:rPr lang="en-US" sz="2000" dirty="0"/>
              <a:t>Presentation of your services</a:t>
            </a:r>
          </a:p>
          <a:p>
            <a:pPr>
              <a:spcBef>
                <a:spcPts val="0"/>
              </a:spcBef>
              <a:spcAft>
                <a:spcPts val="2400"/>
              </a:spcAft>
            </a:pPr>
            <a:r>
              <a:rPr lang="en-US" sz="2000" dirty="0"/>
              <a:t>Explanation of homebuying process</a:t>
            </a:r>
          </a:p>
          <a:p>
            <a:pPr>
              <a:spcBef>
                <a:spcPts val="0"/>
              </a:spcBef>
              <a:spcAft>
                <a:spcPts val="2400"/>
              </a:spcAft>
            </a:pPr>
            <a:r>
              <a:rPr lang="en-US" sz="2000" dirty="0"/>
              <a:t>Introduction of buyer rep agreement</a:t>
            </a:r>
          </a:p>
          <a:p>
            <a:pPr>
              <a:spcBef>
                <a:spcPts val="0"/>
              </a:spcBef>
              <a:spcAft>
                <a:spcPts val="2400"/>
              </a:spcAft>
            </a:pPr>
            <a:r>
              <a:rPr lang="en-US" sz="2000" dirty="0"/>
              <a:t>Plan of action for next steps</a:t>
            </a:r>
          </a:p>
        </p:txBody>
      </p:sp>
      <p:pic>
        <p:nvPicPr>
          <p:cNvPr id="8" name="Graphic 7">
            <a:extLst>
              <a:ext uri="{FF2B5EF4-FFF2-40B4-BE49-F238E27FC236}">
                <a16:creationId xmlns:a16="http://schemas.microsoft.com/office/drawing/2014/main" id="{0E95FD52-66FE-DF45-424F-FAD4AC00DFC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2743200"/>
            <a:ext cx="1828800" cy="1828800"/>
          </a:xfrm>
          <a:prstGeom prst="rect">
            <a:avLst/>
          </a:prstGeom>
        </p:spPr>
      </p:pic>
      <p:sp>
        <p:nvSpPr>
          <p:cNvPr id="3" name="Date Placeholder 3">
            <a:extLst>
              <a:ext uri="{FF2B5EF4-FFF2-40B4-BE49-F238E27FC236}">
                <a16:creationId xmlns:a16="http://schemas.microsoft.com/office/drawing/2014/main" id="{97E889E3-F0FC-2019-62B5-56862ACA68B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4" name="Date Placeholder 3">
            <a:extLst>
              <a:ext uri="{FF2B5EF4-FFF2-40B4-BE49-F238E27FC236}">
                <a16:creationId xmlns:a16="http://schemas.microsoft.com/office/drawing/2014/main" id="{A97F38D6-61E8-0D99-D56C-2D2085B9E82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76</a:t>
            </a:fld>
            <a:endParaRPr lang="en-US" sz="1200" b="1" dirty="0">
              <a:solidFill>
                <a:srgbClr val="606060"/>
              </a:solidFill>
            </a:endParaRPr>
          </a:p>
        </p:txBody>
      </p:sp>
    </p:spTree>
    <p:extLst>
      <p:ext uri="{BB962C8B-B14F-4D97-AF65-F5344CB8AC3E}">
        <p14:creationId xmlns:p14="http://schemas.microsoft.com/office/powerpoint/2010/main" val="42386941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B067A-828E-D56F-3A82-CD476074F890}"/>
              </a:ext>
            </a:extLst>
          </p:cNvPr>
          <p:cNvSpPr>
            <a:spLocks noGrp="1"/>
          </p:cNvSpPr>
          <p:nvPr>
            <p:ph type="title"/>
          </p:nvPr>
        </p:nvSpPr>
        <p:spPr/>
        <p:txBody>
          <a:bodyPr/>
          <a:lstStyle/>
          <a:p>
            <a:r>
              <a:rPr lang="en-US" dirty="0"/>
              <a:t>You will need to have responses </a:t>
            </a:r>
            <a:br>
              <a:rPr lang="en-US" dirty="0"/>
            </a:br>
            <a:r>
              <a:rPr lang="en-US" dirty="0"/>
              <a:t>to these typical statements:</a:t>
            </a:r>
            <a:br>
              <a:rPr lang="en-US" dirty="0"/>
            </a:br>
            <a:endParaRPr lang="en-US" dirty="0"/>
          </a:p>
        </p:txBody>
      </p:sp>
      <p:sp>
        <p:nvSpPr>
          <p:cNvPr id="3" name="Content Placeholder 2">
            <a:extLst>
              <a:ext uri="{FF2B5EF4-FFF2-40B4-BE49-F238E27FC236}">
                <a16:creationId xmlns:a16="http://schemas.microsoft.com/office/drawing/2014/main" id="{78267F57-C6AE-A77F-2B19-CEFB03FC1EBE}"/>
              </a:ext>
            </a:extLst>
          </p:cNvPr>
          <p:cNvSpPr>
            <a:spLocks noGrp="1"/>
          </p:cNvSpPr>
          <p:nvPr>
            <p:ph idx="1"/>
          </p:nvPr>
        </p:nvSpPr>
        <p:spPr>
          <a:xfrm>
            <a:off x="457200" y="2286000"/>
            <a:ext cx="11277600" cy="4351338"/>
          </a:xfrm>
        </p:spPr>
        <p:txBody>
          <a:bodyPr numCol="1"/>
          <a:lstStyle/>
          <a:p>
            <a:pPr>
              <a:spcBef>
                <a:spcPts val="0"/>
              </a:spcBef>
              <a:spcAft>
                <a:spcPts val="2400"/>
              </a:spcAft>
              <a:buNone/>
            </a:pPr>
            <a:r>
              <a:rPr lang="en-US" dirty="0"/>
              <a:t> “I don’t need to meet with you first. I already know </a:t>
            </a:r>
            <a:br>
              <a:rPr lang="en-US" dirty="0"/>
            </a:br>
            <a:r>
              <a:rPr lang="en-US" dirty="0"/>
              <a:t>the house I want to see, just meet me there.”</a:t>
            </a:r>
          </a:p>
          <a:p>
            <a:pPr>
              <a:spcBef>
                <a:spcPts val="0"/>
              </a:spcBef>
              <a:spcAft>
                <a:spcPts val="2400"/>
              </a:spcAft>
              <a:buNone/>
            </a:pPr>
            <a:r>
              <a:rPr lang="en-US" dirty="0"/>
              <a:t>“Why do I need to talk to a lender? I know what I can afford.”</a:t>
            </a:r>
          </a:p>
          <a:p>
            <a:pPr>
              <a:spcBef>
                <a:spcPts val="0"/>
              </a:spcBef>
              <a:spcAft>
                <a:spcPts val="2400"/>
              </a:spcAft>
              <a:buNone/>
            </a:pPr>
            <a:r>
              <a:rPr lang="en-US" dirty="0">
                <a:solidFill>
                  <a:schemeClr val="tx1"/>
                </a:solidFill>
                <a:latin typeface="Montserrat" pitchFamily="2" charset="77"/>
              </a:rPr>
              <a:t>“I don’t need to talk to a lender – I am a cash buyer.”</a:t>
            </a:r>
            <a:endParaRPr lang="en-US" dirty="0"/>
          </a:p>
        </p:txBody>
      </p:sp>
      <p:sp>
        <p:nvSpPr>
          <p:cNvPr id="4" name="Date Placeholder 3">
            <a:extLst>
              <a:ext uri="{FF2B5EF4-FFF2-40B4-BE49-F238E27FC236}">
                <a16:creationId xmlns:a16="http://schemas.microsoft.com/office/drawing/2014/main" id="{9D0FA6D4-3C35-E076-6C2E-EE7B2BC312B7}"/>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5" name="Date Placeholder 3">
            <a:extLst>
              <a:ext uri="{FF2B5EF4-FFF2-40B4-BE49-F238E27FC236}">
                <a16:creationId xmlns:a16="http://schemas.microsoft.com/office/drawing/2014/main" id="{8AE08416-AC92-5AE4-4E38-80F43EB5702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77</a:t>
            </a:fld>
            <a:endParaRPr lang="en-US" sz="1200" b="1" dirty="0">
              <a:solidFill>
                <a:srgbClr val="606060"/>
              </a:solidFill>
            </a:endParaRPr>
          </a:p>
        </p:txBody>
      </p:sp>
    </p:spTree>
    <p:extLst>
      <p:ext uri="{BB962C8B-B14F-4D97-AF65-F5344CB8AC3E}">
        <p14:creationId xmlns:p14="http://schemas.microsoft.com/office/powerpoint/2010/main" val="7648021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B067A-828E-D56F-3A82-CD476074F890}"/>
              </a:ext>
            </a:extLst>
          </p:cNvPr>
          <p:cNvSpPr>
            <a:spLocks noGrp="1"/>
          </p:cNvSpPr>
          <p:nvPr>
            <p:ph type="title"/>
          </p:nvPr>
        </p:nvSpPr>
        <p:spPr/>
        <p:txBody>
          <a:bodyPr/>
          <a:lstStyle/>
          <a:p>
            <a:r>
              <a:rPr lang="en-US" dirty="0"/>
              <a:t>What Do You Say?</a:t>
            </a:r>
          </a:p>
        </p:txBody>
      </p:sp>
      <p:sp>
        <p:nvSpPr>
          <p:cNvPr id="3" name="Content Placeholder 2">
            <a:extLst>
              <a:ext uri="{FF2B5EF4-FFF2-40B4-BE49-F238E27FC236}">
                <a16:creationId xmlns:a16="http://schemas.microsoft.com/office/drawing/2014/main" id="{78267F57-C6AE-A77F-2B19-CEFB03FC1EBE}"/>
              </a:ext>
            </a:extLst>
          </p:cNvPr>
          <p:cNvSpPr>
            <a:spLocks noGrp="1"/>
          </p:cNvSpPr>
          <p:nvPr>
            <p:ph idx="1"/>
          </p:nvPr>
        </p:nvSpPr>
        <p:spPr/>
        <p:txBody>
          <a:bodyPr numCol="1"/>
          <a:lstStyle/>
          <a:p>
            <a:pPr marL="0" indent="0">
              <a:spcBef>
                <a:spcPts val="0"/>
              </a:spcBef>
              <a:spcAft>
                <a:spcPts val="2400"/>
              </a:spcAft>
              <a:buNone/>
            </a:pPr>
            <a:r>
              <a:rPr lang="en-US" dirty="0"/>
              <a:t>Spend time in advance developing responses so that </a:t>
            </a:r>
            <a:br>
              <a:rPr lang="en-US" dirty="0"/>
            </a:br>
            <a:r>
              <a:rPr lang="en-US" dirty="0"/>
              <a:t>you are prepared to respond to consumers questions </a:t>
            </a:r>
            <a:br>
              <a:rPr lang="en-US" dirty="0"/>
            </a:br>
            <a:r>
              <a:rPr lang="en-US" dirty="0"/>
              <a:t>and requests, including ‘meet me at the house’!</a:t>
            </a:r>
          </a:p>
        </p:txBody>
      </p:sp>
      <p:sp>
        <p:nvSpPr>
          <p:cNvPr id="4" name="Date Placeholder 3">
            <a:extLst>
              <a:ext uri="{FF2B5EF4-FFF2-40B4-BE49-F238E27FC236}">
                <a16:creationId xmlns:a16="http://schemas.microsoft.com/office/drawing/2014/main" id="{21DA7464-6489-CF06-4990-3D2D267F75BA}"/>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5" name="Date Placeholder 3">
            <a:extLst>
              <a:ext uri="{FF2B5EF4-FFF2-40B4-BE49-F238E27FC236}">
                <a16:creationId xmlns:a16="http://schemas.microsoft.com/office/drawing/2014/main" id="{A23F419D-A1CE-4ADB-7BD2-B031F0CFC41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78</a:t>
            </a:fld>
            <a:endParaRPr lang="en-US" sz="1200" b="1" dirty="0">
              <a:solidFill>
                <a:srgbClr val="606060"/>
              </a:solidFill>
            </a:endParaRPr>
          </a:p>
        </p:txBody>
      </p:sp>
    </p:spTree>
    <p:extLst>
      <p:ext uri="{BB962C8B-B14F-4D97-AF65-F5344CB8AC3E}">
        <p14:creationId xmlns:p14="http://schemas.microsoft.com/office/powerpoint/2010/main" val="3629880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9C4ACD-7778-21C3-F41E-CDEDD4B6D0DC}"/>
              </a:ext>
            </a:extLst>
          </p:cNvPr>
          <p:cNvSpPr>
            <a:spLocks noGrp="1"/>
          </p:cNvSpPr>
          <p:nvPr>
            <p:ph type="title"/>
          </p:nvPr>
        </p:nvSpPr>
        <p:spPr/>
        <p:txBody>
          <a:bodyPr/>
          <a:lstStyle/>
          <a:p>
            <a:r>
              <a:rPr lang="en-US" dirty="0"/>
              <a:t>Your </a:t>
            </a:r>
            <a:br>
              <a:rPr lang="en-US" dirty="0"/>
            </a:br>
            <a:r>
              <a:rPr lang="en-US" dirty="0"/>
              <a:t>Unique Value Proposition</a:t>
            </a:r>
          </a:p>
        </p:txBody>
      </p:sp>
      <p:sp>
        <p:nvSpPr>
          <p:cNvPr id="7" name="Content Placeholder 6">
            <a:extLst>
              <a:ext uri="{FF2B5EF4-FFF2-40B4-BE49-F238E27FC236}">
                <a16:creationId xmlns:a16="http://schemas.microsoft.com/office/drawing/2014/main" id="{DEEA51A3-0D70-E70F-762D-353F51966900}"/>
              </a:ext>
            </a:extLst>
          </p:cNvPr>
          <p:cNvSpPr>
            <a:spLocks noGrp="1"/>
          </p:cNvSpPr>
          <p:nvPr>
            <p:ph idx="1"/>
          </p:nvPr>
        </p:nvSpPr>
        <p:spPr>
          <a:xfrm>
            <a:off x="3965448" y="914400"/>
            <a:ext cx="7403592" cy="3776133"/>
          </a:xfrm>
        </p:spPr>
        <p:txBody>
          <a:bodyPr numCol="2"/>
          <a:lstStyle/>
          <a:p>
            <a:pPr marL="0" lvl="0" indent="0">
              <a:spcBef>
                <a:spcPts val="0"/>
              </a:spcBef>
              <a:buNone/>
            </a:pPr>
            <a:r>
              <a:rPr lang="en-US" b="1" dirty="0">
                <a:solidFill>
                  <a:schemeClr val="tx1"/>
                </a:solidFill>
                <a:cs typeface="Arial" panose="020B0604020202020204" pitchFamily="34" charset="0"/>
              </a:rPr>
              <a:t>Education</a:t>
            </a:r>
          </a:p>
          <a:p>
            <a:pPr marL="228600" lvl="1">
              <a:spcBef>
                <a:spcPts val="0"/>
              </a:spcBef>
              <a:spcAft>
                <a:spcPts val="4800"/>
              </a:spcAft>
            </a:pPr>
            <a:r>
              <a:rPr lang="en-US" dirty="0">
                <a:solidFill>
                  <a:schemeClr val="tx1"/>
                </a:solidFill>
                <a:cs typeface="Arial" panose="020B0604020202020204" pitchFamily="34" charset="0"/>
              </a:rPr>
              <a:t>Specialized training</a:t>
            </a:r>
          </a:p>
          <a:p>
            <a:pPr marL="0" lvl="0" indent="0">
              <a:spcBef>
                <a:spcPts val="0"/>
              </a:spcBef>
              <a:buNone/>
            </a:pPr>
            <a:r>
              <a:rPr lang="en-US" b="1" dirty="0">
                <a:solidFill>
                  <a:schemeClr val="tx1"/>
                </a:solidFill>
                <a:cs typeface="Arial" panose="020B0604020202020204" pitchFamily="34" charset="0"/>
              </a:rPr>
              <a:t/>
            </a:r>
            <a:br>
              <a:rPr lang="en-US" b="1" dirty="0">
                <a:solidFill>
                  <a:schemeClr val="tx1"/>
                </a:solidFill>
                <a:cs typeface="Arial" panose="020B0604020202020204" pitchFamily="34" charset="0"/>
              </a:rPr>
            </a:br>
            <a:r>
              <a:rPr lang="en-US" b="1" dirty="0">
                <a:solidFill>
                  <a:schemeClr val="tx1"/>
                </a:solidFill>
                <a:cs typeface="Arial" panose="020B0604020202020204" pitchFamily="34" charset="0"/>
              </a:rPr>
              <a:t>Expertise</a:t>
            </a:r>
          </a:p>
          <a:p>
            <a:pPr marL="342900" lvl="1" indent="-342900"/>
            <a:r>
              <a:rPr lang="en-US" dirty="0">
                <a:solidFill>
                  <a:schemeClr val="tx1"/>
                </a:solidFill>
                <a:cs typeface="Arial" panose="020B0604020202020204" pitchFamily="34" charset="0"/>
              </a:rPr>
              <a:t>Market knowledge</a:t>
            </a:r>
            <a:endParaRPr lang="en-US" dirty="0">
              <a:cs typeface="Arial" panose="020B0604020202020204" pitchFamily="34" charset="0"/>
            </a:endParaRPr>
          </a:p>
          <a:p>
            <a:pPr marL="342900" lvl="1" indent="-342900"/>
            <a:r>
              <a:rPr lang="en-US" dirty="0">
                <a:solidFill>
                  <a:schemeClr val="tx1"/>
                </a:solidFill>
                <a:cs typeface="Arial" panose="020B0604020202020204" pitchFamily="34" charset="0"/>
              </a:rPr>
              <a:t>Skills</a:t>
            </a:r>
          </a:p>
          <a:p>
            <a:pPr lvl="0">
              <a:spcAft>
                <a:spcPts val="2400"/>
              </a:spcAft>
            </a:pPr>
            <a:endParaRPr lang="en-US" b="1" dirty="0">
              <a:solidFill>
                <a:schemeClr val="tx1"/>
              </a:solidFill>
              <a:cs typeface="Arial" panose="020B0604020202020204" pitchFamily="34" charset="0"/>
            </a:endParaRPr>
          </a:p>
        </p:txBody>
      </p:sp>
      <p:pic>
        <p:nvPicPr>
          <p:cNvPr id="9" name="Graphic 8">
            <a:extLst>
              <a:ext uri="{FF2B5EF4-FFF2-40B4-BE49-F238E27FC236}">
                <a16:creationId xmlns:a16="http://schemas.microsoft.com/office/drawing/2014/main" id="{EB4152EF-56A5-C868-87EE-92F9500BC0E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3200400"/>
            <a:ext cx="1828800" cy="1828800"/>
          </a:xfrm>
          <a:prstGeom prst="rect">
            <a:avLst/>
          </a:prstGeom>
        </p:spPr>
      </p:pic>
      <p:sp>
        <p:nvSpPr>
          <p:cNvPr id="2" name="Date Placeholder 3">
            <a:extLst>
              <a:ext uri="{FF2B5EF4-FFF2-40B4-BE49-F238E27FC236}">
                <a16:creationId xmlns:a16="http://schemas.microsoft.com/office/drawing/2014/main" id="{C64ADCE7-8861-0909-48EC-6DA70E0D2063}"/>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3" name="Date Placeholder 3">
            <a:extLst>
              <a:ext uri="{FF2B5EF4-FFF2-40B4-BE49-F238E27FC236}">
                <a16:creationId xmlns:a16="http://schemas.microsoft.com/office/drawing/2014/main" id="{A3F08548-1D5C-FA0D-648D-D3D1FC4A28D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79</a:t>
            </a:fld>
            <a:endParaRPr lang="en-US" sz="1200" b="1" dirty="0">
              <a:solidFill>
                <a:srgbClr val="606060"/>
              </a:solidFill>
            </a:endParaRPr>
          </a:p>
        </p:txBody>
      </p:sp>
      <p:sp>
        <p:nvSpPr>
          <p:cNvPr id="5" name="TextBox 4">
            <a:extLst>
              <a:ext uri="{FF2B5EF4-FFF2-40B4-BE49-F238E27FC236}">
                <a16:creationId xmlns:a16="http://schemas.microsoft.com/office/drawing/2014/main" id="{B064E6DE-DC7E-3C44-6698-90A663B20FD5}"/>
              </a:ext>
            </a:extLst>
          </p:cNvPr>
          <p:cNvSpPr txBox="1"/>
          <p:nvPr/>
        </p:nvSpPr>
        <p:spPr>
          <a:xfrm>
            <a:off x="7667244" y="914400"/>
            <a:ext cx="3978796" cy="3031599"/>
          </a:xfrm>
          <a:prstGeom prst="rect">
            <a:avLst/>
          </a:prstGeom>
          <a:noFill/>
        </p:spPr>
        <p:txBody>
          <a:bodyPr wrap="square">
            <a:spAutoFit/>
          </a:bodyPr>
          <a:lstStyle/>
          <a:p>
            <a:pPr lvl="0">
              <a:spcBef>
                <a:spcPts val="0"/>
              </a:spcBef>
            </a:pPr>
            <a:r>
              <a:rPr lang="en-US" sz="2800" b="1" dirty="0">
                <a:solidFill>
                  <a:schemeClr val="tx1"/>
                </a:solidFill>
                <a:latin typeface="Montserrat  "/>
                <a:cs typeface="Arial" panose="020B0604020202020204" pitchFamily="34" charset="0"/>
              </a:rPr>
              <a:t>Experience</a:t>
            </a:r>
            <a:br>
              <a:rPr lang="en-US" sz="2800" b="1" dirty="0">
                <a:solidFill>
                  <a:schemeClr val="tx1"/>
                </a:solidFill>
                <a:latin typeface="Montserrat  "/>
                <a:cs typeface="Arial" panose="020B0604020202020204" pitchFamily="34" charset="0"/>
              </a:rPr>
            </a:br>
            <a:endParaRPr lang="en-US" sz="600" b="1" dirty="0">
              <a:latin typeface="Montserrat  "/>
              <a:cs typeface="Arial" panose="020B0604020202020204" pitchFamily="34" charset="0"/>
            </a:endParaRPr>
          </a:p>
          <a:p>
            <a:pPr marL="342900" lvl="0" indent="-342900">
              <a:spcBef>
                <a:spcPts val="0"/>
              </a:spcBef>
              <a:buFont typeface="Arial" panose="020B0604020202020204" pitchFamily="34" charset="0"/>
              <a:buChar char="•"/>
            </a:pPr>
            <a:r>
              <a:rPr lang="en-US" sz="2400" dirty="0">
                <a:latin typeface="Montserrat  "/>
                <a:cs typeface="Arial" panose="020B0604020202020204" pitchFamily="34" charset="0"/>
              </a:rPr>
              <a:t>W</a:t>
            </a:r>
            <a:r>
              <a:rPr lang="en-US" sz="2400" dirty="0">
                <a:solidFill>
                  <a:schemeClr val="tx1"/>
                </a:solidFill>
                <a:latin typeface="Montserrat  "/>
                <a:cs typeface="Arial" panose="020B0604020202020204" pitchFamily="34" charset="0"/>
              </a:rPr>
              <a:t>hat you’ve done</a:t>
            </a:r>
            <a:br>
              <a:rPr lang="en-US" sz="2400" dirty="0">
                <a:solidFill>
                  <a:schemeClr val="tx1"/>
                </a:solidFill>
                <a:latin typeface="Montserrat  "/>
                <a:cs typeface="Arial" panose="020B0604020202020204" pitchFamily="34" charset="0"/>
              </a:rPr>
            </a:br>
            <a:endParaRPr lang="en-US" sz="700" dirty="0">
              <a:solidFill>
                <a:schemeClr val="tx1"/>
              </a:solidFill>
              <a:latin typeface="Montserrat  "/>
              <a:cs typeface="Arial" panose="020B0604020202020204" pitchFamily="34" charset="0"/>
            </a:endParaRPr>
          </a:p>
          <a:p>
            <a:pPr marL="342900" lvl="0" indent="-342900">
              <a:spcBef>
                <a:spcPts val="0"/>
              </a:spcBef>
              <a:buFont typeface="Arial" panose="020B0604020202020204" pitchFamily="34" charset="0"/>
              <a:buChar char="•"/>
            </a:pPr>
            <a:r>
              <a:rPr lang="en-US" sz="2400" dirty="0">
                <a:solidFill>
                  <a:schemeClr val="tx1"/>
                </a:solidFill>
                <a:latin typeface="Montserrat  "/>
                <a:cs typeface="Arial" panose="020B0604020202020204" pitchFamily="34" charset="0"/>
              </a:rPr>
              <a:t>What you’ve learned</a:t>
            </a:r>
            <a:endParaRPr lang="en-US" sz="2400" dirty="0">
              <a:latin typeface="Montserrat  "/>
              <a:cs typeface="Arial" panose="020B0604020202020204" pitchFamily="34" charset="0"/>
            </a:endParaRPr>
          </a:p>
          <a:p>
            <a:pPr lvl="0">
              <a:spcBef>
                <a:spcPts val="0"/>
              </a:spcBef>
            </a:pPr>
            <a:r>
              <a:rPr lang="en-US" sz="2000" b="1" dirty="0">
                <a:solidFill>
                  <a:schemeClr val="tx1"/>
                </a:solidFill>
                <a:latin typeface="Montserrat  "/>
                <a:cs typeface="Arial" panose="020B0604020202020204" pitchFamily="34" charset="0"/>
              </a:rPr>
              <a:t/>
            </a:r>
            <a:br>
              <a:rPr lang="en-US" sz="2000" b="1" dirty="0">
                <a:solidFill>
                  <a:schemeClr val="tx1"/>
                </a:solidFill>
                <a:latin typeface="Montserrat  "/>
                <a:cs typeface="Arial" panose="020B0604020202020204" pitchFamily="34" charset="0"/>
              </a:rPr>
            </a:br>
            <a:r>
              <a:rPr lang="en-US" sz="2000" b="1" dirty="0">
                <a:solidFill>
                  <a:schemeClr val="tx1"/>
                </a:solidFill>
                <a:latin typeface="Montserrat  "/>
                <a:cs typeface="Arial" panose="020B0604020202020204" pitchFamily="34" charset="0"/>
              </a:rPr>
              <a:t/>
            </a:r>
            <a:br>
              <a:rPr lang="en-US" sz="2000" b="1" dirty="0">
                <a:solidFill>
                  <a:schemeClr val="tx1"/>
                </a:solidFill>
                <a:latin typeface="Montserrat  "/>
                <a:cs typeface="Arial" panose="020B0604020202020204" pitchFamily="34" charset="0"/>
              </a:rPr>
            </a:br>
            <a:r>
              <a:rPr lang="en-US" sz="2800" b="1" dirty="0">
                <a:solidFill>
                  <a:schemeClr val="tx1"/>
                </a:solidFill>
                <a:latin typeface="Montserrat  "/>
                <a:cs typeface="Arial" panose="020B0604020202020204" pitchFamily="34" charset="0"/>
              </a:rPr>
              <a:t>Essence</a:t>
            </a:r>
            <a:r>
              <a:rPr lang="en-US" sz="2800" b="1" dirty="0">
                <a:latin typeface="Montserrat  "/>
                <a:cs typeface="Arial" panose="020B0604020202020204" pitchFamily="34" charset="0"/>
              </a:rPr>
              <a:t/>
            </a:r>
            <a:br>
              <a:rPr lang="en-US" sz="2800" b="1" dirty="0">
                <a:latin typeface="Montserrat  "/>
                <a:cs typeface="Arial" panose="020B0604020202020204" pitchFamily="34" charset="0"/>
              </a:rPr>
            </a:br>
            <a:endParaRPr lang="en-US" sz="1000" dirty="0">
              <a:latin typeface="Montserrat  "/>
              <a:cs typeface="Arial" panose="020B0604020202020204" pitchFamily="34" charset="0"/>
            </a:endParaRPr>
          </a:p>
          <a:p>
            <a:pPr lvl="1" indent="-457200">
              <a:spcAft>
                <a:spcPts val="1200"/>
              </a:spcAft>
              <a:buFont typeface="Arial" panose="020B0604020202020204" pitchFamily="34" charset="0"/>
              <a:buChar char="•"/>
            </a:pPr>
            <a:r>
              <a:rPr lang="en-US" sz="2400" dirty="0">
                <a:solidFill>
                  <a:schemeClr val="tx1"/>
                </a:solidFill>
                <a:latin typeface="Montserrat  "/>
                <a:cs typeface="Arial" panose="020B0604020202020204" pitchFamily="34" charset="0"/>
              </a:rPr>
              <a:t>What you stand for</a:t>
            </a:r>
          </a:p>
        </p:txBody>
      </p:sp>
    </p:spTree>
    <p:extLst>
      <p:ext uri="{BB962C8B-B14F-4D97-AF65-F5344CB8AC3E}">
        <p14:creationId xmlns:p14="http://schemas.microsoft.com/office/powerpoint/2010/main" val="727622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1477D2-6873-1A7A-81B8-106F10A49A7E}"/>
              </a:ext>
            </a:extLst>
          </p:cNvPr>
          <p:cNvSpPr>
            <a:spLocks noGrp="1"/>
          </p:cNvSpPr>
          <p:nvPr>
            <p:ph idx="1"/>
          </p:nvPr>
        </p:nvSpPr>
        <p:spPr>
          <a:xfrm>
            <a:off x="457200" y="914400"/>
            <a:ext cx="11277600" cy="5943600"/>
          </a:xfrm>
          <a:noFill/>
          <a:ln>
            <a:noFill/>
          </a:ln>
        </p:spPr>
        <p:txBody>
          <a:bodyPr vert="horz" lIns="91440" tIns="45720" rIns="91440" bIns="45720" numCol="1" rtlCol="0">
            <a:noAutofit/>
          </a:bodyPr>
          <a:lstStyle/>
          <a:p>
            <a:pPr>
              <a:spcBef>
                <a:spcPts val="0"/>
              </a:spcBef>
              <a:spcAft>
                <a:spcPts val="2400"/>
              </a:spcAft>
            </a:pPr>
            <a:r>
              <a:rPr lang="en-US" sz="2200" dirty="0"/>
              <a:t>All licensees are not alike</a:t>
            </a:r>
          </a:p>
          <a:p>
            <a:pPr>
              <a:spcBef>
                <a:spcPts val="0"/>
              </a:spcBef>
              <a:spcAft>
                <a:spcPts val="2400"/>
              </a:spcAft>
            </a:pPr>
            <a:r>
              <a:rPr lang="en-US" sz="2200" dirty="0"/>
              <a:t>Not all licensees give buyers the same level of service</a:t>
            </a:r>
          </a:p>
          <a:p>
            <a:pPr>
              <a:spcBef>
                <a:spcPts val="0"/>
              </a:spcBef>
              <a:spcAft>
                <a:spcPts val="2400"/>
              </a:spcAft>
            </a:pPr>
            <a:r>
              <a:rPr lang="en-US" sz="2200" dirty="0"/>
              <a:t>You need to differentiate yourself from other agents </a:t>
            </a:r>
            <a:br>
              <a:rPr lang="en-US" sz="2200" dirty="0"/>
            </a:br>
            <a:r>
              <a:rPr lang="en-US" sz="2200" dirty="0"/>
              <a:t>by articulating your services</a:t>
            </a:r>
          </a:p>
          <a:p>
            <a:pPr>
              <a:spcBef>
                <a:spcPts val="0"/>
              </a:spcBef>
              <a:spcAft>
                <a:spcPts val="2400"/>
              </a:spcAft>
            </a:pPr>
            <a:r>
              <a:rPr lang="en-US" sz="2200" dirty="0"/>
              <a:t>You need a unique value proposition that represents </a:t>
            </a:r>
            <a:br>
              <a:rPr lang="en-US" sz="2200" dirty="0"/>
            </a:br>
            <a:r>
              <a:rPr lang="en-US" sz="2200" dirty="0"/>
              <a:t>your personal style</a:t>
            </a:r>
          </a:p>
          <a:p>
            <a:pPr>
              <a:spcBef>
                <a:spcPts val="0"/>
              </a:spcBef>
              <a:spcAft>
                <a:spcPts val="2400"/>
              </a:spcAft>
            </a:pPr>
            <a:r>
              <a:rPr lang="en-US" sz="2200" dirty="0"/>
              <a:t>We cannot get loyalty from the buyers without showing </a:t>
            </a:r>
            <a:br>
              <a:rPr lang="en-US" sz="2200" dirty="0"/>
            </a:br>
            <a:r>
              <a:rPr lang="en-US" sz="2200" dirty="0"/>
              <a:t>our loyalty to them and what we do to help them find </a:t>
            </a:r>
            <a:br>
              <a:rPr lang="en-US" sz="2200" dirty="0"/>
            </a:br>
            <a:r>
              <a:rPr lang="en-US" sz="2200" dirty="0"/>
              <a:t>the right home – at the right price and terms – and get</a:t>
            </a:r>
            <a:br>
              <a:rPr lang="en-US" sz="2200" dirty="0"/>
            </a:br>
            <a:r>
              <a:rPr lang="en-US" sz="2200" dirty="0"/>
              <a:t>to the closing table!</a:t>
            </a:r>
          </a:p>
        </p:txBody>
      </p:sp>
      <p:sp>
        <p:nvSpPr>
          <p:cNvPr id="2" name="Date Placeholder 3">
            <a:extLst>
              <a:ext uri="{FF2B5EF4-FFF2-40B4-BE49-F238E27FC236}">
                <a16:creationId xmlns:a16="http://schemas.microsoft.com/office/drawing/2014/main" id="{6A7D8E4C-2417-F885-E3E6-8ABD279B79CB}"/>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4" name="Date Placeholder 3">
            <a:extLst>
              <a:ext uri="{FF2B5EF4-FFF2-40B4-BE49-F238E27FC236}">
                <a16:creationId xmlns:a16="http://schemas.microsoft.com/office/drawing/2014/main" id="{52B03491-B85E-AAE8-B1C2-3B7DEF7846E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80</a:t>
            </a:fld>
            <a:endParaRPr lang="en-US" sz="1200" b="1" dirty="0">
              <a:solidFill>
                <a:srgbClr val="606060"/>
              </a:solidFill>
            </a:endParaRPr>
          </a:p>
        </p:txBody>
      </p:sp>
    </p:spTree>
    <p:extLst>
      <p:ext uri="{BB962C8B-B14F-4D97-AF65-F5344CB8AC3E}">
        <p14:creationId xmlns:p14="http://schemas.microsoft.com/office/powerpoint/2010/main" val="1080925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9198A-F959-4086-B56E-03CD9F37A3FB}"/>
              </a:ext>
            </a:extLst>
          </p:cNvPr>
          <p:cNvSpPr>
            <a:spLocks noGrp="1"/>
          </p:cNvSpPr>
          <p:nvPr>
            <p:ph type="title"/>
          </p:nvPr>
        </p:nvSpPr>
        <p:spPr>
          <a:xfrm>
            <a:off x="457200" y="914400"/>
            <a:ext cx="11277600" cy="914400"/>
          </a:xfrm>
        </p:spPr>
        <p:txBody>
          <a:bodyPr>
            <a:normAutofit/>
          </a:bodyPr>
          <a:lstStyle/>
          <a:p>
            <a:r>
              <a:rPr lang="en-US" dirty="0"/>
              <a:t>ABR® Member Benefits</a:t>
            </a:r>
          </a:p>
        </p:txBody>
      </p:sp>
      <p:sp>
        <p:nvSpPr>
          <p:cNvPr id="9" name="Date Placeholder 3">
            <a:extLst>
              <a:ext uri="{FF2B5EF4-FFF2-40B4-BE49-F238E27FC236}">
                <a16:creationId xmlns:a16="http://schemas.microsoft.com/office/drawing/2014/main" id="{6902219D-DAAC-7C3F-0190-75D51C46B18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5" name="Content Placeholder 4">
            <a:extLst>
              <a:ext uri="{FF2B5EF4-FFF2-40B4-BE49-F238E27FC236}">
                <a16:creationId xmlns:a16="http://schemas.microsoft.com/office/drawing/2014/main" id="{F4BFB617-CF3B-3C95-9B47-530762B726C1}"/>
              </a:ext>
            </a:extLst>
          </p:cNvPr>
          <p:cNvSpPr>
            <a:spLocks noGrp="1"/>
          </p:cNvSpPr>
          <p:nvPr>
            <p:ph idx="1"/>
          </p:nvPr>
        </p:nvSpPr>
        <p:spPr>
          <a:xfrm>
            <a:off x="457200" y="1825625"/>
            <a:ext cx="11277600" cy="4352544"/>
          </a:xfrm>
        </p:spPr>
        <p:txBody>
          <a:bodyPr numCol="1"/>
          <a:lstStyle/>
          <a:p>
            <a:pPr lvl="0">
              <a:spcBef>
                <a:spcPts val="0"/>
              </a:spcBef>
              <a:spcAft>
                <a:spcPts val="2400"/>
              </a:spcAft>
            </a:pPr>
            <a:r>
              <a:rPr lang="en-US" sz="2800" b="0" i="0" dirty="0">
                <a:solidFill>
                  <a:schemeClr val="tx2"/>
                </a:solidFill>
                <a:effectLst/>
                <a:latin typeface="Montserrat" pitchFamily="2" charset="77"/>
              </a:rPr>
              <a:t>Private Facebook Networking Group</a:t>
            </a:r>
          </a:p>
          <a:p>
            <a:pPr lvl="0">
              <a:spcBef>
                <a:spcPts val="0"/>
              </a:spcBef>
              <a:spcAft>
                <a:spcPts val="2400"/>
              </a:spcAft>
            </a:pPr>
            <a:r>
              <a:rPr lang="en-US" sz="2800" b="0" i="0" dirty="0">
                <a:solidFill>
                  <a:schemeClr val="tx2"/>
                </a:solidFill>
                <a:latin typeface="Montserrat" pitchFamily="2" charset="77"/>
              </a:rPr>
              <a:t>Networking/Referrals with 35,000 ABR</a:t>
            </a:r>
            <a:r>
              <a:rPr lang="en-US" sz="2800" b="0" i="0" baseline="30000" dirty="0">
                <a:solidFill>
                  <a:schemeClr val="tx2"/>
                </a:solidFill>
                <a:latin typeface="Montserrat" pitchFamily="2" charset="77"/>
              </a:rPr>
              <a:t>®</a:t>
            </a:r>
            <a:r>
              <a:rPr lang="en-US" sz="2800" b="0" i="0" dirty="0">
                <a:solidFill>
                  <a:schemeClr val="tx2"/>
                </a:solidFill>
                <a:latin typeface="Montserrat" pitchFamily="2" charset="77"/>
              </a:rPr>
              <a:t> designees</a:t>
            </a:r>
          </a:p>
          <a:p>
            <a:pPr lvl="0">
              <a:spcBef>
                <a:spcPts val="0"/>
              </a:spcBef>
              <a:spcAft>
                <a:spcPts val="2400"/>
              </a:spcAft>
            </a:pPr>
            <a:r>
              <a:rPr lang="en-US" sz="2800" b="0" i="0" dirty="0">
                <a:solidFill>
                  <a:schemeClr val="tx2"/>
                </a:solidFill>
                <a:latin typeface="Montserrat" pitchFamily="2" charset="77"/>
              </a:rPr>
              <a:t>Customizable Marketing Materials</a:t>
            </a:r>
          </a:p>
          <a:p>
            <a:pPr lvl="0">
              <a:spcBef>
                <a:spcPts val="0"/>
              </a:spcBef>
              <a:spcAft>
                <a:spcPts val="2400"/>
              </a:spcAft>
            </a:pPr>
            <a:r>
              <a:rPr lang="en-US" sz="2800" b="0" i="0" dirty="0">
                <a:solidFill>
                  <a:schemeClr val="tx2"/>
                </a:solidFill>
                <a:latin typeface="Montserrat" pitchFamily="2" charset="77"/>
              </a:rPr>
              <a:t>Tools for Working with Buyers</a:t>
            </a:r>
          </a:p>
          <a:p>
            <a:pPr lvl="0">
              <a:spcBef>
                <a:spcPts val="0"/>
              </a:spcBef>
              <a:spcAft>
                <a:spcPts val="2400"/>
              </a:spcAft>
            </a:pPr>
            <a:r>
              <a:rPr lang="en-US" sz="2800" b="0" i="0" dirty="0">
                <a:solidFill>
                  <a:schemeClr val="tx2"/>
                </a:solidFill>
                <a:latin typeface="Montserrat" pitchFamily="2" charset="77"/>
              </a:rPr>
              <a:t>Publications and Other Resources</a:t>
            </a:r>
          </a:p>
        </p:txBody>
      </p:sp>
      <p:sp>
        <p:nvSpPr>
          <p:cNvPr id="3" name="Date Placeholder 3">
            <a:extLst>
              <a:ext uri="{FF2B5EF4-FFF2-40B4-BE49-F238E27FC236}">
                <a16:creationId xmlns:a16="http://schemas.microsoft.com/office/drawing/2014/main" id="{5C0C5C29-8CA8-D76D-9AF3-2746DE9A683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9</a:t>
            </a:fld>
            <a:endParaRPr lang="en-US" sz="1200" b="1" dirty="0">
              <a:solidFill>
                <a:srgbClr val="606060"/>
              </a:solidFill>
            </a:endParaRPr>
          </a:p>
        </p:txBody>
      </p:sp>
    </p:spTree>
    <p:extLst>
      <p:ext uri="{BB962C8B-B14F-4D97-AF65-F5344CB8AC3E}">
        <p14:creationId xmlns:p14="http://schemas.microsoft.com/office/powerpoint/2010/main" val="5426609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8EEE1E-5239-4E3C-8A47-D59291BDC9FA}"/>
              </a:ext>
            </a:extLst>
          </p:cNvPr>
          <p:cNvSpPr>
            <a:spLocks noGrp="1"/>
          </p:cNvSpPr>
          <p:nvPr>
            <p:ph type="title"/>
          </p:nvPr>
        </p:nvSpPr>
        <p:spPr>
          <a:xfrm>
            <a:off x="454152" y="914400"/>
            <a:ext cx="2743200" cy="1828800"/>
          </a:xfrm>
        </p:spPr>
        <p:txBody>
          <a:bodyPr>
            <a:normAutofit fontScale="90000"/>
          </a:bodyPr>
          <a:lstStyle/>
          <a:p>
            <a:r>
              <a:rPr lang="en-US"/>
              <a:t>Know Your Unique Value Proposition</a:t>
            </a:r>
          </a:p>
        </p:txBody>
      </p:sp>
      <p:sp>
        <p:nvSpPr>
          <p:cNvPr id="7" name="Content Placeholder 6">
            <a:extLst>
              <a:ext uri="{FF2B5EF4-FFF2-40B4-BE49-F238E27FC236}">
                <a16:creationId xmlns:a16="http://schemas.microsoft.com/office/drawing/2014/main" id="{905B5969-B814-44E7-A587-076D12446BAE}"/>
              </a:ext>
            </a:extLst>
          </p:cNvPr>
          <p:cNvSpPr>
            <a:spLocks noGrp="1"/>
          </p:cNvSpPr>
          <p:nvPr>
            <p:ph idx="1"/>
          </p:nvPr>
        </p:nvSpPr>
        <p:spPr>
          <a:xfrm>
            <a:off x="3965448" y="914400"/>
            <a:ext cx="7772400" cy="5262563"/>
          </a:xfrm>
        </p:spPr>
        <p:txBody>
          <a:bodyPr numCol="1">
            <a:noAutofit/>
          </a:bodyPr>
          <a:lstStyle/>
          <a:p>
            <a:pPr>
              <a:spcBef>
                <a:spcPts val="0"/>
              </a:spcBef>
              <a:spcAft>
                <a:spcPts val="2400"/>
              </a:spcAft>
            </a:pPr>
            <a:r>
              <a:rPr lang="en-US" dirty="0"/>
              <a:t>Tailored to your clients and your market</a:t>
            </a:r>
          </a:p>
          <a:p>
            <a:pPr>
              <a:spcBef>
                <a:spcPts val="0"/>
              </a:spcBef>
              <a:spcAft>
                <a:spcPts val="2400"/>
              </a:spcAft>
            </a:pPr>
            <a:r>
              <a:rPr lang="en-US" dirty="0"/>
              <a:t>Gives you competitive advantage</a:t>
            </a:r>
          </a:p>
          <a:p>
            <a:pPr>
              <a:spcBef>
                <a:spcPts val="0"/>
              </a:spcBef>
              <a:spcAft>
                <a:spcPts val="2400"/>
              </a:spcAft>
            </a:pPr>
            <a:r>
              <a:rPr lang="en-US" dirty="0"/>
              <a:t>Your market distinction – expressed </a:t>
            </a:r>
            <a:br>
              <a:rPr lang="en-US" dirty="0"/>
            </a:br>
            <a:r>
              <a:rPr lang="en-US" dirty="0"/>
              <a:t>as services you offer to buyers</a:t>
            </a:r>
          </a:p>
        </p:txBody>
      </p:sp>
      <p:sp>
        <p:nvSpPr>
          <p:cNvPr id="2" name="Date Placeholder 3">
            <a:extLst>
              <a:ext uri="{FF2B5EF4-FFF2-40B4-BE49-F238E27FC236}">
                <a16:creationId xmlns:a16="http://schemas.microsoft.com/office/drawing/2014/main" id="{EE903B09-4409-5D30-3B1A-4FF2246F0D8D}"/>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pic>
        <p:nvPicPr>
          <p:cNvPr id="9" name="Graphic 8">
            <a:extLst>
              <a:ext uri="{FF2B5EF4-FFF2-40B4-BE49-F238E27FC236}">
                <a16:creationId xmlns:a16="http://schemas.microsoft.com/office/drawing/2014/main" id="{B6FCB965-4DEE-2E16-4F7E-BD2EB7C47D8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7200" y="3200400"/>
            <a:ext cx="1828800" cy="1828800"/>
          </a:xfrm>
          <a:prstGeom prst="rect">
            <a:avLst/>
          </a:prstGeom>
        </p:spPr>
      </p:pic>
      <p:sp>
        <p:nvSpPr>
          <p:cNvPr id="4" name="Date Placeholder 3">
            <a:extLst>
              <a:ext uri="{FF2B5EF4-FFF2-40B4-BE49-F238E27FC236}">
                <a16:creationId xmlns:a16="http://schemas.microsoft.com/office/drawing/2014/main" id="{AB5D1A9B-25AE-5C14-1E83-E5CC25098BBD}"/>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81</a:t>
            </a:fld>
            <a:endParaRPr lang="en-US" sz="1200" b="1" dirty="0">
              <a:solidFill>
                <a:srgbClr val="606060"/>
              </a:solidFill>
            </a:endParaRPr>
          </a:p>
        </p:txBody>
      </p:sp>
    </p:spTree>
    <p:extLst>
      <p:ext uri="{BB962C8B-B14F-4D97-AF65-F5344CB8AC3E}">
        <p14:creationId xmlns:p14="http://schemas.microsoft.com/office/powerpoint/2010/main" val="1066433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649638-DC9D-FA99-F9E2-0F97FAD14853}"/>
              </a:ext>
            </a:extLst>
          </p:cNvPr>
          <p:cNvSpPr>
            <a:spLocks noGrp="1"/>
          </p:cNvSpPr>
          <p:nvPr>
            <p:ph type="title"/>
          </p:nvPr>
        </p:nvSpPr>
        <p:spPr/>
        <p:txBody>
          <a:bodyPr/>
          <a:lstStyle/>
          <a:p>
            <a:r>
              <a:rPr lang="en-US" dirty="0"/>
              <a:t>Fine Tuning Your Value Proposition</a:t>
            </a:r>
          </a:p>
        </p:txBody>
      </p:sp>
      <p:sp>
        <p:nvSpPr>
          <p:cNvPr id="5" name="Content Placeholder 4">
            <a:extLst>
              <a:ext uri="{FF2B5EF4-FFF2-40B4-BE49-F238E27FC236}">
                <a16:creationId xmlns:a16="http://schemas.microsoft.com/office/drawing/2014/main" id="{8807DFB8-31BA-CB81-2ACA-65596222EA9A}"/>
              </a:ext>
            </a:extLst>
          </p:cNvPr>
          <p:cNvSpPr>
            <a:spLocks noGrp="1"/>
          </p:cNvSpPr>
          <p:nvPr>
            <p:ph idx="1"/>
          </p:nvPr>
        </p:nvSpPr>
        <p:spPr/>
        <p:txBody>
          <a:bodyPr numCol="1"/>
          <a:lstStyle/>
          <a:p>
            <a:pPr>
              <a:spcBef>
                <a:spcPts val="0"/>
              </a:spcBef>
              <a:spcAft>
                <a:spcPts val="2400"/>
              </a:spcAft>
            </a:pPr>
            <a:r>
              <a:rPr lang="en-US" sz="2600" dirty="0"/>
              <a:t>As we go throughout the course – </a:t>
            </a:r>
            <a:br>
              <a:rPr lang="en-US" sz="2600" dirty="0"/>
            </a:br>
            <a:r>
              <a:rPr lang="en-US" sz="2600" dirty="0"/>
              <a:t>this is the page you can come back to – </a:t>
            </a:r>
            <a:br>
              <a:rPr lang="en-US" sz="2600" dirty="0"/>
            </a:br>
            <a:r>
              <a:rPr lang="en-US" sz="2600" dirty="0"/>
              <a:t>to fine-tune your value proposition.</a:t>
            </a:r>
          </a:p>
          <a:p>
            <a:pPr>
              <a:spcBef>
                <a:spcPts val="0"/>
              </a:spcBef>
              <a:spcAft>
                <a:spcPts val="2400"/>
              </a:spcAft>
            </a:pPr>
            <a:r>
              <a:rPr lang="en-US" sz="2600" dirty="0"/>
              <a:t>When something comes up that you do – want to do – or know you should do – </a:t>
            </a:r>
            <a:br>
              <a:rPr lang="en-US" sz="2600" dirty="0"/>
            </a:br>
            <a:r>
              <a:rPr lang="en-US" sz="2600" dirty="0"/>
              <a:t>put it here – come back to it and create </a:t>
            </a:r>
            <a:br>
              <a:rPr lang="en-US" sz="2600" dirty="0"/>
            </a:br>
            <a:r>
              <a:rPr lang="en-US" sz="2600" dirty="0"/>
              <a:t>your personalized list.</a:t>
            </a:r>
          </a:p>
        </p:txBody>
      </p:sp>
      <p:sp>
        <p:nvSpPr>
          <p:cNvPr id="2" name="Date Placeholder 3">
            <a:extLst>
              <a:ext uri="{FF2B5EF4-FFF2-40B4-BE49-F238E27FC236}">
                <a16:creationId xmlns:a16="http://schemas.microsoft.com/office/drawing/2014/main" id="{A5B57CEF-CF8E-A648-B4D9-621F44F5A00B}"/>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sp>
        <p:nvSpPr>
          <p:cNvPr id="3" name="Date Placeholder 3">
            <a:extLst>
              <a:ext uri="{FF2B5EF4-FFF2-40B4-BE49-F238E27FC236}">
                <a16:creationId xmlns:a16="http://schemas.microsoft.com/office/drawing/2014/main" id="{894BD4E2-B8B2-F84F-C947-44D968C3D4E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82</a:t>
            </a:fld>
            <a:endParaRPr lang="en-US" sz="1200" b="1" dirty="0">
              <a:solidFill>
                <a:srgbClr val="606060"/>
              </a:solidFill>
            </a:endParaRPr>
          </a:p>
        </p:txBody>
      </p:sp>
      <p:pic>
        <p:nvPicPr>
          <p:cNvPr id="6" name="Graphic 5">
            <a:extLst>
              <a:ext uri="{FF2B5EF4-FFF2-40B4-BE49-F238E27FC236}">
                <a16:creationId xmlns:a16="http://schemas.microsoft.com/office/drawing/2014/main" id="{57250DA2-CB2B-01C0-F67C-8D0A74C39A0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17017" y="914400"/>
            <a:ext cx="1817783" cy="1828800"/>
          </a:xfrm>
          <a:prstGeom prst="rect">
            <a:avLst/>
          </a:prstGeom>
        </p:spPr>
      </p:pic>
    </p:spTree>
    <p:extLst>
      <p:ext uri="{BB962C8B-B14F-4D97-AF65-F5344CB8AC3E}">
        <p14:creationId xmlns:p14="http://schemas.microsoft.com/office/powerpoint/2010/main" val="19360053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6C1ED-2006-37F3-A9D1-682454CCE18D}"/>
              </a:ext>
            </a:extLst>
          </p:cNvPr>
          <p:cNvSpPr>
            <a:spLocks noGrp="1"/>
          </p:cNvSpPr>
          <p:nvPr>
            <p:ph type="title"/>
          </p:nvPr>
        </p:nvSpPr>
        <p:spPr/>
        <p:txBody>
          <a:bodyPr>
            <a:normAutofit/>
          </a:bodyPr>
          <a:lstStyle/>
          <a:p>
            <a:r>
              <a:rPr lang="en-US" dirty="0"/>
              <a:t>Learn About the Buyer</a:t>
            </a:r>
          </a:p>
        </p:txBody>
      </p:sp>
      <p:sp>
        <p:nvSpPr>
          <p:cNvPr id="3" name="Content Placeholder 2">
            <a:extLst>
              <a:ext uri="{FF2B5EF4-FFF2-40B4-BE49-F238E27FC236}">
                <a16:creationId xmlns:a16="http://schemas.microsoft.com/office/drawing/2014/main" id="{74701472-8CF5-1EE2-F29D-56A51F2D9935}"/>
              </a:ext>
            </a:extLst>
          </p:cNvPr>
          <p:cNvSpPr>
            <a:spLocks noGrp="1"/>
          </p:cNvSpPr>
          <p:nvPr>
            <p:ph idx="1"/>
          </p:nvPr>
        </p:nvSpPr>
        <p:spPr>
          <a:xfrm>
            <a:off x="448056" y="1799717"/>
            <a:ext cx="7772400" cy="4351338"/>
          </a:xfrm>
        </p:spPr>
        <p:txBody>
          <a:bodyPr vert="horz" lIns="0" tIns="0" rIns="0" bIns="0" rtlCol="0" anchor="t">
            <a:noAutofit/>
          </a:bodyPr>
          <a:lstStyle/>
          <a:p>
            <a:pPr>
              <a:spcAft>
                <a:spcPts val="1200"/>
              </a:spcAft>
            </a:pPr>
            <a:r>
              <a:rPr lang="en-US" sz="2000" dirty="0"/>
              <a:t>Buyers get excited about features they </a:t>
            </a:r>
            <a:br>
              <a:rPr lang="en-US" sz="2000" dirty="0"/>
            </a:br>
            <a:r>
              <a:rPr lang="en-US" sz="2000" dirty="0"/>
              <a:t>want – and miss the features they need</a:t>
            </a:r>
          </a:p>
          <a:p>
            <a:pPr>
              <a:spcAft>
                <a:spcPts val="1200"/>
              </a:spcAft>
            </a:pPr>
            <a:r>
              <a:rPr lang="en-US" sz="2000" dirty="0"/>
              <a:t>May not know what they want</a:t>
            </a:r>
          </a:p>
          <a:p>
            <a:pPr>
              <a:spcAft>
                <a:spcPts val="1200"/>
              </a:spcAft>
            </a:pPr>
            <a:r>
              <a:rPr lang="en-US" sz="2000" dirty="0"/>
              <a:t>Why are they buying?</a:t>
            </a:r>
          </a:p>
          <a:p>
            <a:pPr marL="640080" lvl="1" indent="-365760">
              <a:spcAft>
                <a:spcPts val="1200"/>
              </a:spcAft>
              <a:buFont typeface="System Font Regular"/>
              <a:buChar char="—"/>
            </a:pPr>
            <a:r>
              <a:rPr lang="en-US" sz="2000" dirty="0"/>
              <a:t>Need office space?</a:t>
            </a:r>
          </a:p>
          <a:p>
            <a:pPr marL="640080" lvl="1" indent="-365760">
              <a:spcAft>
                <a:spcPts val="1200"/>
              </a:spcAft>
              <a:buFont typeface="System Font Regular"/>
              <a:buChar char="—"/>
            </a:pPr>
            <a:r>
              <a:rPr lang="en-US" sz="2000" dirty="0"/>
              <a:t>Room for children?</a:t>
            </a:r>
          </a:p>
          <a:p>
            <a:pPr marL="640080" lvl="1" indent="-365760">
              <a:spcAft>
                <a:spcPts val="1200"/>
              </a:spcAft>
              <a:buFont typeface="System Font Regular"/>
              <a:buChar char="—"/>
            </a:pPr>
            <a:r>
              <a:rPr lang="en-US" sz="2000" dirty="0"/>
              <a:t>Want something smaller?</a:t>
            </a:r>
          </a:p>
          <a:p>
            <a:pPr>
              <a:spcAft>
                <a:spcPts val="1200"/>
              </a:spcAft>
            </a:pPr>
            <a:r>
              <a:rPr lang="en-US" sz="2000" dirty="0"/>
              <a:t>Be in tune with a buyer's stated needs </a:t>
            </a:r>
            <a:br>
              <a:rPr lang="en-US" sz="2000" dirty="0"/>
            </a:br>
            <a:r>
              <a:rPr lang="en-US" sz="2000" dirty="0"/>
              <a:t>and wants in their property search</a:t>
            </a:r>
          </a:p>
        </p:txBody>
      </p:sp>
      <p:sp>
        <p:nvSpPr>
          <p:cNvPr id="4" name="Date Placeholder 3">
            <a:extLst>
              <a:ext uri="{FF2B5EF4-FFF2-40B4-BE49-F238E27FC236}">
                <a16:creationId xmlns:a16="http://schemas.microsoft.com/office/drawing/2014/main" id="{A1EC23D1-8EA3-712E-7CC8-F779FBEF266C}"/>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8" name="Picture 7" descr="A group of people sitting around a table&#10;&#10;Description automatically generated">
            <a:extLst>
              <a:ext uri="{FF2B5EF4-FFF2-40B4-BE49-F238E27FC236}">
                <a16:creationId xmlns:a16="http://schemas.microsoft.com/office/drawing/2014/main" id="{19EE6F09-7ABE-250C-D4B6-18B9E6F05C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19800" y="1484452"/>
            <a:ext cx="5715000" cy="3889095"/>
          </a:xfrm>
          <a:prstGeom prst="rect">
            <a:avLst/>
          </a:prstGeom>
        </p:spPr>
      </p:pic>
      <p:sp>
        <p:nvSpPr>
          <p:cNvPr id="5" name="Date Placeholder 3">
            <a:extLst>
              <a:ext uri="{FF2B5EF4-FFF2-40B4-BE49-F238E27FC236}">
                <a16:creationId xmlns:a16="http://schemas.microsoft.com/office/drawing/2014/main" id="{FB43E63C-4E8A-847F-954B-4DC0110E43E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83</a:t>
            </a:fld>
            <a:endParaRPr lang="en-US" sz="1200" b="1" dirty="0">
              <a:solidFill>
                <a:srgbClr val="606060"/>
              </a:solidFill>
            </a:endParaRPr>
          </a:p>
        </p:txBody>
      </p:sp>
    </p:spTree>
    <p:extLst>
      <p:ext uri="{BB962C8B-B14F-4D97-AF65-F5344CB8AC3E}">
        <p14:creationId xmlns:p14="http://schemas.microsoft.com/office/powerpoint/2010/main" val="16843535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1270BE5-590D-4AF9-AA1B-6C8BC2D532C3}"/>
              </a:ext>
            </a:extLst>
          </p:cNvPr>
          <p:cNvSpPr>
            <a:spLocks noGrp="1"/>
          </p:cNvSpPr>
          <p:nvPr>
            <p:ph type="title"/>
          </p:nvPr>
        </p:nvSpPr>
        <p:spPr>
          <a:xfrm>
            <a:off x="454152" y="914400"/>
            <a:ext cx="2743200" cy="1828800"/>
          </a:xfrm>
        </p:spPr>
        <p:txBody>
          <a:bodyPr/>
          <a:lstStyle/>
          <a:p>
            <a:r>
              <a:rPr lang="en-US" sz="2800" dirty="0"/>
              <a:t>Buyer Consultation Questions</a:t>
            </a:r>
          </a:p>
        </p:txBody>
      </p:sp>
      <p:sp>
        <p:nvSpPr>
          <p:cNvPr id="11" name="Content Placeholder 2">
            <a:extLst>
              <a:ext uri="{FF2B5EF4-FFF2-40B4-BE49-F238E27FC236}">
                <a16:creationId xmlns:a16="http://schemas.microsoft.com/office/drawing/2014/main" id="{E2E9415D-0A6A-45CF-9237-9231B90499E1}"/>
              </a:ext>
            </a:extLst>
          </p:cNvPr>
          <p:cNvSpPr>
            <a:spLocks noGrp="1"/>
          </p:cNvSpPr>
          <p:nvPr>
            <p:ph idx="1"/>
          </p:nvPr>
        </p:nvSpPr>
        <p:spPr>
          <a:xfrm>
            <a:off x="3965448" y="914400"/>
            <a:ext cx="7772400" cy="5262563"/>
          </a:xfrm>
        </p:spPr>
        <p:txBody>
          <a:bodyPr numCol="1">
            <a:normAutofit/>
          </a:bodyPr>
          <a:lstStyle/>
          <a:p>
            <a:pPr>
              <a:spcBef>
                <a:spcPts val="0"/>
              </a:spcBef>
              <a:spcAft>
                <a:spcPts val="2400"/>
              </a:spcAft>
            </a:pPr>
            <a:r>
              <a:rPr lang="en-US" sz="2600" dirty="0"/>
              <a:t>How long have you been looking for a home?</a:t>
            </a:r>
          </a:p>
          <a:p>
            <a:pPr>
              <a:spcBef>
                <a:spcPts val="0"/>
              </a:spcBef>
              <a:spcAft>
                <a:spcPts val="2400"/>
              </a:spcAft>
            </a:pPr>
            <a:r>
              <a:rPr lang="en-US" sz="2600" dirty="0"/>
              <a:t>How have you been doing that?</a:t>
            </a:r>
          </a:p>
          <a:p>
            <a:pPr>
              <a:spcBef>
                <a:spcPts val="0"/>
              </a:spcBef>
              <a:spcAft>
                <a:spcPts val="2400"/>
              </a:spcAft>
            </a:pPr>
            <a:r>
              <a:rPr lang="en-US" sz="2600" dirty="0"/>
              <a:t>Have any agents shown you houses?</a:t>
            </a:r>
          </a:p>
          <a:p>
            <a:pPr>
              <a:spcBef>
                <a:spcPts val="0"/>
              </a:spcBef>
              <a:spcAft>
                <a:spcPts val="2400"/>
              </a:spcAft>
            </a:pPr>
            <a:r>
              <a:rPr lang="en-US" sz="2600" dirty="0"/>
              <a:t>What was your relationship with them?</a:t>
            </a:r>
          </a:p>
          <a:p>
            <a:pPr>
              <a:spcBef>
                <a:spcPts val="0"/>
              </a:spcBef>
              <a:spcAft>
                <a:spcPts val="2400"/>
              </a:spcAft>
            </a:pPr>
            <a:r>
              <a:rPr lang="en-US" sz="2600" dirty="0"/>
              <a:t>What did you sign with them?</a:t>
            </a:r>
          </a:p>
          <a:p>
            <a:pPr>
              <a:spcBef>
                <a:spcPts val="0"/>
              </a:spcBef>
              <a:spcAft>
                <a:spcPts val="2400"/>
              </a:spcAft>
            </a:pPr>
            <a:r>
              <a:rPr lang="en-US" sz="2600" dirty="0"/>
              <a:t>Did you see anything you liked?</a:t>
            </a:r>
          </a:p>
          <a:p>
            <a:pPr>
              <a:spcBef>
                <a:spcPts val="0"/>
              </a:spcBef>
              <a:spcAft>
                <a:spcPts val="2400"/>
              </a:spcAft>
            </a:pPr>
            <a:r>
              <a:rPr lang="en-US" sz="2600" dirty="0"/>
              <a:t>What kept you from buying it?</a:t>
            </a:r>
          </a:p>
        </p:txBody>
      </p:sp>
      <p:sp>
        <p:nvSpPr>
          <p:cNvPr id="3" name="Date Placeholder 3">
            <a:extLst>
              <a:ext uri="{FF2B5EF4-FFF2-40B4-BE49-F238E27FC236}">
                <a16:creationId xmlns:a16="http://schemas.microsoft.com/office/drawing/2014/main" id="{13266249-252B-2018-CB58-E2809819B8CA}"/>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grpSp>
        <p:nvGrpSpPr>
          <p:cNvPr id="14" name="Group 13">
            <a:extLst>
              <a:ext uri="{FF2B5EF4-FFF2-40B4-BE49-F238E27FC236}">
                <a16:creationId xmlns:a16="http://schemas.microsoft.com/office/drawing/2014/main" id="{68C0E05C-1725-46F7-F2CC-6073AF0F8DD9}"/>
              </a:ext>
            </a:extLst>
          </p:cNvPr>
          <p:cNvGrpSpPr/>
          <p:nvPr/>
        </p:nvGrpSpPr>
        <p:grpSpPr>
          <a:xfrm>
            <a:off x="454025" y="3200400"/>
            <a:ext cx="1826188" cy="1826188"/>
            <a:chOff x="454025" y="3200400"/>
            <a:chExt cx="1826188" cy="1826188"/>
          </a:xfrm>
        </p:grpSpPr>
        <p:sp>
          <p:nvSpPr>
            <p:cNvPr id="9" name="Oval 8">
              <a:extLst>
                <a:ext uri="{FF2B5EF4-FFF2-40B4-BE49-F238E27FC236}">
                  <a16:creationId xmlns:a16="http://schemas.microsoft.com/office/drawing/2014/main" id="{DAABEA49-E95A-E695-604F-C5C27E11F697}"/>
                </a:ext>
              </a:extLst>
            </p:cNvPr>
            <p:cNvSpPr/>
            <p:nvPr/>
          </p:nvSpPr>
          <p:spPr>
            <a:xfrm>
              <a:off x="454025" y="3200400"/>
              <a:ext cx="1826188" cy="18261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AE86835-9E69-C29F-BAA5-295F2708A902}"/>
                </a:ext>
              </a:extLst>
            </p:cNvPr>
            <p:cNvSpPr txBox="1"/>
            <p:nvPr/>
          </p:nvSpPr>
          <p:spPr>
            <a:xfrm>
              <a:off x="454025" y="3200400"/>
              <a:ext cx="1826188" cy="1826188"/>
            </a:xfrm>
            <a:prstGeom prst="rect">
              <a:avLst/>
            </a:prstGeom>
            <a:noFill/>
          </p:spPr>
          <p:txBody>
            <a:bodyPr wrap="none" lIns="0" tIns="0" rIns="0" bIns="0" rtlCol="0" anchor="ctr" anchorCtr="0">
              <a:noAutofit/>
            </a:bodyPr>
            <a:lstStyle/>
            <a:p>
              <a:pPr algn="ctr"/>
              <a:r>
                <a:rPr lang="en-US" sz="12000" b="1" dirty="0">
                  <a:solidFill>
                    <a:schemeClr val="bg1"/>
                  </a:solidFill>
                  <a:latin typeface="Montserrat" pitchFamily="2" charset="77"/>
                </a:rPr>
                <a:t>?</a:t>
              </a:r>
            </a:p>
          </p:txBody>
        </p:sp>
      </p:grpSp>
      <p:sp>
        <p:nvSpPr>
          <p:cNvPr id="4" name="Date Placeholder 3">
            <a:extLst>
              <a:ext uri="{FF2B5EF4-FFF2-40B4-BE49-F238E27FC236}">
                <a16:creationId xmlns:a16="http://schemas.microsoft.com/office/drawing/2014/main" id="{EACCD05E-568C-7578-FBC9-4976B57910F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84</a:t>
            </a:fld>
            <a:endParaRPr lang="en-US" sz="1200" b="1" dirty="0">
              <a:solidFill>
                <a:srgbClr val="606060"/>
              </a:solidFill>
            </a:endParaRPr>
          </a:p>
        </p:txBody>
      </p:sp>
    </p:spTree>
    <p:extLst>
      <p:ext uri="{BB962C8B-B14F-4D97-AF65-F5344CB8AC3E}">
        <p14:creationId xmlns:p14="http://schemas.microsoft.com/office/powerpoint/2010/main" val="6894154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1270BE5-590D-4AF9-AA1B-6C8BC2D532C3}"/>
              </a:ext>
            </a:extLst>
          </p:cNvPr>
          <p:cNvSpPr>
            <a:spLocks noGrp="1"/>
          </p:cNvSpPr>
          <p:nvPr>
            <p:ph type="title"/>
          </p:nvPr>
        </p:nvSpPr>
        <p:spPr>
          <a:xfrm>
            <a:off x="454152" y="914400"/>
            <a:ext cx="2743200" cy="1828800"/>
          </a:xfrm>
        </p:spPr>
        <p:txBody>
          <a:bodyPr/>
          <a:lstStyle/>
          <a:p>
            <a:r>
              <a:rPr lang="en-US" dirty="0"/>
              <a:t>Buyer Qualifying Questions</a:t>
            </a:r>
          </a:p>
        </p:txBody>
      </p:sp>
      <p:sp>
        <p:nvSpPr>
          <p:cNvPr id="11" name="Content Placeholder 2">
            <a:extLst>
              <a:ext uri="{FF2B5EF4-FFF2-40B4-BE49-F238E27FC236}">
                <a16:creationId xmlns:a16="http://schemas.microsoft.com/office/drawing/2014/main" id="{E2E9415D-0A6A-45CF-9237-9231B90499E1}"/>
              </a:ext>
            </a:extLst>
          </p:cNvPr>
          <p:cNvSpPr>
            <a:spLocks noGrp="1"/>
          </p:cNvSpPr>
          <p:nvPr>
            <p:ph idx="1"/>
          </p:nvPr>
        </p:nvSpPr>
        <p:spPr>
          <a:xfrm>
            <a:off x="3965448" y="914400"/>
            <a:ext cx="7772400" cy="5262563"/>
          </a:xfrm>
        </p:spPr>
        <p:txBody>
          <a:bodyPr numCol="1">
            <a:normAutofit/>
          </a:bodyPr>
          <a:lstStyle/>
          <a:p>
            <a:pPr>
              <a:spcBef>
                <a:spcPts val="0"/>
              </a:spcBef>
              <a:spcAft>
                <a:spcPts val="2400"/>
              </a:spcAft>
            </a:pPr>
            <a:r>
              <a:rPr lang="en-US" sz="2600" dirty="0"/>
              <a:t>Can you describe your ideal home?</a:t>
            </a:r>
          </a:p>
          <a:p>
            <a:pPr>
              <a:spcBef>
                <a:spcPts val="0"/>
              </a:spcBef>
              <a:spcAft>
                <a:spcPts val="2400"/>
              </a:spcAft>
            </a:pPr>
            <a:r>
              <a:rPr lang="en-US" sz="2600" dirty="0"/>
              <a:t>If we can’t find everything – </a:t>
            </a:r>
            <a:br>
              <a:rPr lang="en-US" sz="2600" dirty="0"/>
            </a:br>
            <a:r>
              <a:rPr lang="en-US" sz="2600" dirty="0"/>
              <a:t>what would you compromise on?</a:t>
            </a:r>
          </a:p>
          <a:p>
            <a:pPr>
              <a:spcBef>
                <a:spcPts val="0"/>
              </a:spcBef>
              <a:spcAft>
                <a:spcPts val="2400"/>
              </a:spcAft>
            </a:pPr>
            <a:r>
              <a:rPr lang="en-US" sz="2600" dirty="0"/>
              <a:t>Deal breakers?</a:t>
            </a:r>
          </a:p>
          <a:p>
            <a:pPr>
              <a:spcBef>
                <a:spcPts val="0"/>
              </a:spcBef>
              <a:spcAft>
                <a:spcPts val="2400"/>
              </a:spcAft>
            </a:pPr>
            <a:r>
              <a:rPr lang="en-US" sz="2600" dirty="0"/>
              <a:t>Tell me a little bit about your lifestyle?</a:t>
            </a:r>
          </a:p>
          <a:p>
            <a:pPr>
              <a:spcBef>
                <a:spcPts val="0"/>
              </a:spcBef>
              <a:spcAft>
                <a:spcPts val="2400"/>
              </a:spcAft>
            </a:pPr>
            <a:r>
              <a:rPr lang="en-US" sz="2600" dirty="0"/>
              <a:t>If money were no object – </a:t>
            </a:r>
            <a:br>
              <a:rPr lang="en-US" sz="2600" dirty="0"/>
            </a:br>
            <a:r>
              <a:rPr lang="en-US" sz="2600" dirty="0"/>
              <a:t>what have you always wanted?</a:t>
            </a:r>
          </a:p>
          <a:p>
            <a:pPr>
              <a:spcBef>
                <a:spcPts val="0"/>
              </a:spcBef>
              <a:spcAft>
                <a:spcPts val="2400"/>
              </a:spcAft>
            </a:pPr>
            <a:r>
              <a:rPr lang="en-US" sz="2600" dirty="0"/>
              <a:t>Anything else I need to know?</a:t>
            </a:r>
          </a:p>
        </p:txBody>
      </p:sp>
      <p:grpSp>
        <p:nvGrpSpPr>
          <p:cNvPr id="6" name="Group 5">
            <a:extLst>
              <a:ext uri="{FF2B5EF4-FFF2-40B4-BE49-F238E27FC236}">
                <a16:creationId xmlns:a16="http://schemas.microsoft.com/office/drawing/2014/main" id="{3E66E376-AA53-1FC8-91E4-2E88BBE7FACB}"/>
              </a:ext>
            </a:extLst>
          </p:cNvPr>
          <p:cNvGrpSpPr/>
          <p:nvPr/>
        </p:nvGrpSpPr>
        <p:grpSpPr>
          <a:xfrm>
            <a:off x="454025" y="3200400"/>
            <a:ext cx="1826188" cy="1826188"/>
            <a:chOff x="454025" y="3200400"/>
            <a:chExt cx="1826188" cy="1826188"/>
          </a:xfrm>
        </p:grpSpPr>
        <p:sp>
          <p:nvSpPr>
            <p:cNvPr id="7" name="Oval 6">
              <a:extLst>
                <a:ext uri="{FF2B5EF4-FFF2-40B4-BE49-F238E27FC236}">
                  <a16:creationId xmlns:a16="http://schemas.microsoft.com/office/drawing/2014/main" id="{6F758F5A-569B-34EB-2057-160AD93C462D}"/>
                </a:ext>
              </a:extLst>
            </p:cNvPr>
            <p:cNvSpPr/>
            <p:nvPr/>
          </p:nvSpPr>
          <p:spPr>
            <a:xfrm>
              <a:off x="454025" y="3200400"/>
              <a:ext cx="1826188" cy="18261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9C15943-BEAF-9891-9BF3-E06C6FE10594}"/>
                </a:ext>
              </a:extLst>
            </p:cNvPr>
            <p:cNvSpPr txBox="1"/>
            <p:nvPr/>
          </p:nvSpPr>
          <p:spPr>
            <a:xfrm>
              <a:off x="454025" y="3200400"/>
              <a:ext cx="1826188" cy="1826188"/>
            </a:xfrm>
            <a:prstGeom prst="rect">
              <a:avLst/>
            </a:prstGeom>
            <a:noFill/>
          </p:spPr>
          <p:txBody>
            <a:bodyPr wrap="none" lIns="0" tIns="0" rIns="0" bIns="0" rtlCol="0" anchor="ctr" anchorCtr="0">
              <a:noAutofit/>
            </a:bodyPr>
            <a:lstStyle/>
            <a:p>
              <a:pPr algn="ctr"/>
              <a:r>
                <a:rPr lang="en-US" sz="12000" b="1" dirty="0">
                  <a:solidFill>
                    <a:schemeClr val="bg1"/>
                  </a:solidFill>
                  <a:latin typeface="Montserrat" pitchFamily="2" charset="77"/>
                </a:rPr>
                <a:t>?</a:t>
              </a:r>
            </a:p>
          </p:txBody>
        </p:sp>
      </p:grpSp>
      <p:sp>
        <p:nvSpPr>
          <p:cNvPr id="9" name="Date Placeholder 3">
            <a:extLst>
              <a:ext uri="{FF2B5EF4-FFF2-40B4-BE49-F238E27FC236}">
                <a16:creationId xmlns:a16="http://schemas.microsoft.com/office/drawing/2014/main" id="{F3D838C4-BAF2-D5DB-31D8-615C1E64CE9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
        <p:nvSpPr>
          <p:cNvPr id="3" name="Date Placeholder 3">
            <a:extLst>
              <a:ext uri="{FF2B5EF4-FFF2-40B4-BE49-F238E27FC236}">
                <a16:creationId xmlns:a16="http://schemas.microsoft.com/office/drawing/2014/main" id="{5705B97D-EAE1-8443-DEB2-B6410899237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85</a:t>
            </a:fld>
            <a:endParaRPr lang="en-US" sz="1200" b="1" dirty="0">
              <a:solidFill>
                <a:srgbClr val="606060"/>
              </a:solidFill>
            </a:endParaRPr>
          </a:p>
        </p:txBody>
      </p:sp>
    </p:spTree>
    <p:extLst>
      <p:ext uri="{BB962C8B-B14F-4D97-AF65-F5344CB8AC3E}">
        <p14:creationId xmlns:p14="http://schemas.microsoft.com/office/powerpoint/2010/main" val="39935116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A80FC-23B6-448B-934E-6914B7683842}"/>
              </a:ext>
            </a:extLst>
          </p:cNvPr>
          <p:cNvSpPr>
            <a:spLocks noGrp="1"/>
          </p:cNvSpPr>
          <p:nvPr>
            <p:ph type="title"/>
          </p:nvPr>
        </p:nvSpPr>
        <p:spPr>
          <a:xfrm>
            <a:off x="454152" y="914400"/>
            <a:ext cx="2743200" cy="1828800"/>
          </a:xfrm>
        </p:spPr>
        <p:txBody>
          <a:bodyPr vert="horz" lIns="91440" tIns="45720" rIns="91440" bIns="45720" rtlCol="0" anchor="t" anchorCtr="0">
            <a:normAutofit/>
          </a:bodyPr>
          <a:lstStyle/>
          <a:p>
            <a:r>
              <a:rPr lang="en-US" dirty="0"/>
              <a:t>The Home Buyer’s Checklist</a:t>
            </a:r>
          </a:p>
        </p:txBody>
      </p:sp>
      <p:pic>
        <p:nvPicPr>
          <p:cNvPr id="3" name="Graphic 2">
            <a:extLst>
              <a:ext uri="{FF2B5EF4-FFF2-40B4-BE49-F238E27FC236}">
                <a16:creationId xmlns:a16="http://schemas.microsoft.com/office/drawing/2014/main" id="{1BF93975-570E-2D67-0F4D-AAAC6B63082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7200" y="2743200"/>
            <a:ext cx="1817783" cy="1828800"/>
          </a:xfrm>
          <a:prstGeom prst="rect">
            <a:avLst/>
          </a:prstGeom>
        </p:spPr>
      </p:pic>
      <p:sp>
        <p:nvSpPr>
          <p:cNvPr id="4" name="Date Placeholder 3">
            <a:extLst>
              <a:ext uri="{FF2B5EF4-FFF2-40B4-BE49-F238E27FC236}">
                <a16:creationId xmlns:a16="http://schemas.microsoft.com/office/drawing/2014/main" id="{9EBC17F3-6FAC-B6F4-F262-F063F1B6368E}"/>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B4C9F4E1-F509-EA95-44FA-30B830C0442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86</a:t>
            </a:fld>
            <a:endParaRPr lang="en-US" sz="1200" b="1" dirty="0">
              <a:solidFill>
                <a:srgbClr val="606060"/>
              </a:solidFill>
            </a:endParaRPr>
          </a:p>
        </p:txBody>
      </p:sp>
      <p:graphicFrame>
        <p:nvGraphicFramePr>
          <p:cNvPr id="8" name="Table 7">
            <a:extLst>
              <a:ext uri="{FF2B5EF4-FFF2-40B4-BE49-F238E27FC236}">
                <a16:creationId xmlns:a16="http://schemas.microsoft.com/office/drawing/2014/main" id="{07C06FD7-0343-B0F1-3F3B-1EA6F1703CC2}"/>
              </a:ext>
            </a:extLst>
          </p:cNvPr>
          <p:cNvGraphicFramePr>
            <a:graphicFrameLocks noGrp="1"/>
          </p:cNvGraphicFramePr>
          <p:nvPr>
            <p:extLst>
              <p:ext uri="{D42A27DB-BD31-4B8C-83A1-F6EECF244321}">
                <p14:modId xmlns:p14="http://schemas.microsoft.com/office/powerpoint/2010/main" val="3433303979"/>
              </p:ext>
            </p:extLst>
          </p:nvPr>
        </p:nvGraphicFramePr>
        <p:xfrm>
          <a:off x="3968496" y="914400"/>
          <a:ext cx="7790688" cy="5029202"/>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797978857"/>
                    </a:ext>
                  </a:extLst>
                </a:gridCol>
                <a:gridCol w="1490472">
                  <a:extLst>
                    <a:ext uri="{9D8B030D-6E8A-4147-A177-3AD203B41FA5}">
                      <a16:colId xmlns:a16="http://schemas.microsoft.com/office/drawing/2014/main" val="1388779163"/>
                    </a:ext>
                  </a:extLst>
                </a:gridCol>
                <a:gridCol w="1490472">
                  <a:extLst>
                    <a:ext uri="{9D8B030D-6E8A-4147-A177-3AD203B41FA5}">
                      <a16:colId xmlns:a16="http://schemas.microsoft.com/office/drawing/2014/main" val="2735813412"/>
                    </a:ext>
                  </a:extLst>
                </a:gridCol>
                <a:gridCol w="1490472">
                  <a:extLst>
                    <a:ext uri="{9D8B030D-6E8A-4147-A177-3AD203B41FA5}">
                      <a16:colId xmlns:a16="http://schemas.microsoft.com/office/drawing/2014/main" val="3285824047"/>
                    </a:ext>
                  </a:extLst>
                </a:gridCol>
                <a:gridCol w="1490472">
                  <a:extLst>
                    <a:ext uri="{9D8B030D-6E8A-4147-A177-3AD203B41FA5}">
                      <a16:colId xmlns:a16="http://schemas.microsoft.com/office/drawing/2014/main" val="1958849075"/>
                    </a:ext>
                  </a:extLst>
                </a:gridCol>
              </a:tblGrid>
              <a:tr h="478194">
                <a:tc>
                  <a:txBody>
                    <a:bodyPr/>
                    <a:lstStyle/>
                    <a:p>
                      <a:r>
                        <a:rPr lang="en-US" sz="1200" b="1" i="0" dirty="0">
                          <a:solidFill>
                            <a:schemeClr val="tx1"/>
                          </a:solidFill>
                          <a:effectLst/>
                          <a:latin typeface="Montserrat SemiBold" pitchFamily="2" charset="77"/>
                        </a:rPr>
                        <a:t>Feature</a:t>
                      </a:r>
                    </a:p>
                  </a:txBody>
                  <a:tcPr marL="160768"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200" b="1" i="0" dirty="0">
                          <a:solidFill>
                            <a:schemeClr val="bg1"/>
                          </a:solidFill>
                          <a:effectLst/>
                          <a:latin typeface="Montserrat SemiBold" pitchFamily="2" charset="77"/>
                        </a:rPr>
                        <a:t>Buyer’s</a:t>
                      </a:r>
                      <a:br>
                        <a:rPr lang="en-US" sz="1200" b="1" i="0" dirty="0">
                          <a:solidFill>
                            <a:schemeClr val="bg1"/>
                          </a:solidFill>
                          <a:effectLst/>
                          <a:latin typeface="Montserrat SemiBold" pitchFamily="2" charset="77"/>
                        </a:rPr>
                      </a:br>
                      <a:r>
                        <a:rPr lang="en-US" sz="1200" b="1" i="0" dirty="0">
                          <a:solidFill>
                            <a:schemeClr val="bg1"/>
                          </a:solidFill>
                          <a:effectLst/>
                          <a:latin typeface="Montserrat SemiBold" pitchFamily="2" charset="77"/>
                        </a:rPr>
                        <a:t>Wants</a:t>
                      </a:r>
                    </a:p>
                  </a:txBody>
                  <a:tcPr marL="0" marR="0" marT="0" marB="0"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r>
                        <a:rPr lang="en-US" sz="1200" b="1" i="0" dirty="0">
                          <a:solidFill>
                            <a:schemeClr val="bg1"/>
                          </a:solidFill>
                          <a:effectLst/>
                          <a:latin typeface="Montserrat SemiBold" pitchFamily="2" charset="77"/>
                        </a:rPr>
                        <a:t>Have To</a:t>
                      </a:r>
                      <a:br>
                        <a:rPr lang="en-US" sz="1200" b="1" i="0" dirty="0">
                          <a:solidFill>
                            <a:schemeClr val="bg1"/>
                          </a:solidFill>
                          <a:effectLst/>
                          <a:latin typeface="Montserrat SemiBold" pitchFamily="2" charset="77"/>
                        </a:rPr>
                      </a:br>
                      <a:r>
                        <a:rPr lang="en-US" sz="1200" b="1" i="0" dirty="0">
                          <a:solidFill>
                            <a:schemeClr val="bg1"/>
                          </a:solidFill>
                          <a:effectLst/>
                          <a:latin typeface="Montserrat SemiBold" pitchFamily="2" charset="77"/>
                        </a:rPr>
                        <a:t>Have It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pPr algn="ctr"/>
                      <a:r>
                        <a:rPr lang="en-US" sz="1200" b="1" i="0" dirty="0">
                          <a:solidFill>
                            <a:schemeClr val="bg1"/>
                          </a:solidFill>
                          <a:effectLst/>
                          <a:latin typeface="Montserrat SemiBold" pitchFamily="2" charset="77"/>
                        </a:rPr>
                        <a:t>Would</a:t>
                      </a:r>
                      <a:br>
                        <a:rPr lang="en-US" sz="1200" b="1" i="0" dirty="0">
                          <a:solidFill>
                            <a:schemeClr val="bg1"/>
                          </a:solidFill>
                          <a:effectLst/>
                          <a:latin typeface="Montserrat SemiBold" pitchFamily="2" charset="77"/>
                        </a:rPr>
                      </a:br>
                      <a:r>
                        <a:rPr lang="en-US" sz="1200" b="1" i="0" dirty="0">
                          <a:solidFill>
                            <a:schemeClr val="bg1"/>
                          </a:solidFill>
                          <a:effectLst/>
                          <a:latin typeface="Montserrat SemiBold" pitchFamily="2" charset="77"/>
                        </a:rPr>
                        <a:t>Like</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solidFill>
                  </a:tcPr>
                </a:tc>
                <a:tc>
                  <a:txBody>
                    <a:bodyPr/>
                    <a:lstStyle/>
                    <a:p>
                      <a:pPr algn="ctr"/>
                      <a:r>
                        <a:rPr lang="en-US" sz="1200" b="1" i="0" dirty="0">
                          <a:solidFill>
                            <a:schemeClr val="bg1"/>
                          </a:solidFill>
                          <a:effectLst/>
                          <a:latin typeface="Montserrat SemiBold" pitchFamily="2" charset="77"/>
                        </a:rPr>
                        <a:t>Not</a:t>
                      </a:r>
                      <a:br>
                        <a:rPr lang="en-US" sz="1200" b="1" i="0" dirty="0">
                          <a:solidFill>
                            <a:schemeClr val="bg1"/>
                          </a:solidFill>
                          <a:effectLst/>
                          <a:latin typeface="Montserrat SemiBold" pitchFamily="2" charset="77"/>
                        </a:rPr>
                      </a:br>
                      <a:r>
                        <a:rPr lang="en-US" sz="1200" b="1" i="0" dirty="0">
                          <a:solidFill>
                            <a:schemeClr val="bg1"/>
                          </a:solidFill>
                          <a:effectLst/>
                          <a:latin typeface="Montserrat SemiBold" pitchFamily="2" charset="77"/>
                        </a:rPr>
                        <a:t>Needed</a:t>
                      </a:r>
                    </a:p>
                  </a:txBody>
                  <a:tcPr marL="0" marR="0" marT="0" marB="0"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73849377"/>
                  </a:ext>
                </a:extLst>
              </a:tr>
              <a:tr h="284438">
                <a:tc>
                  <a:txBody>
                    <a:bodyPr/>
                    <a:lstStyle/>
                    <a:p>
                      <a:r>
                        <a:rPr lang="en-US" sz="1000" b="0" i="0" dirty="0">
                          <a:effectLst/>
                          <a:latin typeface="Montserrat" pitchFamily="2" charset="77"/>
                        </a:rPr>
                        <a:t>Style of Home</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val="3471357867"/>
                  </a:ext>
                </a:extLst>
              </a:tr>
              <a:tr h="284438">
                <a:tc>
                  <a:txBody>
                    <a:bodyPr/>
                    <a:lstStyle/>
                    <a:p>
                      <a:r>
                        <a:rPr lang="en-US" sz="1000" b="0" i="0" dirty="0">
                          <a:effectLst/>
                          <a:latin typeface="Montserrat" pitchFamily="2" charset="77"/>
                        </a:rPr>
                        <a:t>Age of Home</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082499325"/>
                  </a:ext>
                </a:extLst>
              </a:tr>
              <a:tr h="284438">
                <a:tc>
                  <a:txBody>
                    <a:bodyPr/>
                    <a:lstStyle/>
                    <a:p>
                      <a:r>
                        <a:rPr lang="en-US" sz="1000" b="0" i="0" dirty="0">
                          <a:effectLst/>
                          <a:latin typeface="Montserrat" pitchFamily="2" charset="77"/>
                        </a:rPr>
                        <a:t>Neighborhood</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val="2928034854"/>
                  </a:ext>
                </a:extLst>
              </a:tr>
              <a:tr h="284438">
                <a:tc>
                  <a:txBody>
                    <a:bodyPr/>
                    <a:lstStyle/>
                    <a:p>
                      <a:r>
                        <a:rPr lang="en-US" sz="1000" b="0" i="0" dirty="0">
                          <a:effectLst/>
                          <a:latin typeface="Montserrat" pitchFamily="2" charset="77"/>
                        </a:rPr>
                        <a:t>Bedrooms #</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88311860"/>
                  </a:ext>
                </a:extLst>
              </a:tr>
              <a:tr h="284438">
                <a:tc>
                  <a:txBody>
                    <a:bodyPr/>
                    <a:lstStyle/>
                    <a:p>
                      <a:r>
                        <a:rPr lang="en-US" sz="1000" b="0" i="0" dirty="0">
                          <a:effectLst/>
                          <a:latin typeface="Montserrat" pitchFamily="2" charset="77"/>
                        </a:rPr>
                        <a:t>Bathrooms #</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val="640412485"/>
                  </a:ext>
                </a:extLst>
              </a:tr>
              <a:tr h="284438">
                <a:tc>
                  <a:txBody>
                    <a:bodyPr/>
                    <a:lstStyle/>
                    <a:p>
                      <a:r>
                        <a:rPr lang="en-US" sz="1000" b="0" i="0" dirty="0">
                          <a:effectLst/>
                          <a:latin typeface="Montserrat" pitchFamily="2" charset="77"/>
                        </a:rPr>
                        <a:t>Kitchen</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710470740"/>
                  </a:ext>
                </a:extLst>
              </a:tr>
              <a:tr h="284438">
                <a:tc>
                  <a:txBody>
                    <a:bodyPr/>
                    <a:lstStyle/>
                    <a:p>
                      <a:r>
                        <a:rPr lang="en-US" sz="1000" b="0" i="0" dirty="0">
                          <a:effectLst/>
                          <a:latin typeface="Montserrat" pitchFamily="2" charset="77"/>
                        </a:rPr>
                        <a:t>Living Spaces</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val="3996261498"/>
                  </a:ext>
                </a:extLst>
              </a:tr>
              <a:tr h="284438">
                <a:tc>
                  <a:txBody>
                    <a:bodyPr/>
                    <a:lstStyle/>
                    <a:p>
                      <a:r>
                        <a:rPr lang="en-US" sz="1000" b="0" i="0" dirty="0">
                          <a:effectLst/>
                          <a:latin typeface="Montserrat" pitchFamily="2" charset="77"/>
                        </a:rPr>
                        <a:t>Designated Office</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437095043"/>
                  </a:ext>
                </a:extLst>
              </a:tr>
              <a:tr h="284438">
                <a:tc>
                  <a:txBody>
                    <a:bodyPr/>
                    <a:lstStyle/>
                    <a:p>
                      <a:r>
                        <a:rPr lang="en-US" sz="1000" b="0" i="0" dirty="0">
                          <a:effectLst/>
                          <a:latin typeface="Montserrat" pitchFamily="2" charset="77"/>
                        </a:rPr>
                        <a:t>Storage</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499688"/>
                  </a:ext>
                </a:extLst>
              </a:tr>
              <a:tr h="284438">
                <a:tc>
                  <a:txBody>
                    <a:bodyPr/>
                    <a:lstStyle/>
                    <a:p>
                      <a:r>
                        <a:rPr lang="en-US" sz="1000" b="0" i="0" dirty="0">
                          <a:effectLst/>
                          <a:latin typeface="Montserrat" pitchFamily="2" charset="77"/>
                        </a:rPr>
                        <a:t>Basement</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664215319"/>
                  </a:ext>
                </a:extLst>
              </a:tr>
              <a:tr h="284438">
                <a:tc>
                  <a:txBody>
                    <a:bodyPr/>
                    <a:lstStyle/>
                    <a:p>
                      <a:r>
                        <a:rPr lang="en-US" sz="1000" b="0" i="0" dirty="0">
                          <a:effectLst/>
                          <a:latin typeface="Montserrat" pitchFamily="2" charset="77"/>
                        </a:rPr>
                        <a:t>Garage/Parking</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6188430"/>
                  </a:ext>
                </a:extLst>
              </a:tr>
              <a:tr h="284438">
                <a:tc>
                  <a:txBody>
                    <a:bodyPr/>
                    <a:lstStyle/>
                    <a:p>
                      <a:r>
                        <a:rPr lang="en-US" sz="1000" b="0" i="0" dirty="0">
                          <a:effectLst/>
                          <a:latin typeface="Montserrat" pitchFamily="2" charset="77"/>
                        </a:rPr>
                        <a:t>Heating</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497476094"/>
                  </a:ext>
                </a:extLst>
              </a:tr>
              <a:tr h="284438">
                <a:tc>
                  <a:txBody>
                    <a:bodyPr/>
                    <a:lstStyle/>
                    <a:p>
                      <a:r>
                        <a:rPr lang="en-US" sz="1000" b="0" i="0" dirty="0">
                          <a:effectLst/>
                          <a:latin typeface="Montserrat" pitchFamily="2" charset="77"/>
                        </a:rPr>
                        <a:t>Air Conditioning</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7624719"/>
                  </a:ext>
                </a:extLst>
              </a:tr>
              <a:tr h="284438">
                <a:tc>
                  <a:txBody>
                    <a:bodyPr/>
                    <a:lstStyle/>
                    <a:p>
                      <a:r>
                        <a:rPr lang="en-US" sz="1000" b="0" i="0" dirty="0">
                          <a:effectLst/>
                          <a:latin typeface="Montserrat" pitchFamily="2" charset="77"/>
                        </a:rPr>
                        <a:t>Floor Plan/Room Sizes</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94499329"/>
                  </a:ext>
                </a:extLst>
              </a:tr>
              <a:tr h="284438">
                <a:tc>
                  <a:txBody>
                    <a:bodyPr/>
                    <a:lstStyle/>
                    <a:p>
                      <a:r>
                        <a:rPr lang="en-US" sz="1000" b="0" i="0" dirty="0">
                          <a:effectLst/>
                          <a:latin typeface="Montserrat" pitchFamily="2" charset="77"/>
                        </a:rPr>
                        <a:t>Outdoor Space</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4167168"/>
                  </a:ext>
                </a:extLst>
              </a:tr>
              <a:tr h="284438">
                <a:tc>
                  <a:txBody>
                    <a:bodyPr/>
                    <a:lstStyle/>
                    <a:p>
                      <a:r>
                        <a:rPr lang="en-US" sz="1000" b="0" i="0" dirty="0">
                          <a:effectLst/>
                          <a:latin typeface="Montserrat" pitchFamily="2" charset="77"/>
                        </a:rPr>
                        <a:t>Additional Amenities</a:t>
                      </a:r>
                    </a:p>
                  </a:txBody>
                  <a:tcPr marL="160768" marR="0" marT="37107" marB="37107" anchor="ctr">
                    <a:lnL w="1270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tc>
                  <a:txBody>
                    <a:bodyPr/>
                    <a:lstStyle/>
                    <a:p>
                      <a:endParaRPr lang="en-US" sz="700" b="0" i="0" dirty="0">
                        <a:effectLst/>
                        <a:latin typeface="Montserrat" pitchFamily="2" charset="77"/>
                      </a:endParaRPr>
                    </a:p>
                  </a:txBody>
                  <a:tcPr marL="0" marR="0" marT="0" marB="0">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96012984"/>
                  </a:ext>
                </a:extLst>
              </a:tr>
            </a:tbl>
          </a:graphicData>
        </a:graphic>
      </p:graphicFrame>
    </p:spTree>
    <p:extLst>
      <p:ext uri="{BB962C8B-B14F-4D97-AF65-F5344CB8AC3E}">
        <p14:creationId xmlns:p14="http://schemas.microsoft.com/office/powerpoint/2010/main" val="42118023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EAF6535-0851-C1CA-A0E6-C3C05030EBF7}"/>
              </a:ext>
            </a:extLst>
          </p:cNvPr>
          <p:cNvSpPr>
            <a:spLocks noGrp="1"/>
          </p:cNvSpPr>
          <p:nvPr>
            <p:ph idx="1"/>
          </p:nvPr>
        </p:nvSpPr>
        <p:spPr/>
        <p:txBody>
          <a:bodyPr numCol="1"/>
          <a:lstStyle/>
          <a:p>
            <a:pPr>
              <a:spcBef>
                <a:spcPts val="0"/>
              </a:spcBef>
              <a:spcAft>
                <a:spcPts val="2400"/>
              </a:spcAft>
            </a:pPr>
            <a:r>
              <a:rPr lang="en-US" sz="2400" dirty="0"/>
              <a:t>Talk with buyer about working with </a:t>
            </a:r>
            <a:br>
              <a:rPr lang="en-US" sz="2400" dirty="0"/>
            </a:br>
            <a:r>
              <a:rPr lang="en-US" sz="2400" dirty="0"/>
              <a:t>a lender and getting pre-approved</a:t>
            </a:r>
          </a:p>
          <a:p>
            <a:pPr>
              <a:spcBef>
                <a:spcPts val="0"/>
              </a:spcBef>
              <a:spcAft>
                <a:spcPts val="2400"/>
              </a:spcAft>
            </a:pPr>
            <a:r>
              <a:rPr lang="en-US" sz="2400" dirty="0"/>
              <a:t>Connect buyer with lenders</a:t>
            </a:r>
          </a:p>
          <a:p>
            <a:pPr>
              <a:spcBef>
                <a:spcPts val="0"/>
              </a:spcBef>
              <a:spcAft>
                <a:spcPts val="2400"/>
              </a:spcAft>
            </a:pPr>
            <a:r>
              <a:rPr lang="en-US" sz="2400" dirty="0"/>
              <a:t>Articulate for the buyer the benefits of getting </a:t>
            </a:r>
            <a:br>
              <a:rPr lang="en-US" sz="2400" dirty="0"/>
            </a:br>
            <a:r>
              <a:rPr lang="en-US" sz="2400" dirty="0"/>
              <a:t>a pre-approval, including that it helps the buyer </a:t>
            </a:r>
            <a:br>
              <a:rPr lang="en-US" sz="2400" dirty="0"/>
            </a:br>
            <a:r>
              <a:rPr lang="en-US" sz="2400" dirty="0"/>
              <a:t>narrow down their search to a price range they </a:t>
            </a:r>
            <a:br>
              <a:rPr lang="en-US" sz="2400" dirty="0"/>
            </a:br>
            <a:r>
              <a:rPr lang="en-US" sz="2400" dirty="0"/>
              <a:t>can afford and can be used to demonstrate their  </a:t>
            </a:r>
            <a:br>
              <a:rPr lang="en-US" sz="2400" dirty="0"/>
            </a:br>
            <a:r>
              <a:rPr lang="en-US" sz="2400" dirty="0"/>
              <a:t>seriousness to a potential seller</a:t>
            </a:r>
          </a:p>
        </p:txBody>
      </p:sp>
      <p:sp>
        <p:nvSpPr>
          <p:cNvPr id="6" name="Title 5">
            <a:extLst>
              <a:ext uri="{FF2B5EF4-FFF2-40B4-BE49-F238E27FC236}">
                <a16:creationId xmlns:a16="http://schemas.microsoft.com/office/drawing/2014/main" id="{AE046C9A-9B9C-BE5B-3079-0D8CD9DD1610}"/>
              </a:ext>
            </a:extLst>
          </p:cNvPr>
          <p:cNvSpPr>
            <a:spLocks noGrp="1"/>
          </p:cNvSpPr>
          <p:nvPr>
            <p:ph type="title"/>
          </p:nvPr>
        </p:nvSpPr>
        <p:spPr/>
        <p:txBody>
          <a:bodyPr/>
          <a:lstStyle/>
          <a:p>
            <a:r>
              <a:rPr lang="en-US" dirty="0"/>
              <a:t> Do prequalification step</a:t>
            </a:r>
          </a:p>
        </p:txBody>
      </p:sp>
      <p:sp>
        <p:nvSpPr>
          <p:cNvPr id="3" name="Date Placeholder 3">
            <a:extLst>
              <a:ext uri="{FF2B5EF4-FFF2-40B4-BE49-F238E27FC236}">
                <a16:creationId xmlns:a16="http://schemas.microsoft.com/office/drawing/2014/main" id="{CE942D34-BA71-B22E-43D1-E19C26F481FF}"/>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pic>
        <p:nvPicPr>
          <p:cNvPr id="5" name="Graphic 4">
            <a:extLst>
              <a:ext uri="{FF2B5EF4-FFF2-40B4-BE49-F238E27FC236}">
                <a16:creationId xmlns:a16="http://schemas.microsoft.com/office/drawing/2014/main" id="{6DEFB79A-CEC1-3345-7F41-8BF46B9D87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4400"/>
            <a:ext cx="1828800" cy="1828800"/>
          </a:xfrm>
          <a:prstGeom prst="rect">
            <a:avLst/>
          </a:prstGeom>
        </p:spPr>
      </p:pic>
      <p:sp>
        <p:nvSpPr>
          <p:cNvPr id="4" name="Date Placeholder 3">
            <a:extLst>
              <a:ext uri="{FF2B5EF4-FFF2-40B4-BE49-F238E27FC236}">
                <a16:creationId xmlns:a16="http://schemas.microsoft.com/office/drawing/2014/main" id="{6278374F-95E4-F111-AA72-B84B66AFFC6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87</a:t>
            </a:fld>
            <a:endParaRPr lang="en-US" sz="1200" b="1" dirty="0">
              <a:solidFill>
                <a:srgbClr val="606060"/>
              </a:solidFill>
            </a:endParaRPr>
          </a:p>
        </p:txBody>
      </p:sp>
    </p:spTree>
    <p:extLst>
      <p:ext uri="{BB962C8B-B14F-4D97-AF65-F5344CB8AC3E}">
        <p14:creationId xmlns:p14="http://schemas.microsoft.com/office/powerpoint/2010/main" val="32000661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35CA109-47D9-EED0-D71F-577F386102FD}"/>
              </a:ext>
            </a:extLst>
          </p:cNvPr>
          <p:cNvSpPr>
            <a:spLocks noGrp="1"/>
          </p:cNvSpPr>
          <p:nvPr>
            <p:ph idx="1"/>
          </p:nvPr>
        </p:nvSpPr>
        <p:spPr/>
        <p:txBody>
          <a:bodyPr numCol="1"/>
          <a:lstStyle/>
          <a:p>
            <a:pPr>
              <a:spcBef>
                <a:spcPts val="0"/>
              </a:spcBef>
              <a:spcAft>
                <a:spcPts val="2400"/>
              </a:spcAft>
            </a:pPr>
            <a:r>
              <a:rPr lang="en-US" dirty="0"/>
              <a:t>Ensure appropriate timing of disclosures</a:t>
            </a:r>
          </a:p>
          <a:p>
            <a:pPr>
              <a:spcBef>
                <a:spcPts val="0"/>
              </a:spcBef>
              <a:spcAft>
                <a:spcPts val="2400"/>
              </a:spcAft>
            </a:pPr>
            <a:r>
              <a:rPr lang="en-US" dirty="0"/>
              <a:t>Discuss specific type of agency relationship</a:t>
            </a:r>
          </a:p>
          <a:p>
            <a:pPr>
              <a:spcBef>
                <a:spcPts val="0"/>
              </a:spcBef>
              <a:spcAft>
                <a:spcPts val="2400"/>
              </a:spcAft>
            </a:pPr>
            <a:r>
              <a:rPr lang="en-US" dirty="0"/>
              <a:t>Provide state required disclosures</a:t>
            </a:r>
          </a:p>
          <a:p>
            <a:pPr>
              <a:spcBef>
                <a:spcPts val="0"/>
              </a:spcBef>
              <a:spcAft>
                <a:spcPts val="2400"/>
              </a:spcAft>
            </a:pPr>
            <a:endParaRPr lang="en-US" dirty="0"/>
          </a:p>
        </p:txBody>
      </p:sp>
      <p:sp>
        <p:nvSpPr>
          <p:cNvPr id="4" name="Title 3">
            <a:extLst>
              <a:ext uri="{FF2B5EF4-FFF2-40B4-BE49-F238E27FC236}">
                <a16:creationId xmlns:a16="http://schemas.microsoft.com/office/drawing/2014/main" id="{EB08C01E-D192-4CDF-E27A-C71C925E3B62}"/>
              </a:ext>
            </a:extLst>
          </p:cNvPr>
          <p:cNvSpPr>
            <a:spLocks noGrp="1"/>
          </p:cNvSpPr>
          <p:nvPr>
            <p:ph type="title"/>
          </p:nvPr>
        </p:nvSpPr>
        <p:spPr/>
        <p:txBody>
          <a:bodyPr/>
          <a:lstStyle/>
          <a:p>
            <a:r>
              <a:rPr lang="en-US" dirty="0"/>
              <a:t>Provide agency disclosures </a:t>
            </a:r>
            <a:br>
              <a:rPr lang="en-US" dirty="0"/>
            </a:br>
            <a:endParaRPr lang="en-US" dirty="0"/>
          </a:p>
        </p:txBody>
      </p:sp>
      <p:sp>
        <p:nvSpPr>
          <p:cNvPr id="3" name="Date Placeholder 3">
            <a:extLst>
              <a:ext uri="{FF2B5EF4-FFF2-40B4-BE49-F238E27FC236}">
                <a16:creationId xmlns:a16="http://schemas.microsoft.com/office/drawing/2014/main" id="{ECA68B81-B113-C4F2-A1C8-EB517107A96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pic>
        <p:nvPicPr>
          <p:cNvPr id="5" name="Graphic 4">
            <a:extLst>
              <a:ext uri="{FF2B5EF4-FFF2-40B4-BE49-F238E27FC236}">
                <a16:creationId xmlns:a16="http://schemas.microsoft.com/office/drawing/2014/main" id="{19943871-682C-32E2-6FBC-D43C840C5EC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06000" y="914400"/>
            <a:ext cx="1828800" cy="1828800"/>
          </a:xfrm>
          <a:prstGeom prst="rect">
            <a:avLst/>
          </a:prstGeom>
        </p:spPr>
      </p:pic>
      <p:sp>
        <p:nvSpPr>
          <p:cNvPr id="6" name="Date Placeholder 3">
            <a:extLst>
              <a:ext uri="{FF2B5EF4-FFF2-40B4-BE49-F238E27FC236}">
                <a16:creationId xmlns:a16="http://schemas.microsoft.com/office/drawing/2014/main" id="{24E8DEEC-B589-3163-8484-F425A4C95BAC}"/>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88</a:t>
            </a:fld>
            <a:endParaRPr lang="en-US" sz="1200" b="1" dirty="0">
              <a:solidFill>
                <a:srgbClr val="606060"/>
              </a:solidFill>
            </a:endParaRPr>
          </a:p>
        </p:txBody>
      </p:sp>
    </p:spTree>
    <p:extLst>
      <p:ext uri="{BB962C8B-B14F-4D97-AF65-F5344CB8AC3E}">
        <p14:creationId xmlns:p14="http://schemas.microsoft.com/office/powerpoint/2010/main" val="21546594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E5F0-4620-7864-67DD-D5B865D51996}"/>
              </a:ext>
            </a:extLst>
          </p:cNvPr>
          <p:cNvSpPr>
            <a:spLocks noGrp="1"/>
          </p:cNvSpPr>
          <p:nvPr>
            <p:ph type="title"/>
          </p:nvPr>
        </p:nvSpPr>
        <p:spPr>
          <a:xfrm>
            <a:off x="454152" y="914400"/>
            <a:ext cx="2743200" cy="1828800"/>
          </a:xfrm>
        </p:spPr>
        <p:txBody>
          <a:bodyPr anchor="t" anchorCtr="0">
            <a:normAutofit/>
          </a:bodyPr>
          <a:lstStyle/>
          <a:p>
            <a:r>
              <a:rPr lang="en-US" dirty="0"/>
              <a:t>Establish Price Parameters</a:t>
            </a:r>
          </a:p>
        </p:txBody>
      </p:sp>
      <p:sp>
        <p:nvSpPr>
          <p:cNvPr id="3" name="Content Placeholder 2">
            <a:extLst>
              <a:ext uri="{FF2B5EF4-FFF2-40B4-BE49-F238E27FC236}">
                <a16:creationId xmlns:a16="http://schemas.microsoft.com/office/drawing/2014/main" id="{922A54F3-2365-E825-2AF8-089E8F3CEA5E}"/>
              </a:ext>
            </a:extLst>
          </p:cNvPr>
          <p:cNvSpPr>
            <a:spLocks noGrp="1"/>
          </p:cNvSpPr>
          <p:nvPr>
            <p:ph idx="1"/>
          </p:nvPr>
        </p:nvSpPr>
        <p:spPr>
          <a:xfrm>
            <a:off x="3965448" y="914400"/>
            <a:ext cx="7772400" cy="5262563"/>
          </a:xfrm>
        </p:spPr>
        <p:txBody>
          <a:bodyPr numCol="1" anchor="t">
            <a:normAutofit/>
          </a:bodyPr>
          <a:lstStyle/>
          <a:p>
            <a:pPr>
              <a:spcBef>
                <a:spcPts val="0"/>
              </a:spcBef>
              <a:spcAft>
                <a:spcPts val="2400"/>
              </a:spcAft>
            </a:pPr>
            <a:r>
              <a:rPr lang="en-US" dirty="0"/>
              <a:t>Preapproval is critical</a:t>
            </a:r>
          </a:p>
          <a:p>
            <a:pPr>
              <a:spcBef>
                <a:spcPts val="0"/>
              </a:spcBef>
              <a:spcAft>
                <a:spcPts val="2400"/>
              </a:spcAft>
            </a:pPr>
            <a:r>
              <a:rPr lang="en-US" dirty="0"/>
              <a:t>You don’t want to be showing </a:t>
            </a:r>
            <a:br>
              <a:rPr lang="en-US" dirty="0"/>
            </a:br>
            <a:r>
              <a:rPr lang="en-US" dirty="0"/>
              <a:t>$500,000 properties to a buyer </a:t>
            </a:r>
            <a:br>
              <a:rPr lang="en-US" dirty="0"/>
            </a:br>
            <a:r>
              <a:rPr lang="en-US" dirty="0"/>
              <a:t>who can only go to $400,000</a:t>
            </a:r>
          </a:p>
          <a:p>
            <a:pPr>
              <a:spcBef>
                <a:spcPts val="0"/>
              </a:spcBef>
              <a:spcAft>
                <a:spcPts val="2400"/>
              </a:spcAft>
            </a:pPr>
            <a:r>
              <a:rPr lang="en-US" dirty="0"/>
              <a:t>Saves time for you both</a:t>
            </a:r>
          </a:p>
        </p:txBody>
      </p:sp>
      <p:grpSp>
        <p:nvGrpSpPr>
          <p:cNvPr id="9" name="Group 8">
            <a:extLst>
              <a:ext uri="{FF2B5EF4-FFF2-40B4-BE49-F238E27FC236}">
                <a16:creationId xmlns:a16="http://schemas.microsoft.com/office/drawing/2014/main" id="{AFD08640-AAF1-A1C7-8DAE-207232B2888C}"/>
              </a:ext>
            </a:extLst>
          </p:cNvPr>
          <p:cNvGrpSpPr/>
          <p:nvPr/>
        </p:nvGrpSpPr>
        <p:grpSpPr>
          <a:xfrm>
            <a:off x="454025" y="3200400"/>
            <a:ext cx="1826188" cy="1826188"/>
            <a:chOff x="454025" y="3200400"/>
            <a:chExt cx="1826188" cy="1826188"/>
          </a:xfrm>
        </p:grpSpPr>
        <p:sp>
          <p:nvSpPr>
            <p:cNvPr id="11" name="Oval 10">
              <a:extLst>
                <a:ext uri="{FF2B5EF4-FFF2-40B4-BE49-F238E27FC236}">
                  <a16:creationId xmlns:a16="http://schemas.microsoft.com/office/drawing/2014/main" id="{0A999465-1A12-C703-2756-9664FB39CA71}"/>
                </a:ext>
              </a:extLst>
            </p:cNvPr>
            <p:cNvSpPr/>
            <p:nvPr/>
          </p:nvSpPr>
          <p:spPr>
            <a:xfrm>
              <a:off x="454025" y="3200400"/>
              <a:ext cx="1826188" cy="18261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619EE25-FE01-316A-F796-5C77A299C9E1}"/>
                </a:ext>
              </a:extLst>
            </p:cNvPr>
            <p:cNvSpPr txBox="1"/>
            <p:nvPr/>
          </p:nvSpPr>
          <p:spPr>
            <a:xfrm>
              <a:off x="454025" y="3200400"/>
              <a:ext cx="1826188" cy="1826188"/>
            </a:xfrm>
            <a:prstGeom prst="rect">
              <a:avLst/>
            </a:prstGeom>
            <a:noFill/>
          </p:spPr>
          <p:txBody>
            <a:bodyPr wrap="none" lIns="0" tIns="0" rIns="0" bIns="0" rtlCol="0" anchor="ctr" anchorCtr="0">
              <a:noAutofit/>
            </a:bodyPr>
            <a:lstStyle/>
            <a:p>
              <a:pPr algn="ctr"/>
              <a:r>
                <a:rPr lang="en-US" sz="11000" b="1" dirty="0">
                  <a:solidFill>
                    <a:schemeClr val="bg1"/>
                  </a:solidFill>
                  <a:latin typeface="Montserrat" pitchFamily="2" charset="77"/>
                </a:rPr>
                <a:t>$</a:t>
              </a:r>
            </a:p>
          </p:txBody>
        </p:sp>
      </p:grpSp>
      <p:sp>
        <p:nvSpPr>
          <p:cNvPr id="5" name="Date Placeholder 3">
            <a:extLst>
              <a:ext uri="{FF2B5EF4-FFF2-40B4-BE49-F238E27FC236}">
                <a16:creationId xmlns:a16="http://schemas.microsoft.com/office/drawing/2014/main" id="{96C4D569-E8ED-36AB-FE2A-DD942BCB457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solidFill>
                  <a:schemeClr val="bg1"/>
                </a:solidFill>
              </a:rPr>
              <a:t>Center for REALTOR</a:t>
            </a:r>
            <a:r>
              <a:rPr lang="en-US" baseline="30000" dirty="0">
                <a:solidFill>
                  <a:schemeClr val="bg1"/>
                </a:solidFill>
              </a:rPr>
              <a:t>®</a:t>
            </a:r>
            <a:r>
              <a:rPr lang="en-US" dirty="0">
                <a:solidFill>
                  <a:schemeClr val="bg1"/>
                </a:solidFill>
              </a:rPr>
              <a:t> Development ©2024</a:t>
            </a:r>
          </a:p>
        </p:txBody>
      </p:sp>
      <p:sp>
        <p:nvSpPr>
          <p:cNvPr id="6" name="Date Placeholder 3">
            <a:extLst>
              <a:ext uri="{FF2B5EF4-FFF2-40B4-BE49-F238E27FC236}">
                <a16:creationId xmlns:a16="http://schemas.microsoft.com/office/drawing/2014/main" id="{1B89E545-E27B-C828-9428-45BAFF6A9154}"/>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89</a:t>
            </a:fld>
            <a:endParaRPr lang="en-US" sz="1200" b="1" dirty="0">
              <a:solidFill>
                <a:srgbClr val="606060"/>
              </a:solidFill>
            </a:endParaRPr>
          </a:p>
        </p:txBody>
      </p:sp>
    </p:spTree>
    <p:extLst>
      <p:ext uri="{BB962C8B-B14F-4D97-AF65-F5344CB8AC3E}">
        <p14:creationId xmlns:p14="http://schemas.microsoft.com/office/powerpoint/2010/main" val="8635919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EAC1C7F-67DE-71F4-1242-7AD1FF3DDFD7}"/>
              </a:ext>
            </a:extLst>
          </p:cNvPr>
          <p:cNvSpPr>
            <a:spLocks noGrp="1"/>
          </p:cNvSpPr>
          <p:nvPr>
            <p:ph idx="1"/>
          </p:nvPr>
        </p:nvSpPr>
        <p:spPr/>
        <p:txBody>
          <a:bodyPr numCol="2"/>
          <a:lstStyle/>
          <a:p>
            <a:r>
              <a:rPr lang="en-US" sz="2400" dirty="0"/>
              <a:t>Talk with the lender – </a:t>
            </a:r>
            <a:br>
              <a:rPr lang="en-US" sz="2400" dirty="0"/>
            </a:br>
            <a:r>
              <a:rPr lang="en-US" sz="2400" dirty="0"/>
              <a:t>did they verify:</a:t>
            </a:r>
          </a:p>
          <a:p>
            <a:pPr marL="640080" indent="-365760">
              <a:spcBef>
                <a:spcPts val="0"/>
              </a:spcBef>
              <a:spcAft>
                <a:spcPts val="2400"/>
              </a:spcAft>
              <a:buFont typeface="System Font Regular"/>
              <a:buChar char="—"/>
            </a:pPr>
            <a:r>
              <a:rPr lang="en-US" sz="2400" dirty="0"/>
              <a:t>Buyers’ credit </a:t>
            </a:r>
          </a:p>
          <a:p>
            <a:pPr marL="640080" indent="-365760">
              <a:spcBef>
                <a:spcPts val="0"/>
              </a:spcBef>
              <a:spcAft>
                <a:spcPts val="2400"/>
              </a:spcAft>
              <a:buFont typeface="System Font Regular"/>
              <a:buChar char="—"/>
            </a:pPr>
            <a:r>
              <a:rPr lang="en-US" sz="2400" dirty="0"/>
              <a:t>Employment</a:t>
            </a:r>
          </a:p>
          <a:p>
            <a:pPr marL="640080" indent="-365760">
              <a:spcBef>
                <a:spcPts val="0"/>
              </a:spcBef>
              <a:spcAft>
                <a:spcPts val="2400"/>
              </a:spcAft>
              <a:buFont typeface="System Font Regular"/>
              <a:buChar char="—"/>
            </a:pPr>
            <a:r>
              <a:rPr lang="en-US" sz="2400" dirty="0"/>
              <a:t>Self-employed taxable income</a:t>
            </a:r>
          </a:p>
          <a:p>
            <a:r>
              <a:rPr lang="en-US" sz="2400" dirty="0"/>
              <a:t>What type of financing are they qualified for?</a:t>
            </a:r>
          </a:p>
          <a:p>
            <a:pPr marL="0" indent="0">
              <a:buNone/>
            </a:pPr>
            <a:r>
              <a:rPr lang="en-US" sz="2400" b="1" dirty="0"/>
              <a:t>Or better yet – have your buyers use your preferred lender who you know does all this!</a:t>
            </a:r>
          </a:p>
          <a:p>
            <a:pPr marL="0" indent="0">
              <a:buNone/>
            </a:pPr>
            <a:endParaRPr lang="en-US" sz="2400" dirty="0"/>
          </a:p>
        </p:txBody>
      </p:sp>
      <p:sp>
        <p:nvSpPr>
          <p:cNvPr id="3" name="Title 2">
            <a:extLst>
              <a:ext uri="{FF2B5EF4-FFF2-40B4-BE49-F238E27FC236}">
                <a16:creationId xmlns:a16="http://schemas.microsoft.com/office/drawing/2014/main" id="{0ABDAFA0-E6B1-FFDA-8856-A915D7E286B0}"/>
              </a:ext>
            </a:extLst>
          </p:cNvPr>
          <p:cNvSpPr>
            <a:spLocks noGrp="1"/>
          </p:cNvSpPr>
          <p:nvPr>
            <p:ph type="title"/>
          </p:nvPr>
        </p:nvSpPr>
        <p:spPr/>
        <p:txBody>
          <a:bodyPr/>
          <a:lstStyle/>
          <a:p>
            <a:r>
              <a:rPr lang="en-US" dirty="0"/>
              <a:t>Ask The Lender</a:t>
            </a:r>
          </a:p>
        </p:txBody>
      </p:sp>
      <p:sp>
        <p:nvSpPr>
          <p:cNvPr id="5" name="Date Placeholder 3">
            <a:extLst>
              <a:ext uri="{FF2B5EF4-FFF2-40B4-BE49-F238E27FC236}">
                <a16:creationId xmlns:a16="http://schemas.microsoft.com/office/drawing/2014/main" id="{19AE7358-6530-A922-5C9D-C53100D5BA18}"/>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85425362-FD7A-4EDD-A4AE-1F36DD43D6E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90</a:t>
            </a:fld>
            <a:endParaRPr lang="en-US" sz="1200" b="1" dirty="0">
              <a:solidFill>
                <a:srgbClr val="606060"/>
              </a:solidFill>
            </a:endParaRPr>
          </a:p>
        </p:txBody>
      </p:sp>
    </p:spTree>
    <p:extLst>
      <p:ext uri="{BB962C8B-B14F-4D97-AF65-F5344CB8AC3E}">
        <p14:creationId xmlns:p14="http://schemas.microsoft.com/office/powerpoint/2010/main" val="220516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7F3C9E-D830-469D-0DBC-20F3DD6FBAC6}"/>
              </a:ext>
            </a:extLst>
          </p:cNvPr>
          <p:cNvSpPr>
            <a:spLocks noGrp="1"/>
          </p:cNvSpPr>
          <p:nvPr>
            <p:ph type="title"/>
          </p:nvPr>
        </p:nvSpPr>
        <p:spPr>
          <a:xfrm>
            <a:off x="457200" y="914400"/>
            <a:ext cx="3931920" cy="2286000"/>
          </a:xfrm>
        </p:spPr>
        <p:txBody>
          <a:bodyPr/>
          <a:lstStyle/>
          <a:p>
            <a:pPr>
              <a:lnSpc>
                <a:spcPts val="3000"/>
              </a:lnSpc>
              <a:spcAft>
                <a:spcPts val="1200"/>
              </a:spcAft>
            </a:pPr>
            <a:r>
              <a:rPr lang="en-US" sz="2200" dirty="0">
                <a:solidFill>
                  <a:schemeClr val="accent2"/>
                </a:solidFill>
                <a:cs typeface="Arial" panose="020B0604020202020204" pitchFamily="34" charset="0"/>
              </a:rPr>
              <a:t>“Salesperson”</a:t>
            </a:r>
            <a:br>
              <a:rPr lang="en-US" sz="2200" dirty="0">
                <a:solidFill>
                  <a:schemeClr val="accent2"/>
                </a:solidFill>
                <a:cs typeface="Arial" panose="020B0604020202020204" pitchFamily="34" charset="0"/>
              </a:rPr>
            </a:br>
            <a:r>
              <a:rPr lang="en-US" sz="2200" dirty="0">
                <a:solidFill>
                  <a:schemeClr val="accent2"/>
                </a:solidFill>
                <a:cs typeface="Arial" panose="020B0604020202020204" pitchFamily="34" charset="0"/>
              </a:rPr>
              <a:t>“Broker”</a:t>
            </a:r>
            <a:br>
              <a:rPr lang="en-US" sz="2200" dirty="0">
                <a:solidFill>
                  <a:schemeClr val="accent2"/>
                </a:solidFill>
                <a:cs typeface="Arial" panose="020B0604020202020204" pitchFamily="34" charset="0"/>
              </a:rPr>
            </a:br>
            <a:r>
              <a:rPr lang="en-US" sz="2200" dirty="0">
                <a:solidFill>
                  <a:schemeClr val="accent2"/>
                </a:solidFill>
                <a:cs typeface="Arial" panose="020B0604020202020204" pitchFamily="34" charset="0"/>
              </a:rPr>
              <a:t>“Managing Broker”</a:t>
            </a:r>
            <a:br>
              <a:rPr lang="en-US" sz="2200" dirty="0">
                <a:solidFill>
                  <a:schemeClr val="accent2"/>
                </a:solidFill>
                <a:cs typeface="Arial" panose="020B0604020202020204" pitchFamily="34" charset="0"/>
              </a:rPr>
            </a:br>
            <a:r>
              <a:rPr lang="en-US" sz="2200" dirty="0">
                <a:solidFill>
                  <a:schemeClr val="accent2"/>
                </a:solidFill>
                <a:cs typeface="Arial" panose="020B0604020202020204" pitchFamily="34" charset="0"/>
              </a:rPr>
              <a:t>“Broker in Charge”</a:t>
            </a:r>
            <a:br>
              <a:rPr lang="en-US" sz="2200" dirty="0">
                <a:solidFill>
                  <a:schemeClr val="accent2"/>
                </a:solidFill>
                <a:cs typeface="Arial" panose="020B0604020202020204" pitchFamily="34" charset="0"/>
              </a:rPr>
            </a:br>
            <a:r>
              <a:rPr lang="en-US" sz="2200" dirty="0">
                <a:solidFill>
                  <a:schemeClr val="accent2"/>
                </a:solidFill>
                <a:cs typeface="Arial" panose="020B0604020202020204" pitchFamily="34" charset="0"/>
              </a:rPr>
              <a:t>“Designated Broker”</a:t>
            </a:r>
            <a:br>
              <a:rPr lang="en-US" sz="2200" dirty="0">
                <a:solidFill>
                  <a:schemeClr val="accent2"/>
                </a:solidFill>
                <a:cs typeface="Arial" panose="020B0604020202020204" pitchFamily="34" charset="0"/>
              </a:rPr>
            </a:br>
            <a:r>
              <a:rPr lang="en-US" sz="2200" dirty="0">
                <a:solidFill>
                  <a:schemeClr val="accent2"/>
                </a:solidFill>
                <a:cs typeface="Arial" panose="020B0604020202020204" pitchFamily="34" charset="0"/>
              </a:rPr>
              <a:t>“Sponsoring Broker”</a:t>
            </a:r>
            <a:endParaRPr lang="en-US" sz="2200" dirty="0">
              <a:solidFill>
                <a:schemeClr val="accent2"/>
              </a:solidFill>
            </a:endParaRPr>
          </a:p>
        </p:txBody>
      </p:sp>
      <p:sp>
        <p:nvSpPr>
          <p:cNvPr id="6" name="Content Placeholder 5">
            <a:extLst>
              <a:ext uri="{FF2B5EF4-FFF2-40B4-BE49-F238E27FC236}">
                <a16:creationId xmlns:a16="http://schemas.microsoft.com/office/drawing/2014/main" id="{2487DD2B-92FC-41F7-FB23-92D0C140866E}"/>
              </a:ext>
            </a:extLst>
          </p:cNvPr>
          <p:cNvSpPr>
            <a:spLocks noGrp="1"/>
          </p:cNvSpPr>
          <p:nvPr>
            <p:ph idx="1"/>
          </p:nvPr>
        </p:nvSpPr>
        <p:spPr>
          <a:xfrm>
            <a:off x="457200" y="3429000"/>
            <a:ext cx="3931920" cy="2743200"/>
          </a:xfrm>
        </p:spPr>
        <p:txBody>
          <a:bodyPr/>
          <a:lstStyle/>
          <a:p>
            <a:pPr>
              <a:spcBef>
                <a:spcPts val="0"/>
              </a:spcBef>
              <a:spcAft>
                <a:spcPts val="1200"/>
              </a:spcAft>
            </a:pPr>
            <a:r>
              <a:rPr lang="en-US" sz="1800" dirty="0"/>
              <a:t>These terms vary </a:t>
            </a:r>
            <a:br>
              <a:rPr lang="en-US" sz="1800" dirty="0"/>
            </a:br>
            <a:r>
              <a:rPr lang="en-US" sz="1800" dirty="0"/>
              <a:t>from state-to-state</a:t>
            </a:r>
          </a:p>
          <a:p>
            <a:pPr>
              <a:spcBef>
                <a:spcPts val="0"/>
              </a:spcBef>
              <a:spcAft>
                <a:spcPts val="1200"/>
              </a:spcAft>
            </a:pPr>
            <a:r>
              <a:rPr lang="en-US" sz="1800" dirty="0"/>
              <a:t>We have tried to use </a:t>
            </a:r>
            <a:br>
              <a:rPr lang="en-US" sz="1800" dirty="0"/>
            </a:br>
            <a:r>
              <a:rPr lang="en-US" sz="1800" dirty="0"/>
              <a:t>commonly used terms </a:t>
            </a:r>
            <a:br>
              <a:rPr lang="en-US" sz="1800" dirty="0"/>
            </a:br>
            <a:r>
              <a:rPr lang="en-US" sz="1800" dirty="0"/>
              <a:t>and define unfamiliar </a:t>
            </a:r>
            <a:br>
              <a:rPr lang="en-US" sz="1800" dirty="0"/>
            </a:br>
            <a:r>
              <a:rPr lang="en-US" sz="1800" dirty="0"/>
              <a:t>terms whenever possible</a:t>
            </a:r>
          </a:p>
          <a:p>
            <a:pPr>
              <a:spcBef>
                <a:spcPts val="0"/>
              </a:spcBef>
              <a:spcAft>
                <a:spcPts val="1200"/>
              </a:spcAft>
            </a:pPr>
            <a:r>
              <a:rPr lang="en-US" sz="1800" dirty="0"/>
              <a:t>There is a glossary of terms </a:t>
            </a:r>
            <a:br>
              <a:rPr lang="en-US" sz="1800" dirty="0"/>
            </a:br>
            <a:r>
              <a:rPr lang="en-US" sz="1800" dirty="0"/>
              <a:t>in the Resources section</a:t>
            </a:r>
          </a:p>
        </p:txBody>
      </p:sp>
      <p:sp>
        <p:nvSpPr>
          <p:cNvPr id="9" name="Date Placeholder 3">
            <a:extLst>
              <a:ext uri="{FF2B5EF4-FFF2-40B4-BE49-F238E27FC236}">
                <a16:creationId xmlns:a16="http://schemas.microsoft.com/office/drawing/2014/main" id="{9421D74C-4A2E-32B1-20D8-3FA0DCBFB522}"/>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a:t>Center for REALTOR</a:t>
            </a:r>
            <a:r>
              <a:rPr lang="en-US" baseline="30000"/>
              <a:t>®</a:t>
            </a:r>
            <a:r>
              <a:rPr lang="en-US"/>
              <a:t> Development ©2024</a:t>
            </a:r>
            <a:endParaRPr lang="en-US" dirty="0"/>
          </a:p>
        </p:txBody>
      </p:sp>
      <p:pic>
        <p:nvPicPr>
          <p:cNvPr id="4" name="Graphic 3">
            <a:extLst>
              <a:ext uri="{FF2B5EF4-FFF2-40B4-BE49-F238E27FC236}">
                <a16:creationId xmlns:a16="http://schemas.microsoft.com/office/drawing/2014/main" id="{2AE48FCB-6ACC-9DDA-66E5-D807AFF55D8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253728" y="6144768"/>
            <a:ext cx="2481943" cy="347472"/>
          </a:xfrm>
          <a:prstGeom prst="rect">
            <a:avLst/>
          </a:prstGeom>
        </p:spPr>
      </p:pic>
      <p:sp>
        <p:nvSpPr>
          <p:cNvPr id="3" name="Date Placeholder 3">
            <a:extLst>
              <a:ext uri="{FF2B5EF4-FFF2-40B4-BE49-F238E27FC236}">
                <a16:creationId xmlns:a16="http://schemas.microsoft.com/office/drawing/2014/main" id="{8822FEC1-261E-5353-F09D-C9400C651617}"/>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10</a:t>
            </a:fld>
            <a:endParaRPr lang="en-US" sz="1200" b="1" dirty="0">
              <a:solidFill>
                <a:srgbClr val="606060"/>
              </a:solidFill>
            </a:endParaRPr>
          </a:p>
        </p:txBody>
      </p:sp>
      <p:pic>
        <p:nvPicPr>
          <p:cNvPr id="7" name="Picture 6" descr="A screenshot of a computer&#10;&#10;Description automatically generated">
            <a:extLst>
              <a:ext uri="{FF2B5EF4-FFF2-40B4-BE49-F238E27FC236}">
                <a16:creationId xmlns:a16="http://schemas.microsoft.com/office/drawing/2014/main" id="{74B60316-FB7A-F1F0-7912-BD9F64002E2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08500" y="0"/>
            <a:ext cx="7683500" cy="6858000"/>
          </a:xfrm>
          <a:prstGeom prst="rect">
            <a:avLst/>
          </a:prstGeom>
        </p:spPr>
      </p:pic>
    </p:spTree>
    <p:extLst>
      <p:ext uri="{BB962C8B-B14F-4D97-AF65-F5344CB8AC3E}">
        <p14:creationId xmlns:p14="http://schemas.microsoft.com/office/powerpoint/2010/main" val="33836572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letter on a black background&#10;&#10;Description automatically generated">
            <a:extLst>
              <a:ext uri="{FF2B5EF4-FFF2-40B4-BE49-F238E27FC236}">
                <a16:creationId xmlns:a16="http://schemas.microsoft.com/office/drawing/2014/main" id="{B9D0C612-7654-3100-FECF-CB88EF246B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612" y="2306612"/>
            <a:ext cx="3270575" cy="1267348"/>
          </a:xfrm>
          <a:prstGeom prst="rect">
            <a:avLst/>
          </a:prstGeom>
        </p:spPr>
      </p:pic>
      <p:pic>
        <p:nvPicPr>
          <p:cNvPr id="11" name="Picture 10">
            <a:extLst>
              <a:ext uri="{FF2B5EF4-FFF2-40B4-BE49-F238E27FC236}">
                <a16:creationId xmlns:a16="http://schemas.microsoft.com/office/drawing/2014/main" id="{6CA6FFDB-AC06-48D0-A266-7B516CDC8832}"/>
              </a:ext>
            </a:extLst>
          </p:cNvPr>
          <p:cNvPicPr>
            <a:picLocks noChangeAspect="1"/>
          </p:cNvPicPr>
          <p:nvPr/>
        </p:nvPicPr>
        <p:blipFill>
          <a:blip r:embed="rId4"/>
          <a:stretch>
            <a:fillRect/>
          </a:stretch>
        </p:blipFill>
        <p:spPr>
          <a:xfrm>
            <a:off x="4839303" y="914400"/>
            <a:ext cx="6939023" cy="5029200"/>
          </a:xfrm>
          <a:prstGeom prst="rect">
            <a:avLst/>
          </a:prstGeom>
        </p:spPr>
      </p:pic>
      <p:sp>
        <p:nvSpPr>
          <p:cNvPr id="5" name="Date Placeholder 3">
            <a:extLst>
              <a:ext uri="{FF2B5EF4-FFF2-40B4-BE49-F238E27FC236}">
                <a16:creationId xmlns:a16="http://schemas.microsoft.com/office/drawing/2014/main" id="{7588F71A-FE1D-89C8-CEC1-1DD80981DAD3}"/>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6" name="Date Placeholder 3">
            <a:extLst>
              <a:ext uri="{FF2B5EF4-FFF2-40B4-BE49-F238E27FC236}">
                <a16:creationId xmlns:a16="http://schemas.microsoft.com/office/drawing/2014/main" id="{D4441E92-4876-88CE-9682-91B1ECA6174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91</a:t>
            </a:fld>
            <a:endParaRPr lang="en-US" sz="1200" b="1" dirty="0">
              <a:solidFill>
                <a:srgbClr val="606060"/>
              </a:solidFill>
            </a:endParaRPr>
          </a:p>
        </p:txBody>
      </p:sp>
      <p:sp>
        <p:nvSpPr>
          <p:cNvPr id="4" name="Rectangle 3">
            <a:extLst>
              <a:ext uri="{FF2B5EF4-FFF2-40B4-BE49-F238E27FC236}">
                <a16:creationId xmlns:a16="http://schemas.microsoft.com/office/drawing/2014/main" id="{E931CA49-CA4E-0082-A7B6-643C59AE0C1C}"/>
              </a:ext>
            </a:extLst>
          </p:cNvPr>
          <p:cNvSpPr/>
          <p:nvPr/>
        </p:nvSpPr>
        <p:spPr>
          <a:xfrm>
            <a:off x="301869" y="1860203"/>
            <a:ext cx="4222631" cy="4001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a:ln/>
                <a:solidFill>
                  <a:schemeClr val="accent3"/>
                </a:solidFill>
                <a:effectLst/>
                <a:latin typeface="Montserrat  "/>
              </a:rPr>
              <a:t>Official ABR</a:t>
            </a:r>
            <a:r>
              <a:rPr lang="en-US" sz="2000" b="1" cap="none" spc="0" baseline="30000" dirty="0">
                <a:ln/>
                <a:solidFill>
                  <a:schemeClr val="accent3"/>
                </a:solidFill>
                <a:effectLst/>
                <a:latin typeface="Montserrat  "/>
              </a:rPr>
              <a:t>®</a:t>
            </a:r>
            <a:r>
              <a:rPr lang="en-US" sz="2000" b="1" cap="none" spc="0" dirty="0">
                <a:ln/>
                <a:solidFill>
                  <a:schemeClr val="accent3"/>
                </a:solidFill>
                <a:effectLst/>
                <a:latin typeface="Montserrat  "/>
              </a:rPr>
              <a:t> Elective Course </a:t>
            </a:r>
          </a:p>
        </p:txBody>
      </p:sp>
    </p:spTree>
    <p:extLst>
      <p:ext uri="{BB962C8B-B14F-4D97-AF65-F5344CB8AC3E}">
        <p14:creationId xmlns:p14="http://schemas.microsoft.com/office/powerpoint/2010/main" val="27557138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E4E1E18-4E79-2B51-F814-F6067A987D41}"/>
              </a:ext>
            </a:extLst>
          </p:cNvPr>
          <p:cNvSpPr txBox="1">
            <a:spLocks/>
          </p:cNvSpPr>
          <p:nvPr/>
        </p:nvSpPr>
        <p:spPr>
          <a:xfrm>
            <a:off x="457200" y="6356350"/>
            <a:ext cx="3581400" cy="365125"/>
          </a:xfrm>
          <a:prstGeom prst="rect">
            <a:avLst/>
          </a:prstGeom>
        </p:spPr>
        <p:txBody>
          <a:bodyPr lIns="0" tIns="0" rIns="0" bIns="0"/>
          <a:lstStyle>
            <a:defPPr>
              <a:defRPr lang="en-US"/>
            </a:defPPr>
            <a:lvl1pPr marL="0" algn="l" defTabSz="914400" rtl="0" eaLnBrk="1" latinLnBrk="0" hangingPunct="1">
              <a:defRPr sz="1000" b="0" i="0" kern="1200">
                <a:solidFill>
                  <a:srgbClr val="606060"/>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Center for REALTOR</a:t>
            </a:r>
            <a:r>
              <a:rPr lang="en-US" baseline="30000"/>
              <a:t>®</a:t>
            </a:r>
            <a:r>
              <a:rPr lang="en-US"/>
              <a:t> Development ©2024</a:t>
            </a:r>
            <a:endParaRPr lang="en-US" dirty="0"/>
          </a:p>
        </p:txBody>
      </p:sp>
      <p:sp>
        <p:nvSpPr>
          <p:cNvPr id="6" name="Date Placeholder 3">
            <a:extLst>
              <a:ext uri="{FF2B5EF4-FFF2-40B4-BE49-F238E27FC236}">
                <a16:creationId xmlns:a16="http://schemas.microsoft.com/office/drawing/2014/main" id="{693B5F4C-4609-4351-F3F8-1EC66C5D45A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92</a:t>
            </a:fld>
            <a:endParaRPr lang="en-US" sz="1200" b="1" dirty="0">
              <a:solidFill>
                <a:srgbClr val="606060"/>
              </a:solidFill>
            </a:endParaRPr>
          </a:p>
        </p:txBody>
      </p:sp>
      <p:grpSp>
        <p:nvGrpSpPr>
          <p:cNvPr id="9" name="Group 8">
            <a:extLst>
              <a:ext uri="{FF2B5EF4-FFF2-40B4-BE49-F238E27FC236}">
                <a16:creationId xmlns:a16="http://schemas.microsoft.com/office/drawing/2014/main" id="{F828B3A3-4653-050C-AEC4-D52DA6569073}"/>
              </a:ext>
            </a:extLst>
          </p:cNvPr>
          <p:cNvGrpSpPr>
            <a:grpSpLocks noChangeAspect="1"/>
          </p:cNvGrpSpPr>
          <p:nvPr/>
        </p:nvGrpSpPr>
        <p:grpSpPr>
          <a:xfrm>
            <a:off x="1686221" y="803868"/>
            <a:ext cx="8819557" cy="5029200"/>
            <a:chOff x="311612" y="118872"/>
            <a:chExt cx="9829800" cy="5605272"/>
          </a:xfrm>
        </p:grpSpPr>
        <p:grpSp>
          <p:nvGrpSpPr>
            <p:cNvPr id="2" name="Group 1">
              <a:extLst>
                <a:ext uri="{FF2B5EF4-FFF2-40B4-BE49-F238E27FC236}">
                  <a16:creationId xmlns:a16="http://schemas.microsoft.com/office/drawing/2014/main" id="{88E8A3CD-0F03-F5BD-7B75-54D5CF2BB200}"/>
                </a:ext>
              </a:extLst>
            </p:cNvPr>
            <p:cNvGrpSpPr/>
            <p:nvPr/>
          </p:nvGrpSpPr>
          <p:grpSpPr>
            <a:xfrm>
              <a:off x="353028" y="155563"/>
              <a:ext cx="9642796" cy="5125387"/>
              <a:chOff x="353028" y="155563"/>
              <a:chExt cx="9642796" cy="5125387"/>
            </a:xfrm>
          </p:grpSpPr>
          <p:pic>
            <p:nvPicPr>
              <p:cNvPr id="3" name="Picture 2">
                <a:extLst>
                  <a:ext uri="{FF2B5EF4-FFF2-40B4-BE49-F238E27FC236}">
                    <a16:creationId xmlns:a16="http://schemas.microsoft.com/office/drawing/2014/main" id="{69508854-A6CD-6C4D-B7F5-5CB35CCC2A35}"/>
                  </a:ext>
                </a:extLst>
              </p:cNvPr>
              <p:cNvPicPr>
                <a:picLocks noChangeAspect="1"/>
              </p:cNvPicPr>
              <p:nvPr/>
            </p:nvPicPr>
            <p:blipFill>
              <a:blip r:embed="rId3"/>
              <a:stretch>
                <a:fillRect/>
              </a:stretch>
            </p:blipFill>
            <p:spPr>
              <a:xfrm>
                <a:off x="353028" y="155563"/>
                <a:ext cx="8458199" cy="1828800"/>
              </a:xfrm>
              <a:prstGeom prst="rect">
                <a:avLst/>
              </a:prstGeom>
            </p:spPr>
          </p:pic>
          <p:pic>
            <p:nvPicPr>
              <p:cNvPr id="7" name="Picture 6">
                <a:extLst>
                  <a:ext uri="{FF2B5EF4-FFF2-40B4-BE49-F238E27FC236}">
                    <a16:creationId xmlns:a16="http://schemas.microsoft.com/office/drawing/2014/main" id="{FACB1A27-6E49-58E4-CA1E-0D461C2CD89B}"/>
                  </a:ext>
                </a:extLst>
              </p:cNvPr>
              <p:cNvPicPr>
                <a:picLocks noChangeAspect="1"/>
              </p:cNvPicPr>
              <p:nvPr/>
            </p:nvPicPr>
            <p:blipFill>
              <a:blip r:embed="rId4"/>
              <a:stretch>
                <a:fillRect/>
              </a:stretch>
            </p:blipFill>
            <p:spPr>
              <a:xfrm>
                <a:off x="457200" y="2080550"/>
                <a:ext cx="9538624" cy="3200400"/>
              </a:xfrm>
              <a:prstGeom prst="rect">
                <a:avLst/>
              </a:prstGeom>
            </p:spPr>
          </p:pic>
        </p:grpSp>
        <p:sp>
          <p:nvSpPr>
            <p:cNvPr id="8" name="TextBox 7">
              <a:extLst>
                <a:ext uri="{FF2B5EF4-FFF2-40B4-BE49-F238E27FC236}">
                  <a16:creationId xmlns:a16="http://schemas.microsoft.com/office/drawing/2014/main" id="{48E8E186-2379-4FCD-CCC0-5FCBF394BD3E}"/>
                </a:ext>
              </a:extLst>
            </p:cNvPr>
            <p:cNvSpPr txBox="1"/>
            <p:nvPr/>
          </p:nvSpPr>
          <p:spPr>
            <a:xfrm>
              <a:off x="535339" y="5303520"/>
              <a:ext cx="9274770" cy="274320"/>
            </a:xfrm>
            <a:prstGeom prst="rect">
              <a:avLst/>
            </a:prstGeom>
            <a:noFill/>
          </p:spPr>
          <p:txBody>
            <a:bodyPr wrap="square" lIns="0" tIns="0" rIns="0" bIns="0" rtlCol="0" anchor="t">
              <a:noAutofit/>
            </a:bodyPr>
            <a:lstStyle/>
            <a:p>
              <a:r>
                <a:rPr lang="en-US" sz="1400" dirty="0">
                  <a:solidFill>
                    <a:srgbClr val="606060"/>
                  </a:solidFill>
                  <a:latin typeface="Arial" panose="020B0604020202020204" pitchFamily="34" charset="0"/>
                  <a:cs typeface="Arial" panose="020B0604020202020204" pitchFamily="34" charset="0"/>
                </a:rPr>
                <a:t>Zillow Survey was done in December 2022</a:t>
              </a:r>
            </a:p>
          </p:txBody>
        </p:sp>
        <p:sp>
          <p:nvSpPr>
            <p:cNvPr id="4" name="Rectangle 3">
              <a:extLst>
                <a:ext uri="{FF2B5EF4-FFF2-40B4-BE49-F238E27FC236}">
                  <a16:creationId xmlns:a16="http://schemas.microsoft.com/office/drawing/2014/main" id="{5A1EFBC2-097A-8363-2272-2A272A898482}"/>
                </a:ext>
              </a:extLst>
            </p:cNvPr>
            <p:cNvSpPr/>
            <p:nvPr/>
          </p:nvSpPr>
          <p:spPr>
            <a:xfrm>
              <a:off x="311612" y="118872"/>
              <a:ext cx="9829800" cy="5605272"/>
            </a:xfrm>
            <a:prstGeom prst="rect">
              <a:avLst/>
            </a:prstGeom>
            <a:noFill/>
            <a:ln w="12700">
              <a:solidFill>
                <a:srgbClr val="606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90544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B3EA3D-FEC8-EBD3-1482-6D525645EF17}"/>
              </a:ext>
            </a:extLst>
          </p:cNvPr>
          <p:cNvSpPr>
            <a:spLocks noGrp="1"/>
          </p:cNvSpPr>
          <p:nvPr>
            <p:ph idx="1"/>
          </p:nvPr>
        </p:nvSpPr>
        <p:spPr>
          <a:xfrm>
            <a:off x="457200" y="2286000"/>
            <a:ext cx="11277600" cy="4351338"/>
          </a:xfrm>
        </p:spPr>
        <p:txBody>
          <a:bodyPr numCol="1"/>
          <a:lstStyle/>
          <a:p>
            <a:pPr marL="0" indent="0">
              <a:buNone/>
            </a:pPr>
            <a:r>
              <a:rPr lang="en-US" sz="2200" dirty="0"/>
              <a:t>You’re skilled at guiding clients through the home buying process. </a:t>
            </a:r>
            <a:br>
              <a:rPr lang="en-US" sz="2200" dirty="0"/>
            </a:br>
            <a:r>
              <a:rPr lang="en-US" sz="2200" dirty="0"/>
              <a:t>But do you ever receive questions about mortgage options that you </a:t>
            </a:r>
            <a:br>
              <a:rPr lang="en-US" sz="2200" dirty="0"/>
            </a:br>
            <a:r>
              <a:rPr lang="en-US" sz="2200" dirty="0"/>
              <a:t>don’t know how to answer?</a:t>
            </a:r>
          </a:p>
          <a:p>
            <a:pPr marL="0" indent="0">
              <a:buNone/>
            </a:pPr>
            <a:r>
              <a:rPr lang="en-US" sz="2200" dirty="0"/>
              <a:t>The Home Finance Resource Certification Course is designed to provide </a:t>
            </a:r>
            <a:br>
              <a:rPr lang="en-US" sz="2200" dirty="0"/>
            </a:br>
            <a:r>
              <a:rPr lang="en-US" sz="2200" dirty="0"/>
              <a:t>you with foundational education to help you confidently explain key pieces </a:t>
            </a:r>
            <a:br>
              <a:rPr lang="en-US" sz="2200" dirty="0"/>
            </a:br>
            <a:r>
              <a:rPr lang="en-US" sz="2200" dirty="0"/>
              <a:t>of the loan origination process.</a:t>
            </a:r>
          </a:p>
          <a:p>
            <a:pPr marL="0" indent="0">
              <a:buNone/>
            </a:pPr>
            <a:r>
              <a:rPr lang="en-US" sz="2200" dirty="0"/>
              <a:t>With the skills that you gain from this course, you will also be equipped </a:t>
            </a:r>
            <a:br>
              <a:rPr lang="en-US" sz="2200" dirty="0"/>
            </a:br>
            <a:r>
              <a:rPr lang="en-US" sz="2200" dirty="0"/>
              <a:t>to provide guidance on navigating mortgage applications and alternative </a:t>
            </a:r>
            <a:br>
              <a:rPr lang="en-US" sz="2200" dirty="0"/>
            </a:br>
            <a:r>
              <a:rPr lang="en-US" sz="2200" dirty="0"/>
              <a:t>financing options for all types of buyers.</a:t>
            </a:r>
          </a:p>
        </p:txBody>
      </p:sp>
      <p:pic>
        <p:nvPicPr>
          <p:cNvPr id="4" name="Picture 2" descr="NAR HFR logo">
            <a:extLst>
              <a:ext uri="{FF2B5EF4-FFF2-40B4-BE49-F238E27FC236}">
                <a16:creationId xmlns:a16="http://schemas.microsoft.com/office/drawing/2014/main" id="{67FA7E91-86E7-14FE-C048-0028409810F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28600" y="781291"/>
            <a:ext cx="27432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3">
            <a:extLst>
              <a:ext uri="{FF2B5EF4-FFF2-40B4-BE49-F238E27FC236}">
                <a16:creationId xmlns:a16="http://schemas.microsoft.com/office/drawing/2014/main" id="{829D65F2-1CA2-7859-65BA-535E44EBEEA3}"/>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8" name="Date Placeholder 3">
            <a:extLst>
              <a:ext uri="{FF2B5EF4-FFF2-40B4-BE49-F238E27FC236}">
                <a16:creationId xmlns:a16="http://schemas.microsoft.com/office/drawing/2014/main" id="{B6B9004C-0169-DCED-B0FD-39E18EAC192A}"/>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93</a:t>
            </a:fld>
            <a:endParaRPr lang="en-US" sz="1200" b="1" dirty="0">
              <a:solidFill>
                <a:srgbClr val="606060"/>
              </a:solidFill>
            </a:endParaRPr>
          </a:p>
        </p:txBody>
      </p:sp>
    </p:spTree>
    <p:extLst>
      <p:ext uri="{BB962C8B-B14F-4D97-AF65-F5344CB8AC3E}">
        <p14:creationId xmlns:p14="http://schemas.microsoft.com/office/powerpoint/2010/main" val="26675759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8B73-8822-C2B8-C006-7E7392B701A8}"/>
              </a:ext>
            </a:extLst>
          </p:cNvPr>
          <p:cNvSpPr>
            <a:spLocks noGrp="1"/>
          </p:cNvSpPr>
          <p:nvPr>
            <p:ph type="title"/>
          </p:nvPr>
        </p:nvSpPr>
        <p:spPr>
          <a:xfrm>
            <a:off x="457200" y="914400"/>
            <a:ext cx="11277600" cy="914400"/>
          </a:xfrm>
        </p:spPr>
        <p:txBody>
          <a:bodyPr>
            <a:normAutofit fontScale="90000"/>
          </a:bodyPr>
          <a:lstStyle/>
          <a:p>
            <a:r>
              <a:rPr lang="en-US" dirty="0"/>
              <a:t>Financing Savvy</a:t>
            </a:r>
            <a:br>
              <a:rPr lang="en-US" dirty="0"/>
            </a:br>
            <a:r>
              <a:rPr lang="en-US" sz="2700" dirty="0"/>
              <a:t>Remember: VA &amp; FHA loans are assumable – </a:t>
            </a:r>
            <a:br>
              <a:rPr lang="en-US" sz="2700" dirty="0"/>
            </a:br>
            <a:r>
              <a:rPr lang="en-US" sz="2700" dirty="0"/>
              <a:t>could help both buyers and sellers </a:t>
            </a:r>
            <a:endParaRPr lang="en-US" dirty="0"/>
          </a:p>
        </p:txBody>
      </p:sp>
      <p:sp>
        <p:nvSpPr>
          <p:cNvPr id="3" name="Content Placeholder 2">
            <a:extLst>
              <a:ext uri="{FF2B5EF4-FFF2-40B4-BE49-F238E27FC236}">
                <a16:creationId xmlns:a16="http://schemas.microsoft.com/office/drawing/2014/main" id="{6E437B36-8918-65D4-57F2-1D8F7439939E}"/>
              </a:ext>
            </a:extLst>
          </p:cNvPr>
          <p:cNvSpPr>
            <a:spLocks noGrp="1"/>
          </p:cNvSpPr>
          <p:nvPr>
            <p:ph idx="1"/>
          </p:nvPr>
        </p:nvSpPr>
        <p:spPr>
          <a:xfrm>
            <a:off x="457200" y="2514600"/>
            <a:ext cx="11277600" cy="4351338"/>
          </a:xfrm>
          <a:noFill/>
          <a:ln>
            <a:noFill/>
          </a:ln>
        </p:spPr>
        <p:txBody>
          <a:bodyPr wrap="none" numCol="2" anchor="t" anchorCtr="0">
            <a:noAutofit/>
          </a:bodyPr>
          <a:lstStyle/>
          <a:p>
            <a:pPr>
              <a:lnSpc>
                <a:spcPct val="110000"/>
              </a:lnSpc>
            </a:pPr>
            <a:r>
              <a:rPr lang="en-US" sz="1800" dirty="0"/>
              <a:t>Typical lender does this</a:t>
            </a:r>
          </a:p>
          <a:p>
            <a:pPr>
              <a:lnSpc>
                <a:spcPct val="110000"/>
              </a:lnSpc>
              <a:spcAft>
                <a:spcPts val="1200"/>
              </a:spcAft>
            </a:pPr>
            <a:r>
              <a:rPr lang="en-US" sz="1800" dirty="0"/>
              <a:t>You can help your clients better if you:</a:t>
            </a:r>
          </a:p>
          <a:p>
            <a:pPr lvl="1">
              <a:lnSpc>
                <a:spcPct val="110000"/>
              </a:lnSpc>
              <a:spcAft>
                <a:spcPts val="1200"/>
              </a:spcAft>
            </a:pPr>
            <a:r>
              <a:rPr lang="en-US" sz="1800" dirty="0"/>
              <a:t>Find the right program and know mortgage products</a:t>
            </a:r>
          </a:p>
          <a:p>
            <a:pPr lvl="1">
              <a:lnSpc>
                <a:spcPct val="110000"/>
              </a:lnSpc>
              <a:spcAft>
                <a:spcPts val="1200"/>
              </a:spcAft>
            </a:pPr>
            <a:r>
              <a:rPr lang="en-US" sz="1800" dirty="0"/>
              <a:t>Know what local lenders have and </a:t>
            </a:r>
            <a:br>
              <a:rPr lang="en-US" sz="1800" dirty="0"/>
            </a:br>
            <a:r>
              <a:rPr lang="en-US" sz="1800" dirty="0"/>
              <a:t>state programs that may be available</a:t>
            </a:r>
          </a:p>
          <a:p>
            <a:pPr lvl="1">
              <a:lnSpc>
                <a:spcPct val="110000"/>
              </a:lnSpc>
              <a:spcAft>
                <a:spcPts val="1200"/>
              </a:spcAft>
            </a:pPr>
            <a:r>
              <a:rPr lang="en-US" sz="1800" dirty="0"/>
              <a:t>Show them options</a:t>
            </a:r>
          </a:p>
          <a:p>
            <a:pPr lvl="1">
              <a:lnSpc>
                <a:spcPct val="110000"/>
              </a:lnSpc>
              <a:spcAft>
                <a:spcPts val="7200"/>
              </a:spcAft>
            </a:pPr>
            <a:r>
              <a:rPr lang="en-US" sz="1800" dirty="0"/>
              <a:t>Explain TRID</a:t>
            </a:r>
          </a:p>
          <a:p>
            <a:pPr>
              <a:lnSpc>
                <a:spcPct val="110000"/>
              </a:lnSpc>
            </a:pPr>
            <a:r>
              <a:rPr lang="en-US" sz="1800" dirty="0"/>
              <a:t>Many buyers assume they </a:t>
            </a:r>
            <a:br>
              <a:rPr lang="en-US" sz="1800" dirty="0"/>
            </a:br>
            <a:r>
              <a:rPr lang="en-US" sz="1800" dirty="0"/>
              <a:t>need 20% down</a:t>
            </a:r>
          </a:p>
          <a:p>
            <a:pPr>
              <a:lnSpc>
                <a:spcPct val="110000"/>
              </a:lnSpc>
            </a:pPr>
            <a:r>
              <a:rPr lang="en-US" sz="1800" dirty="0"/>
              <a:t>Not all loan officers provide </a:t>
            </a:r>
            <a:br>
              <a:rPr lang="en-US" sz="1800" dirty="0"/>
            </a:br>
            <a:r>
              <a:rPr lang="en-US" sz="1800" dirty="0"/>
              <a:t>personalized service</a:t>
            </a:r>
          </a:p>
          <a:p>
            <a:pPr>
              <a:lnSpc>
                <a:spcPct val="110000"/>
              </a:lnSpc>
            </a:pPr>
            <a:r>
              <a:rPr lang="en-US" sz="1800" dirty="0"/>
              <a:t>This can be a big part </a:t>
            </a:r>
            <a:br>
              <a:rPr lang="en-US" sz="1800" dirty="0"/>
            </a:br>
            <a:r>
              <a:rPr lang="en-US" sz="1800" dirty="0"/>
              <a:t>of your value proposition</a:t>
            </a:r>
          </a:p>
        </p:txBody>
      </p:sp>
      <p:sp>
        <p:nvSpPr>
          <p:cNvPr id="5" name="Date Placeholder 3">
            <a:extLst>
              <a:ext uri="{FF2B5EF4-FFF2-40B4-BE49-F238E27FC236}">
                <a16:creationId xmlns:a16="http://schemas.microsoft.com/office/drawing/2014/main" id="{716576D1-360C-0212-39AC-E14AB501E223}"/>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C63D3FEE-BF63-604D-0E2B-30FE4D4BD5D0}"/>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sz="1200" b="1" smtClean="0">
                <a:solidFill>
                  <a:srgbClr val="606060"/>
                </a:solidFill>
              </a:rPr>
              <a:pPr algn="ctr"/>
              <a:t>94</a:t>
            </a:fld>
            <a:endParaRPr lang="en-US" sz="1200" b="1" dirty="0">
              <a:solidFill>
                <a:srgbClr val="606060"/>
              </a:solidFill>
            </a:endParaRPr>
          </a:p>
        </p:txBody>
      </p:sp>
    </p:spTree>
    <p:extLst>
      <p:ext uri="{BB962C8B-B14F-4D97-AF65-F5344CB8AC3E}">
        <p14:creationId xmlns:p14="http://schemas.microsoft.com/office/powerpoint/2010/main" val="1612821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D3697F9-E092-A3F5-9DAB-8D01B2B06B2B}"/>
              </a:ext>
            </a:extLst>
          </p:cNvPr>
          <p:cNvSpPr>
            <a:spLocks noGrp="1"/>
          </p:cNvSpPr>
          <p:nvPr>
            <p:ph idx="1"/>
          </p:nvPr>
        </p:nvSpPr>
        <p:spPr>
          <a:xfrm>
            <a:off x="457200" y="914400"/>
            <a:ext cx="11277600" cy="4351338"/>
          </a:xfrm>
        </p:spPr>
        <p:txBody>
          <a:bodyPr wrap="none" numCol="1"/>
          <a:lstStyle/>
          <a:p>
            <a:pPr marL="0" indent="0">
              <a:spcAft>
                <a:spcPts val="1200"/>
              </a:spcAft>
              <a:buNone/>
            </a:pPr>
            <a:r>
              <a:rPr lang="en-US" sz="2000" dirty="0"/>
              <a:t>Obviously, purchasing a home is a complex process </a:t>
            </a:r>
            <a:br>
              <a:rPr lang="en-US" sz="2000" dirty="0"/>
            </a:br>
            <a:r>
              <a:rPr lang="en-US" sz="2000" dirty="0"/>
              <a:t>and my job is to help you navigate through all of it. </a:t>
            </a:r>
            <a:br>
              <a:rPr lang="en-US" sz="2000" dirty="0"/>
            </a:br>
            <a:r>
              <a:rPr lang="en-US" sz="2000" dirty="0"/>
              <a:t>As I mentioned, my job is to help you find the right </a:t>
            </a:r>
            <a:br>
              <a:rPr lang="en-US" sz="2000" dirty="0"/>
            </a:br>
            <a:r>
              <a:rPr lang="en-US" sz="2000" dirty="0"/>
              <a:t>property – at the right price – negotiate the best terms </a:t>
            </a:r>
            <a:br>
              <a:rPr lang="en-US" sz="2000" dirty="0"/>
            </a:br>
            <a:r>
              <a:rPr lang="en-US" sz="2000" dirty="0"/>
              <a:t>for you and get your transaction to the closing table.</a:t>
            </a:r>
          </a:p>
          <a:p>
            <a:pPr marL="0" indent="0">
              <a:spcAft>
                <a:spcPts val="1200"/>
              </a:spcAft>
              <a:buNone/>
            </a:pPr>
            <a:r>
              <a:rPr lang="en-US" sz="2000" dirty="0"/>
              <a:t>Let’s look at an overview of the process and the expenses you </a:t>
            </a:r>
            <a:br>
              <a:rPr lang="en-US" sz="2000" dirty="0"/>
            </a:br>
            <a:r>
              <a:rPr lang="en-US" sz="2000" dirty="0"/>
              <a:t>will encounter and how I can help you accomplish your goals. </a:t>
            </a:r>
          </a:p>
          <a:p>
            <a:pPr>
              <a:spcAft>
                <a:spcPts val="1200"/>
              </a:spcAft>
              <a:buClr>
                <a:schemeClr val="tx1"/>
              </a:buClr>
            </a:pPr>
            <a:r>
              <a:rPr lang="en-US" sz="2000" b="1" dirty="0">
                <a:solidFill>
                  <a:schemeClr val="accent1"/>
                </a:solidFill>
              </a:rPr>
              <a:t>Use What-How-Why</a:t>
            </a:r>
          </a:p>
          <a:p>
            <a:pPr>
              <a:spcAft>
                <a:spcPts val="1200"/>
              </a:spcAft>
              <a:buClr>
                <a:schemeClr val="tx1"/>
              </a:buClr>
            </a:pPr>
            <a:r>
              <a:rPr lang="en-US" sz="2000" b="1" dirty="0">
                <a:solidFill>
                  <a:schemeClr val="accent1"/>
                </a:solidFill>
              </a:rPr>
              <a:t>Buyer Counseling Packet</a:t>
            </a:r>
          </a:p>
          <a:p>
            <a:pPr>
              <a:spcAft>
                <a:spcPts val="1200"/>
              </a:spcAft>
              <a:buClr>
                <a:schemeClr val="tx1"/>
              </a:buClr>
            </a:pPr>
            <a:r>
              <a:rPr lang="en-US" sz="2000" b="1" dirty="0">
                <a:solidFill>
                  <a:schemeClr val="accent1"/>
                </a:solidFill>
              </a:rPr>
              <a:t>Walk them through the purchase process</a:t>
            </a:r>
          </a:p>
          <a:p>
            <a:pPr>
              <a:spcAft>
                <a:spcPts val="1200"/>
              </a:spcAft>
              <a:buClr>
                <a:schemeClr val="tx1"/>
              </a:buClr>
            </a:pPr>
            <a:r>
              <a:rPr lang="en-US" sz="2000" b="1" dirty="0">
                <a:solidFill>
                  <a:schemeClr val="accent1"/>
                </a:solidFill>
              </a:rPr>
              <a:t>Proactively cover the typical questions</a:t>
            </a:r>
          </a:p>
          <a:p>
            <a:pPr>
              <a:spcAft>
                <a:spcPts val="1200"/>
              </a:spcAft>
              <a:buClr>
                <a:schemeClr val="tx1"/>
              </a:buClr>
            </a:pPr>
            <a:r>
              <a:rPr lang="en-US" sz="2000" b="1" dirty="0">
                <a:solidFill>
                  <a:schemeClr val="accent1"/>
                </a:solidFill>
              </a:rPr>
              <a:t>Use List of Possible Expenses</a:t>
            </a:r>
            <a:endParaRPr lang="en-US" sz="2000" dirty="0"/>
          </a:p>
        </p:txBody>
      </p:sp>
      <p:sp>
        <p:nvSpPr>
          <p:cNvPr id="3" name="Date Placeholder 3">
            <a:extLst>
              <a:ext uri="{FF2B5EF4-FFF2-40B4-BE49-F238E27FC236}">
                <a16:creationId xmlns:a16="http://schemas.microsoft.com/office/drawing/2014/main" id="{4393FD38-D294-9C48-BE6B-9C37E92FE77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pic>
        <p:nvPicPr>
          <p:cNvPr id="4" name="Graphic 3">
            <a:extLst>
              <a:ext uri="{FF2B5EF4-FFF2-40B4-BE49-F238E27FC236}">
                <a16:creationId xmlns:a16="http://schemas.microsoft.com/office/drawing/2014/main" id="{BC17C62F-DC08-4E80-2A02-485B26DFB74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906000" y="914400"/>
            <a:ext cx="1828800" cy="1828800"/>
          </a:xfrm>
          <a:prstGeom prst="rect">
            <a:avLst/>
          </a:prstGeom>
        </p:spPr>
      </p:pic>
      <p:sp>
        <p:nvSpPr>
          <p:cNvPr id="5" name="Date Placeholder 3">
            <a:extLst>
              <a:ext uri="{FF2B5EF4-FFF2-40B4-BE49-F238E27FC236}">
                <a16:creationId xmlns:a16="http://schemas.microsoft.com/office/drawing/2014/main" id="{ACBD0042-BA09-7428-2ADE-BF3F9A4C80D3}"/>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95</a:t>
            </a:fld>
            <a:endParaRPr lang="en-US" b="1" dirty="0">
              <a:solidFill>
                <a:srgbClr val="606060"/>
              </a:solidFill>
            </a:endParaRPr>
          </a:p>
        </p:txBody>
      </p:sp>
    </p:spTree>
    <p:extLst>
      <p:ext uri="{BB962C8B-B14F-4D97-AF65-F5344CB8AC3E}">
        <p14:creationId xmlns:p14="http://schemas.microsoft.com/office/powerpoint/2010/main" val="22069441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9A554B-88B9-434F-B520-5F7FACCC68B5}"/>
              </a:ext>
            </a:extLst>
          </p:cNvPr>
          <p:cNvSpPr>
            <a:spLocks noGrp="1"/>
          </p:cNvSpPr>
          <p:nvPr>
            <p:ph type="ctrTitle"/>
          </p:nvPr>
        </p:nvSpPr>
        <p:spPr>
          <a:xfrm>
            <a:off x="457200" y="0"/>
            <a:ext cx="11734800" cy="6858000"/>
          </a:xfrm>
        </p:spPr>
        <p:txBody>
          <a:bodyPr vert="horz" lIns="91440" tIns="45720" rIns="91440" bIns="45720" rtlCol="0" anchor="ctr">
            <a:normAutofit/>
          </a:bodyPr>
          <a:lstStyle/>
          <a:p>
            <a:r>
              <a:rPr lang="en-US" dirty="0"/>
              <a:t>What makes you stand out?  </a:t>
            </a:r>
            <a:br>
              <a:rPr lang="en-US" dirty="0"/>
            </a:br>
            <a:r>
              <a:rPr lang="en-US" dirty="0"/>
              <a:t>Why are you unique?</a:t>
            </a:r>
          </a:p>
        </p:txBody>
      </p:sp>
      <p:pic>
        <p:nvPicPr>
          <p:cNvPr id="6" name="Graphic 5">
            <a:extLst>
              <a:ext uri="{FF2B5EF4-FFF2-40B4-BE49-F238E27FC236}">
                <a16:creationId xmlns:a16="http://schemas.microsoft.com/office/drawing/2014/main" id="{2CF448F4-8952-F8A0-FC47-26D8DB98A2A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9253728" y="6144768"/>
            <a:ext cx="2481943" cy="347472"/>
          </a:xfrm>
          <a:prstGeom prst="rect">
            <a:avLst/>
          </a:prstGeom>
        </p:spPr>
      </p:pic>
      <p:sp>
        <p:nvSpPr>
          <p:cNvPr id="2" name="Date Placeholder 3">
            <a:extLst>
              <a:ext uri="{FF2B5EF4-FFF2-40B4-BE49-F238E27FC236}">
                <a16:creationId xmlns:a16="http://schemas.microsoft.com/office/drawing/2014/main" id="{1CAB37E3-F48C-7750-B794-C0417F5614BD}"/>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chemeClr val="bg1"/>
                </a:solidFill>
                <a:latin typeface="Montserrat" pitchFamily="2" charset="77"/>
              </a:defRPr>
            </a:lvl1pPr>
          </a:lstStyle>
          <a:p>
            <a:r>
              <a:rPr lang="en-US" dirty="0"/>
              <a:t>Center for REALTOR</a:t>
            </a:r>
            <a:r>
              <a:rPr lang="en-US" baseline="30000" dirty="0"/>
              <a:t>®</a:t>
            </a:r>
            <a:r>
              <a:rPr lang="en-US" dirty="0"/>
              <a:t> Development ©2024</a:t>
            </a:r>
          </a:p>
        </p:txBody>
      </p:sp>
    </p:spTree>
    <p:extLst>
      <p:ext uri="{BB962C8B-B14F-4D97-AF65-F5344CB8AC3E}">
        <p14:creationId xmlns:p14="http://schemas.microsoft.com/office/powerpoint/2010/main" val="5390382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E858A-2FB3-A1A4-163F-DA826E1CAA7F}"/>
              </a:ext>
            </a:extLst>
          </p:cNvPr>
          <p:cNvSpPr>
            <a:spLocks noGrp="1"/>
          </p:cNvSpPr>
          <p:nvPr>
            <p:ph type="title"/>
          </p:nvPr>
        </p:nvSpPr>
        <p:spPr/>
        <p:txBody>
          <a:bodyPr/>
          <a:lstStyle/>
          <a:p>
            <a:r>
              <a:rPr lang="en-US" dirty="0"/>
              <a:t>Features and Benefits</a:t>
            </a:r>
          </a:p>
        </p:txBody>
      </p:sp>
      <p:sp>
        <p:nvSpPr>
          <p:cNvPr id="4" name="Content Placeholder 3">
            <a:extLst>
              <a:ext uri="{FF2B5EF4-FFF2-40B4-BE49-F238E27FC236}">
                <a16:creationId xmlns:a16="http://schemas.microsoft.com/office/drawing/2014/main" id="{3E42D7E3-F179-62F1-D5F7-C71C07440928}"/>
              </a:ext>
            </a:extLst>
          </p:cNvPr>
          <p:cNvSpPr>
            <a:spLocks noGrp="1"/>
          </p:cNvSpPr>
          <p:nvPr>
            <p:ph idx="1"/>
          </p:nvPr>
        </p:nvSpPr>
        <p:spPr/>
        <p:txBody>
          <a:bodyPr numCol="2"/>
          <a:lstStyle/>
          <a:p>
            <a:pPr marL="0" lvl="0" indent="0">
              <a:buNone/>
            </a:pPr>
            <a:r>
              <a:rPr lang="en-US" sz="2800" b="1" dirty="0">
                <a:solidFill>
                  <a:schemeClr val="tx1"/>
                </a:solidFill>
                <a:cs typeface="Arial" panose="020B0604020202020204" pitchFamily="34" charset="0"/>
              </a:rPr>
              <a:t>Feature</a:t>
            </a:r>
          </a:p>
          <a:p>
            <a:pPr marL="228600" lvl="1" indent="-228600">
              <a:buFont typeface="Arial" panose="020B0604020202020204" pitchFamily="34" charset="0"/>
              <a:buChar char="•"/>
            </a:pPr>
            <a:r>
              <a:rPr lang="en-US" sz="2400" dirty="0">
                <a:cs typeface="Arial" panose="020B0604020202020204" pitchFamily="34" charset="0"/>
              </a:rPr>
              <a:t>Element of what you do</a:t>
            </a:r>
          </a:p>
          <a:p>
            <a:pPr marL="228600" lvl="1" indent="-228600">
              <a:buFont typeface="Arial" panose="020B0604020202020204" pitchFamily="34" charset="0"/>
              <a:buChar char="•"/>
            </a:pPr>
            <a:r>
              <a:rPr lang="en-US" sz="2400" dirty="0">
                <a:cs typeface="Arial" panose="020B0604020202020204" pitchFamily="34" charset="0"/>
              </a:rPr>
              <a:t>Describes a service</a:t>
            </a:r>
          </a:p>
          <a:p>
            <a:pPr marL="228600" lvl="1" indent="-228600">
              <a:spcAft>
                <a:spcPts val="10800"/>
              </a:spcAft>
              <a:buFont typeface="Arial" panose="020B0604020202020204" pitchFamily="34" charset="0"/>
              <a:buChar char="•"/>
            </a:pPr>
            <a:r>
              <a:rPr lang="en-US" sz="2400" dirty="0">
                <a:cs typeface="Arial" panose="020B0604020202020204" pitchFamily="34" charset="0"/>
              </a:rPr>
              <a:t>Assumes client </a:t>
            </a:r>
            <a:br>
              <a:rPr lang="en-US" sz="2400" dirty="0">
                <a:cs typeface="Arial" panose="020B0604020202020204" pitchFamily="34" charset="0"/>
              </a:rPr>
            </a:br>
            <a:r>
              <a:rPr lang="en-US" sz="2400" dirty="0">
                <a:cs typeface="Arial" panose="020B0604020202020204" pitchFamily="34" charset="0"/>
              </a:rPr>
              <a:t>understands importance</a:t>
            </a:r>
          </a:p>
          <a:p>
            <a:pPr marL="0" lvl="0" indent="0">
              <a:buNone/>
            </a:pPr>
            <a:r>
              <a:rPr lang="en-US" sz="2800" b="1" dirty="0">
                <a:solidFill>
                  <a:schemeClr val="tx1"/>
                </a:solidFill>
                <a:cs typeface="Arial" panose="020B0604020202020204" pitchFamily="34" charset="0"/>
              </a:rPr>
              <a:t>Benefit </a:t>
            </a:r>
          </a:p>
          <a:p>
            <a:pPr marL="228600" lvl="1" indent="-228600">
              <a:buFont typeface="Arial" panose="020B0604020202020204" pitchFamily="34" charset="0"/>
              <a:buChar char="•"/>
            </a:pPr>
            <a:r>
              <a:rPr lang="en-US" sz="2400" dirty="0">
                <a:cs typeface="Arial" panose="020B0604020202020204" pitchFamily="34" charset="0"/>
              </a:rPr>
              <a:t>Describe service – but,</a:t>
            </a:r>
          </a:p>
          <a:p>
            <a:pPr marL="228600" lvl="1" indent="-228600">
              <a:buFont typeface="Arial" panose="020B0604020202020204" pitchFamily="34" charset="0"/>
              <a:buChar char="•"/>
            </a:pPr>
            <a:r>
              <a:rPr lang="en-US" sz="2400" dirty="0">
                <a:cs typeface="Arial" panose="020B0604020202020204" pitchFamily="34" charset="0"/>
              </a:rPr>
              <a:t>We need to tie it to how it improves client’s situation</a:t>
            </a:r>
          </a:p>
        </p:txBody>
      </p:sp>
      <p:sp>
        <p:nvSpPr>
          <p:cNvPr id="2" name="Date Placeholder 3">
            <a:extLst>
              <a:ext uri="{FF2B5EF4-FFF2-40B4-BE49-F238E27FC236}">
                <a16:creationId xmlns:a16="http://schemas.microsoft.com/office/drawing/2014/main" id="{B99C4418-7CD3-E734-B03E-B19532C7CB07}"/>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A06CB7F9-EF54-8188-42B2-F570C5AE6AE1}"/>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97</a:t>
            </a:fld>
            <a:endParaRPr lang="en-US" b="1" dirty="0">
              <a:solidFill>
                <a:srgbClr val="606060"/>
              </a:solidFill>
            </a:endParaRPr>
          </a:p>
        </p:txBody>
      </p:sp>
    </p:spTree>
    <p:extLst>
      <p:ext uri="{BB962C8B-B14F-4D97-AF65-F5344CB8AC3E}">
        <p14:creationId xmlns:p14="http://schemas.microsoft.com/office/powerpoint/2010/main" val="25828029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E858A-2FB3-A1A4-163F-DA826E1CAA7F}"/>
              </a:ext>
            </a:extLst>
          </p:cNvPr>
          <p:cNvSpPr>
            <a:spLocks noGrp="1"/>
          </p:cNvSpPr>
          <p:nvPr>
            <p:ph type="title"/>
          </p:nvPr>
        </p:nvSpPr>
        <p:spPr/>
        <p:txBody>
          <a:bodyPr/>
          <a:lstStyle/>
          <a:p>
            <a:r>
              <a:rPr lang="en-US" dirty="0"/>
              <a:t>Benefits and Features</a:t>
            </a:r>
          </a:p>
        </p:txBody>
      </p:sp>
      <p:sp>
        <p:nvSpPr>
          <p:cNvPr id="4" name="Content Placeholder 3">
            <a:extLst>
              <a:ext uri="{FF2B5EF4-FFF2-40B4-BE49-F238E27FC236}">
                <a16:creationId xmlns:a16="http://schemas.microsoft.com/office/drawing/2014/main" id="{3E42D7E3-F179-62F1-D5F7-C71C07440928}"/>
              </a:ext>
            </a:extLst>
          </p:cNvPr>
          <p:cNvSpPr>
            <a:spLocks noGrp="1"/>
          </p:cNvSpPr>
          <p:nvPr>
            <p:ph idx="1"/>
          </p:nvPr>
        </p:nvSpPr>
        <p:spPr/>
        <p:txBody>
          <a:bodyPr numCol="1"/>
          <a:lstStyle/>
          <a:p>
            <a:r>
              <a:rPr lang="en-US" sz="2600" dirty="0">
                <a:solidFill>
                  <a:schemeClr val="tx1"/>
                </a:solidFill>
                <a:cs typeface="Arial" panose="020B0604020202020204" pitchFamily="34" charset="0"/>
              </a:rPr>
              <a:t>Reword in terms client understands</a:t>
            </a:r>
          </a:p>
          <a:p>
            <a:r>
              <a:rPr lang="en-US" sz="2600" dirty="0">
                <a:solidFill>
                  <a:schemeClr val="tx1"/>
                </a:solidFill>
                <a:cs typeface="Arial" panose="020B0604020202020204" pitchFamily="34" charset="0"/>
              </a:rPr>
              <a:t>Don’t show off your knowledge with terminology </a:t>
            </a:r>
          </a:p>
          <a:p>
            <a:r>
              <a:rPr lang="en-US" sz="2600" dirty="0">
                <a:solidFill>
                  <a:schemeClr val="tx1"/>
                </a:solidFill>
                <a:cs typeface="Arial" panose="020B0604020202020204" pitchFamily="34" charset="0"/>
              </a:rPr>
              <a:t>Use ‘which means to you’ segue</a:t>
            </a:r>
          </a:p>
          <a:p>
            <a:r>
              <a:rPr lang="en-US" sz="2600" dirty="0">
                <a:solidFill>
                  <a:schemeClr val="tx1"/>
                </a:solidFill>
                <a:cs typeface="Arial" panose="020B0604020202020204" pitchFamily="34" charset="0"/>
              </a:rPr>
              <a:t>Turn everything into an advantage</a:t>
            </a:r>
          </a:p>
          <a:p>
            <a:r>
              <a:rPr lang="en-US" sz="2600" dirty="0">
                <a:solidFill>
                  <a:schemeClr val="tx1"/>
                </a:solidFill>
                <a:cs typeface="Arial" panose="020B0604020202020204" pitchFamily="34" charset="0"/>
              </a:rPr>
              <a:t>Tell a story of how the feature/service helped another client</a:t>
            </a:r>
          </a:p>
        </p:txBody>
      </p:sp>
      <p:sp>
        <p:nvSpPr>
          <p:cNvPr id="2" name="Date Placeholder 3">
            <a:extLst>
              <a:ext uri="{FF2B5EF4-FFF2-40B4-BE49-F238E27FC236}">
                <a16:creationId xmlns:a16="http://schemas.microsoft.com/office/drawing/2014/main" id="{63CBFF3B-97E7-8CF3-E2D8-ED0D407DE2F4}"/>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6" name="Date Placeholder 3">
            <a:extLst>
              <a:ext uri="{FF2B5EF4-FFF2-40B4-BE49-F238E27FC236}">
                <a16:creationId xmlns:a16="http://schemas.microsoft.com/office/drawing/2014/main" id="{DB839AB7-168F-ED70-B04A-B26034CFC0B2}"/>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98</a:t>
            </a:fld>
            <a:endParaRPr lang="en-US" b="1" dirty="0">
              <a:solidFill>
                <a:srgbClr val="606060"/>
              </a:solidFill>
            </a:endParaRPr>
          </a:p>
        </p:txBody>
      </p:sp>
    </p:spTree>
    <p:extLst>
      <p:ext uri="{BB962C8B-B14F-4D97-AF65-F5344CB8AC3E}">
        <p14:creationId xmlns:p14="http://schemas.microsoft.com/office/powerpoint/2010/main" val="30746137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79F0C-B7A4-73F9-A2CE-21DBA35B5A86}"/>
              </a:ext>
            </a:extLst>
          </p:cNvPr>
          <p:cNvSpPr>
            <a:spLocks noGrp="1"/>
          </p:cNvSpPr>
          <p:nvPr>
            <p:ph idx="1"/>
          </p:nvPr>
        </p:nvSpPr>
        <p:spPr/>
        <p:txBody>
          <a:bodyPr numCol="1">
            <a:noAutofit/>
          </a:bodyPr>
          <a:lstStyle/>
          <a:p>
            <a:pPr>
              <a:lnSpc>
                <a:spcPct val="100000"/>
              </a:lnSpc>
              <a:buFont typeface="Arial" panose="020B0604020202020204" pitchFamily="34" charset="0"/>
              <a:buChar char="•"/>
            </a:pPr>
            <a:r>
              <a:rPr lang="en-US" sz="2400" dirty="0">
                <a:cs typeface="Arial" panose="020B0604020202020204" pitchFamily="34" charset="0"/>
              </a:rPr>
              <a:t>Not always clear to client why </a:t>
            </a:r>
            <a:br>
              <a:rPr lang="en-US" sz="2400" dirty="0">
                <a:cs typeface="Arial" panose="020B0604020202020204" pitchFamily="34" charset="0"/>
              </a:rPr>
            </a:br>
            <a:r>
              <a:rPr lang="en-US" sz="2400" dirty="0">
                <a:cs typeface="Arial" panose="020B0604020202020204" pitchFamily="34" charset="0"/>
              </a:rPr>
              <a:t>it’s important</a:t>
            </a:r>
          </a:p>
          <a:p>
            <a:pPr>
              <a:lnSpc>
                <a:spcPct val="100000"/>
              </a:lnSpc>
              <a:buFont typeface="Arial" panose="020B0604020202020204" pitchFamily="34" charset="0"/>
              <a:buChar char="•"/>
            </a:pPr>
            <a:r>
              <a:rPr lang="en-US" sz="2400" dirty="0">
                <a:cs typeface="Arial" panose="020B0604020202020204" pitchFamily="34" charset="0"/>
              </a:rPr>
              <a:t>People do business with you </a:t>
            </a:r>
            <a:br>
              <a:rPr lang="en-US" sz="2400" dirty="0">
                <a:cs typeface="Arial" panose="020B0604020202020204" pitchFamily="34" charset="0"/>
              </a:rPr>
            </a:br>
            <a:r>
              <a:rPr lang="en-US" sz="2400" dirty="0">
                <a:cs typeface="Arial" panose="020B0604020202020204" pitchFamily="34" charset="0"/>
              </a:rPr>
              <a:t>because they have needs</a:t>
            </a:r>
          </a:p>
          <a:p>
            <a:pPr>
              <a:lnSpc>
                <a:spcPct val="100000"/>
              </a:lnSpc>
              <a:buFont typeface="Arial" panose="020B0604020202020204" pitchFamily="34" charset="0"/>
              <a:buChar char="•"/>
            </a:pPr>
            <a:r>
              <a:rPr lang="en-US" sz="2400" dirty="0">
                <a:cs typeface="Arial" panose="020B0604020202020204" pitchFamily="34" charset="0"/>
              </a:rPr>
              <a:t>What you do must satisfy a need</a:t>
            </a:r>
          </a:p>
          <a:p>
            <a:pPr>
              <a:lnSpc>
                <a:spcPct val="100000"/>
              </a:lnSpc>
              <a:buFont typeface="Arial" panose="020B0604020202020204" pitchFamily="34" charset="0"/>
              <a:buChar char="•"/>
            </a:pPr>
            <a:r>
              <a:rPr lang="en-US" sz="2400" dirty="0">
                <a:cs typeface="Arial" panose="020B0604020202020204" pitchFamily="34" charset="0"/>
              </a:rPr>
              <a:t>And in real estate – they sometimes </a:t>
            </a:r>
            <a:br>
              <a:rPr lang="en-US" sz="2400" dirty="0">
                <a:cs typeface="Arial" panose="020B0604020202020204" pitchFamily="34" charset="0"/>
              </a:rPr>
            </a:br>
            <a:r>
              <a:rPr lang="en-US" sz="2400" dirty="0">
                <a:cs typeface="Arial" panose="020B0604020202020204" pitchFamily="34" charset="0"/>
              </a:rPr>
              <a:t>don’t even understand WHY they </a:t>
            </a:r>
            <a:br>
              <a:rPr lang="en-US" sz="2400" dirty="0">
                <a:cs typeface="Arial" panose="020B0604020202020204" pitchFamily="34" charset="0"/>
              </a:rPr>
            </a:br>
            <a:r>
              <a:rPr lang="en-US" sz="2400" dirty="0">
                <a:cs typeface="Arial" panose="020B0604020202020204" pitchFamily="34" charset="0"/>
              </a:rPr>
              <a:t>need it!</a:t>
            </a:r>
          </a:p>
          <a:p>
            <a:endParaRPr lang="en-US" sz="2400" dirty="0"/>
          </a:p>
        </p:txBody>
      </p:sp>
      <p:sp>
        <p:nvSpPr>
          <p:cNvPr id="4" name="Title 3">
            <a:extLst>
              <a:ext uri="{FF2B5EF4-FFF2-40B4-BE49-F238E27FC236}">
                <a16:creationId xmlns:a16="http://schemas.microsoft.com/office/drawing/2014/main" id="{F2B60057-B00E-66F6-1359-C78B128DD622}"/>
              </a:ext>
            </a:extLst>
          </p:cNvPr>
          <p:cNvSpPr>
            <a:spLocks noGrp="1"/>
          </p:cNvSpPr>
          <p:nvPr>
            <p:ph type="title"/>
          </p:nvPr>
        </p:nvSpPr>
        <p:spPr/>
        <p:txBody>
          <a:bodyPr/>
          <a:lstStyle/>
          <a:p>
            <a:r>
              <a:rPr lang="en-US" dirty="0"/>
              <a:t>Add the value – the why!</a:t>
            </a:r>
            <a:br>
              <a:rPr lang="en-US" dirty="0"/>
            </a:br>
            <a:endParaRPr lang="en-US" dirty="0"/>
          </a:p>
        </p:txBody>
      </p:sp>
      <p:sp>
        <p:nvSpPr>
          <p:cNvPr id="2" name="Date Placeholder 3">
            <a:extLst>
              <a:ext uri="{FF2B5EF4-FFF2-40B4-BE49-F238E27FC236}">
                <a16:creationId xmlns:a16="http://schemas.microsoft.com/office/drawing/2014/main" id="{E3D0D93E-A5E0-980D-0C79-5F9437985CCB}"/>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934AA098-3F77-E42C-74C9-AA51B6A042D5}"/>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99</a:t>
            </a:fld>
            <a:endParaRPr lang="en-US" b="1" dirty="0">
              <a:solidFill>
                <a:srgbClr val="606060"/>
              </a:solidFill>
            </a:endParaRPr>
          </a:p>
        </p:txBody>
      </p:sp>
      <p:pic>
        <p:nvPicPr>
          <p:cNvPr id="8" name="Picture 7" descr="A group of people in a room&#10;&#10;Description automatically generated">
            <a:extLst>
              <a:ext uri="{FF2B5EF4-FFF2-40B4-BE49-F238E27FC236}">
                <a16:creationId xmlns:a16="http://schemas.microsoft.com/office/drawing/2014/main" id="{FAF8BC10-ADB0-0697-CF6A-531BD561835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34200" y="1889448"/>
            <a:ext cx="4800600" cy="3079104"/>
          </a:xfrm>
          <a:prstGeom prst="rect">
            <a:avLst/>
          </a:prstGeom>
        </p:spPr>
      </p:pic>
    </p:spTree>
    <p:extLst>
      <p:ext uri="{BB962C8B-B14F-4D97-AF65-F5344CB8AC3E}">
        <p14:creationId xmlns:p14="http://schemas.microsoft.com/office/powerpoint/2010/main" val="26058975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7D8A8-4F20-E91A-A39A-6F6DA94CB752}"/>
              </a:ext>
            </a:extLst>
          </p:cNvPr>
          <p:cNvSpPr>
            <a:spLocks noGrp="1"/>
          </p:cNvSpPr>
          <p:nvPr>
            <p:ph type="title"/>
          </p:nvPr>
        </p:nvSpPr>
        <p:spPr>
          <a:xfrm>
            <a:off x="457200" y="914400"/>
            <a:ext cx="7772400" cy="914400"/>
          </a:xfrm>
        </p:spPr>
        <p:txBody>
          <a:bodyPr anchor="t" anchorCtr="0">
            <a:normAutofit/>
          </a:bodyPr>
          <a:lstStyle/>
          <a:p>
            <a:r>
              <a:rPr lang="en-US" dirty="0"/>
              <a:t>Educate Buyers on Your Role</a:t>
            </a:r>
          </a:p>
        </p:txBody>
      </p:sp>
      <p:sp>
        <p:nvSpPr>
          <p:cNvPr id="5" name="Content Placeholder 4">
            <a:extLst>
              <a:ext uri="{FF2B5EF4-FFF2-40B4-BE49-F238E27FC236}">
                <a16:creationId xmlns:a16="http://schemas.microsoft.com/office/drawing/2014/main" id="{F0EBD9AE-AEDC-CB29-9541-685B40D4CD97}"/>
              </a:ext>
            </a:extLst>
          </p:cNvPr>
          <p:cNvSpPr>
            <a:spLocks noGrp="1"/>
          </p:cNvSpPr>
          <p:nvPr>
            <p:ph idx="1"/>
          </p:nvPr>
        </p:nvSpPr>
        <p:spPr>
          <a:xfrm>
            <a:off x="457200" y="1825625"/>
            <a:ext cx="7772400" cy="4351338"/>
          </a:xfrm>
        </p:spPr>
        <p:txBody>
          <a:bodyPr anchor="t">
            <a:normAutofit/>
          </a:bodyPr>
          <a:lstStyle/>
          <a:p>
            <a:pPr>
              <a:spcBef>
                <a:spcPts val="0"/>
              </a:spcBef>
              <a:spcAft>
                <a:spcPts val="2400"/>
              </a:spcAft>
            </a:pPr>
            <a:r>
              <a:rPr lang="en-US" sz="2600" dirty="0"/>
              <a:t>To get commitment from the buyer – </a:t>
            </a:r>
            <a:br>
              <a:rPr lang="en-US" sz="2600" dirty="0"/>
            </a:br>
            <a:r>
              <a:rPr lang="en-US" sz="2600" dirty="0"/>
              <a:t>we must show them what we do</a:t>
            </a:r>
          </a:p>
          <a:p>
            <a:pPr>
              <a:spcBef>
                <a:spcPts val="0"/>
              </a:spcBef>
              <a:spcAft>
                <a:spcPts val="2400"/>
              </a:spcAft>
            </a:pPr>
            <a:r>
              <a:rPr lang="en-US" sz="2600" dirty="0"/>
              <a:t>Many believe they have all the info </a:t>
            </a:r>
            <a:br>
              <a:rPr lang="en-US" sz="2600" dirty="0"/>
            </a:br>
            <a:r>
              <a:rPr lang="en-US" sz="2600" dirty="0"/>
              <a:t>they need to be an educated buyer – </a:t>
            </a:r>
            <a:br>
              <a:rPr lang="en-US" sz="2600" dirty="0"/>
            </a:br>
            <a:r>
              <a:rPr lang="en-US" sz="2600" dirty="0"/>
              <a:t>we know that’s not usually the case</a:t>
            </a:r>
          </a:p>
          <a:p>
            <a:pPr>
              <a:spcBef>
                <a:spcPts val="0"/>
              </a:spcBef>
              <a:spcAft>
                <a:spcPts val="2400"/>
              </a:spcAft>
            </a:pPr>
            <a:r>
              <a:rPr lang="en-US" sz="2600" dirty="0"/>
              <a:t>Understanding what we do and </a:t>
            </a:r>
            <a:br>
              <a:rPr lang="en-US" sz="2600" dirty="0"/>
            </a:br>
            <a:r>
              <a:rPr lang="en-US" sz="2600" dirty="0"/>
              <a:t>how it benefits buyers is critical </a:t>
            </a:r>
            <a:br>
              <a:rPr lang="en-US" sz="2600" dirty="0"/>
            </a:br>
            <a:r>
              <a:rPr lang="en-US" sz="2600" dirty="0"/>
              <a:t>to attracting their business</a:t>
            </a:r>
          </a:p>
        </p:txBody>
      </p:sp>
      <p:sp>
        <p:nvSpPr>
          <p:cNvPr id="6" name="Date Placeholder 3">
            <a:extLst>
              <a:ext uri="{FF2B5EF4-FFF2-40B4-BE49-F238E27FC236}">
                <a16:creationId xmlns:a16="http://schemas.microsoft.com/office/drawing/2014/main" id="{2D90B407-C3F2-C850-EF2E-85DA0FF09225}"/>
              </a:ext>
            </a:extLst>
          </p:cNvPr>
          <p:cNvSpPr>
            <a:spLocks noGrp="1"/>
          </p:cNvSpPr>
          <p:nvPr>
            <p:ph type="dt" sz="half" idx="10"/>
          </p:nvPr>
        </p:nvSpPr>
        <p:spPr>
          <a:xfrm>
            <a:off x="457200" y="6356350"/>
            <a:ext cx="3581400" cy="365125"/>
          </a:xfrm>
          <a:prstGeom prst="rect">
            <a:avLst/>
          </a:prstGeom>
        </p:spPr>
        <p:txBody>
          <a:bodyPr lIns="0" tIns="0" rIns="0" bIns="0"/>
          <a:lstStyle>
            <a:lvl1pPr>
              <a:defRPr sz="1000" b="0" i="0">
                <a:solidFill>
                  <a:srgbClr val="606060"/>
                </a:solidFill>
                <a:latin typeface="Montserrat" pitchFamily="2" charset="77"/>
              </a:defRPr>
            </a:lvl1pPr>
          </a:lstStyle>
          <a:p>
            <a:r>
              <a:rPr lang="en-US" dirty="0"/>
              <a:t>Center for REALTOR</a:t>
            </a:r>
            <a:r>
              <a:rPr lang="en-US" baseline="30000" dirty="0"/>
              <a:t>®</a:t>
            </a:r>
            <a:r>
              <a:rPr lang="en-US" dirty="0"/>
              <a:t> Development ©2024</a:t>
            </a:r>
          </a:p>
        </p:txBody>
      </p:sp>
      <p:sp>
        <p:nvSpPr>
          <p:cNvPr id="7" name="Date Placeholder 3">
            <a:extLst>
              <a:ext uri="{FF2B5EF4-FFF2-40B4-BE49-F238E27FC236}">
                <a16:creationId xmlns:a16="http://schemas.microsoft.com/office/drawing/2014/main" id="{6BD58700-263D-26F9-9916-12E474ED8D76}"/>
              </a:ext>
            </a:extLst>
          </p:cNvPr>
          <p:cNvSpPr txBox="1">
            <a:spLocks/>
          </p:cNvSpPr>
          <p:nvPr/>
        </p:nvSpPr>
        <p:spPr>
          <a:xfrm>
            <a:off x="3968496" y="6263751"/>
            <a:ext cx="365760" cy="365125"/>
          </a:xfrm>
          <a:prstGeom prst="ellipse">
            <a:avLst/>
          </a:prstGeom>
          <a:ln w="12700">
            <a:solidFill>
              <a:schemeClr val="accent1"/>
            </a:solidFill>
          </a:ln>
        </p:spPr>
        <p:txBody>
          <a:bodyPr lIns="0" tIns="0" rIns="0" bIns="0" anchor="ctr" anchorCtr="0"/>
          <a:lstStyle>
            <a:defPPr>
              <a:defRPr lang="en-US"/>
            </a:defPPr>
            <a:lvl1pPr marL="0" algn="l" defTabSz="914400" rtl="0" eaLnBrk="1" latinLnBrk="0" hangingPunct="1">
              <a:defRPr sz="1000" b="0" i="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6FC61EC-CE0E-AA43-9965-048344F7E3FE}" type="slidenum">
              <a:rPr lang="en-US" b="1" smtClean="0">
                <a:solidFill>
                  <a:srgbClr val="606060"/>
                </a:solidFill>
              </a:rPr>
              <a:pPr algn="ctr"/>
              <a:t>100</a:t>
            </a:fld>
            <a:endParaRPr lang="en-US" b="1" dirty="0">
              <a:solidFill>
                <a:srgbClr val="606060"/>
              </a:solidFill>
            </a:endParaRPr>
          </a:p>
        </p:txBody>
      </p:sp>
      <p:pic>
        <p:nvPicPr>
          <p:cNvPr id="8" name="Picture 7" descr="A group of people standing in a kitchen&#10;&#10;Description automatically generated">
            <a:extLst>
              <a:ext uri="{FF2B5EF4-FFF2-40B4-BE49-F238E27FC236}">
                <a16:creationId xmlns:a16="http://schemas.microsoft.com/office/drawing/2014/main" id="{29A2434A-8E03-845C-58DA-7818420228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45680" y="1600200"/>
            <a:ext cx="4389120" cy="3657600"/>
          </a:xfrm>
          <a:prstGeom prst="rect">
            <a:avLst/>
          </a:prstGeom>
        </p:spPr>
      </p:pic>
    </p:spTree>
    <p:extLst>
      <p:ext uri="{BB962C8B-B14F-4D97-AF65-F5344CB8AC3E}">
        <p14:creationId xmlns:p14="http://schemas.microsoft.com/office/powerpoint/2010/main" val="26874158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BR2024">
      <a:dk1>
        <a:srgbClr val="000000"/>
      </a:dk1>
      <a:lt1>
        <a:srgbClr val="FFFFFF"/>
      </a:lt1>
      <a:dk2>
        <a:srgbClr val="181C1E"/>
      </a:dk2>
      <a:lt2>
        <a:srgbClr val="EDEDED"/>
      </a:lt2>
      <a:accent1>
        <a:srgbClr val="00798B"/>
      </a:accent1>
      <a:accent2>
        <a:srgbClr val="333333"/>
      </a:accent2>
      <a:accent3>
        <a:srgbClr val="006BB7"/>
      </a:accent3>
      <a:accent4>
        <a:srgbClr val="003A6E"/>
      </a:accent4>
      <a:accent5>
        <a:srgbClr val="009E97"/>
      </a:accent5>
      <a:accent6>
        <a:srgbClr val="181C1E"/>
      </a:accent6>
      <a:hlink>
        <a:srgbClr val="006BB7"/>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6223</TotalTime>
  <Words>23501</Words>
  <Application>Microsoft Office PowerPoint</Application>
  <PresentationFormat>Widescreen</PresentationFormat>
  <Paragraphs>3360</Paragraphs>
  <Slides>401</Slides>
  <Notes>277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401</vt:i4>
      </vt:variant>
    </vt:vector>
  </HeadingPairs>
  <TitlesOfParts>
    <vt:vector size="418" baseType="lpstr">
      <vt:lpstr>.Lucida Grande UI Regular</vt:lpstr>
      <vt:lpstr>Aptos</vt:lpstr>
      <vt:lpstr>Arial</vt:lpstr>
      <vt:lpstr>Calibri</vt:lpstr>
      <vt:lpstr>Century Gothic</vt:lpstr>
      <vt:lpstr>Garamond</vt:lpstr>
      <vt:lpstr>Montserrat</vt:lpstr>
      <vt:lpstr>Montserrat  </vt:lpstr>
      <vt:lpstr>Montserrat ExtraBold</vt:lpstr>
      <vt:lpstr>Montserrat Light</vt:lpstr>
      <vt:lpstr>Montserrat Medium</vt:lpstr>
      <vt:lpstr>Montserrat SemiBold</vt:lpstr>
      <vt:lpstr>System Font Regular</vt:lpstr>
      <vt:lpstr>Times New Roman</vt:lpstr>
      <vt:lpstr>Wingdings</vt:lpstr>
      <vt:lpstr>Wingdings 3</vt:lpstr>
      <vt:lpstr>Office Theme</vt:lpstr>
      <vt:lpstr>Accredited Buyer’s Representative (ABR®)</vt:lpstr>
      <vt:lpstr>Your Handout contains everything  that appears on this slide deck  and more! Things may appear  differently for visual representation,  but all content is in your Handout.   Follow along …</vt:lpstr>
      <vt:lpstr>Introduction</vt:lpstr>
      <vt:lpstr>Course Goals</vt:lpstr>
      <vt:lpstr>What You Will Learn</vt:lpstr>
      <vt:lpstr>Knowledge Base</vt:lpstr>
      <vt:lpstr>Become an ABR® Designee</vt:lpstr>
      <vt:lpstr>ABR® Member Benefits</vt:lpstr>
      <vt:lpstr>“Salesperson” “Broker” “Managing Broker” “Broker in Charge” “Designated Broker” “Sponsoring Broker”</vt:lpstr>
      <vt:lpstr>Protect the REALTOR® Trademark</vt:lpstr>
      <vt:lpstr>Module 1: Value and Role of  Buyer Representation</vt:lpstr>
      <vt:lpstr>Module 1 Learning  Objects</vt:lpstr>
      <vt:lpstr>You Are the  Buyer’s Advocate</vt:lpstr>
      <vt:lpstr>What Do  Buyers Value?</vt:lpstr>
      <vt:lpstr>What Buyers Want Most from Agents</vt:lpstr>
      <vt:lpstr>Most Important Factors in Choosing  an Agent</vt:lpstr>
      <vt:lpstr>Use of Internet to Search for Homes  (Percentage of Respondents)</vt:lpstr>
      <vt:lpstr>Information Sources Used  When They Get Serious, It Changes</vt:lpstr>
      <vt:lpstr>Method of Home Purchase</vt:lpstr>
      <vt:lpstr>How Do Buyers  Find Agents?</vt:lpstr>
      <vt:lpstr>A Few More Stats</vt:lpstr>
      <vt:lpstr>What Does This Mean for You?</vt:lpstr>
      <vt:lpstr>How the Buyer–Agent Relationship Is Formed</vt:lpstr>
      <vt:lpstr>Common Mistakes in Agency Discussions</vt:lpstr>
      <vt:lpstr>What Determines Your Relationship?</vt:lpstr>
      <vt:lpstr>Respect Exclusive Agreements</vt:lpstr>
      <vt:lpstr>Agency Disclosure and Confidential Information</vt:lpstr>
      <vt:lpstr>Types of Representation Agreements</vt:lpstr>
      <vt:lpstr>Implied Agreements</vt:lpstr>
      <vt:lpstr>State of Agency Disclosure</vt:lpstr>
      <vt:lpstr>Are You  In Sync  With Your Brokerage?</vt:lpstr>
      <vt:lpstr>What Are Your Duties and Responsibilities?</vt:lpstr>
      <vt:lpstr>Obedience and Loyalty</vt:lpstr>
      <vt:lpstr>Disclosure</vt:lpstr>
      <vt:lpstr>Confidentiality </vt:lpstr>
      <vt:lpstr>Confidential Information</vt:lpstr>
      <vt:lpstr>Accounting</vt:lpstr>
      <vt:lpstr>Reasonable Care and Diligence</vt:lpstr>
      <vt:lpstr>Reasonable Care and Diligence</vt:lpstr>
      <vt:lpstr>Reasonable Care and Diligence</vt:lpstr>
      <vt:lpstr>Responsibilities to Customers (HARD)</vt:lpstr>
      <vt:lpstr>Code of Ethics </vt:lpstr>
      <vt:lpstr>Code of Ethics </vt:lpstr>
      <vt:lpstr>Level of Service Checklist</vt:lpstr>
      <vt:lpstr>Key Point Review —Module 1</vt:lpstr>
      <vt:lpstr>A Day in the Life of …  A Buyer’s Rep </vt:lpstr>
      <vt:lpstr>Module 2: Buyer Counseling Session</vt:lpstr>
      <vt:lpstr>Module 2 Learning Objectives</vt:lpstr>
      <vt:lpstr>Goals of  Counseling Session</vt:lpstr>
      <vt:lpstr>First Meetings</vt:lpstr>
      <vt:lpstr>Code of Ethics </vt:lpstr>
      <vt:lpstr>Utilizing Technology </vt:lpstr>
      <vt:lpstr>Utilizing Technology</vt:lpstr>
      <vt:lpstr>Advantages</vt:lpstr>
      <vt:lpstr>Set Up On-Line Session</vt:lpstr>
      <vt:lpstr>PowerPoint Presentation</vt:lpstr>
      <vt:lpstr>Why do a counseling session?</vt:lpstr>
      <vt:lpstr>Who Are Your Buyers?</vt:lpstr>
      <vt:lpstr>First Contact New Clients </vt:lpstr>
      <vt:lpstr>Buyer Representative Safety</vt:lpstr>
      <vt:lpstr>Using Active Listening</vt:lpstr>
      <vt:lpstr>PowerPoint Presentation</vt:lpstr>
      <vt:lpstr>The Initial Call – Active Listening</vt:lpstr>
      <vt:lpstr>The Initial Call – Active Listening</vt:lpstr>
      <vt:lpstr>The Initial Call – Active Listening</vt:lpstr>
      <vt:lpstr>The Initial Call – Active Listening</vt:lpstr>
      <vt:lpstr>PowerPoint Presentation</vt:lpstr>
      <vt:lpstr>PowerPoint Presentation</vt:lpstr>
      <vt:lpstr>Using Neighborhood Info</vt:lpstr>
      <vt:lpstr>The Training Play</vt:lpstr>
      <vt:lpstr>First Meeting</vt:lpstr>
      <vt:lpstr>Showing Property </vt:lpstr>
      <vt:lpstr>Open Houses</vt:lpstr>
      <vt:lpstr>Other Tips</vt:lpstr>
      <vt:lpstr>The Counseling Session</vt:lpstr>
      <vt:lpstr>You will need to have responses  to these typical statements: </vt:lpstr>
      <vt:lpstr>What Do You Say?</vt:lpstr>
      <vt:lpstr>Your  Unique Value Proposition</vt:lpstr>
      <vt:lpstr>PowerPoint Presentation</vt:lpstr>
      <vt:lpstr>Know Your Unique Value Proposition</vt:lpstr>
      <vt:lpstr>Fine Tuning Your Value Proposition</vt:lpstr>
      <vt:lpstr>Learn About the Buyer</vt:lpstr>
      <vt:lpstr>Buyer Consultation Questions</vt:lpstr>
      <vt:lpstr>Buyer Qualifying Questions</vt:lpstr>
      <vt:lpstr>The Home Buyer’s Checklist</vt:lpstr>
      <vt:lpstr> Do prequalification step</vt:lpstr>
      <vt:lpstr>Provide agency disclosures  </vt:lpstr>
      <vt:lpstr>Establish Price Parameters</vt:lpstr>
      <vt:lpstr>Ask The Lender</vt:lpstr>
      <vt:lpstr>PowerPoint Presentation</vt:lpstr>
      <vt:lpstr>PowerPoint Presentation</vt:lpstr>
      <vt:lpstr>PowerPoint Presentation</vt:lpstr>
      <vt:lpstr>Financing Savvy Remember: VA &amp; FHA loans are assumable –  could help both buyers and sellers </vt:lpstr>
      <vt:lpstr>PowerPoint Presentation</vt:lpstr>
      <vt:lpstr>What makes you stand out?   Why are you unique?</vt:lpstr>
      <vt:lpstr>Features and Benefits</vt:lpstr>
      <vt:lpstr>Benefits and Features</vt:lpstr>
      <vt:lpstr>Add the value – the why! </vt:lpstr>
      <vt:lpstr>Educate Buyers on Your Role</vt:lpstr>
      <vt:lpstr>Value Proposition</vt:lpstr>
      <vt:lpstr>How Do You Add Value?</vt:lpstr>
      <vt:lpstr>PowerPoint Presentation</vt:lpstr>
      <vt:lpstr>PowerPoint Presentation</vt:lpstr>
      <vt:lpstr>PowerPoint Presentation</vt:lpstr>
      <vt:lpstr>Buyer Counseling Packets</vt:lpstr>
      <vt:lpstr>Contract</vt:lpstr>
      <vt:lpstr>PowerPoint Presentation</vt:lpstr>
      <vt:lpstr>PowerPoint Presentation</vt:lpstr>
      <vt:lpstr>Buyers Questions</vt:lpstr>
      <vt:lpstr>Use of Internet to Search for Homes  (Percentage of Respondents)</vt:lpstr>
      <vt:lpstr>Be Prepared to Answer The Top Ten List  </vt:lpstr>
      <vt:lpstr>Be Prepared to Answer The Top Ten List  </vt:lpstr>
      <vt:lpstr>The Complete Cost of Homeownership</vt:lpstr>
      <vt:lpstr>Examples  of possible buyer  expenses </vt:lpstr>
      <vt:lpstr>Use Pledge of Performance </vt:lpstr>
      <vt:lpstr>Pledge of Performance </vt:lpstr>
      <vt:lpstr>PowerPoint Presentation</vt:lpstr>
      <vt:lpstr>Use Home Buying Guidelines </vt:lpstr>
      <vt:lpstr>Home Buying Guidelines </vt:lpstr>
      <vt:lpstr>Home Buying Guidelines </vt:lpstr>
      <vt:lpstr>Home Buying Guidelines </vt:lpstr>
      <vt:lpstr>PowerPoint Presentation</vt:lpstr>
      <vt:lpstr>PowerPoint Presentation</vt:lpstr>
      <vt:lpstr>Manage Expectations</vt:lpstr>
      <vt:lpstr>The Local Real Estate Market</vt:lpstr>
      <vt:lpstr>Local Median Sales Price</vt:lpstr>
      <vt:lpstr>Homes for Sale </vt:lpstr>
      <vt:lpstr>New Listings</vt:lpstr>
      <vt:lpstr>Market Time</vt:lpstr>
      <vt:lpstr>Percentage of List Price Received</vt:lpstr>
      <vt:lpstr>Absorption Rate – MSI </vt:lpstr>
      <vt:lpstr>Absorption Rate – Months Supply </vt:lpstr>
      <vt:lpstr>What Type of Market? </vt:lpstr>
      <vt:lpstr>Buyers Market</vt:lpstr>
      <vt:lpstr>Sellers Market</vt:lpstr>
      <vt:lpstr>Sellers Market</vt:lpstr>
      <vt:lpstr>Educate the Buyer – The A-A-I Consultation Session</vt:lpstr>
      <vt:lpstr>PowerPoint Presentation</vt:lpstr>
      <vt:lpstr>PowerPoint Presentation</vt:lpstr>
      <vt:lpstr>PowerPoint Presentation</vt:lpstr>
      <vt:lpstr>Do You Want To Represent This Buyer?</vt:lpstr>
      <vt:lpstr>Ending Client   Relationships</vt:lpstr>
      <vt:lpstr>Key Point Review —Module 2</vt:lpstr>
      <vt:lpstr>A Day in the Life of …  A Buyer’s Rep</vt:lpstr>
      <vt:lpstr>Module 3: Buyers  Representation  Agreement</vt:lpstr>
      <vt:lpstr>Module 3 Learning Objectives</vt:lpstr>
      <vt:lpstr>Four Contracts  in Real Estate </vt:lpstr>
      <vt:lpstr>PowerPoint Presentation</vt:lpstr>
      <vt:lpstr>Is a Written Buyer Representation Agreement Required?</vt:lpstr>
      <vt:lpstr>PowerPoint Presentation</vt:lpstr>
      <vt:lpstr>Let’s Talk</vt:lpstr>
      <vt:lpstr>Formalizing the Relationship</vt:lpstr>
      <vt:lpstr>Buyer Agreement</vt:lpstr>
      <vt:lpstr>Area </vt:lpstr>
      <vt:lpstr>Duration</vt:lpstr>
      <vt:lpstr>Compensation After Expiration</vt:lpstr>
      <vt:lpstr>Services </vt:lpstr>
      <vt:lpstr>Services </vt:lpstr>
      <vt:lpstr>Other Buyers </vt:lpstr>
      <vt:lpstr>Dual Agency </vt:lpstr>
      <vt:lpstr>Nondiscrimination</vt:lpstr>
      <vt:lpstr>Assignment/ Cancellation</vt:lpstr>
      <vt:lpstr>Compensation</vt:lpstr>
      <vt:lpstr>PowerPoint Presentation</vt:lpstr>
      <vt:lpstr>competition.realtor</vt:lpstr>
      <vt:lpstr>competition.realtor</vt:lpstr>
      <vt:lpstr>PowerPoint Presentation</vt:lpstr>
      <vt:lpstr>Let’s take a deeper dive into  the compensation issues</vt:lpstr>
      <vt:lpstr>Settlement Agreement Resolving Nationwide Home Seller Claims</vt:lpstr>
      <vt:lpstr>Settlement Agreement Policy &amp; Practice Changes</vt:lpstr>
      <vt:lpstr>Compensation Options</vt:lpstr>
      <vt:lpstr>Code of Ethics</vt:lpstr>
      <vt:lpstr>Code of Ethics</vt:lpstr>
      <vt:lpstr>Code of Ethics</vt:lpstr>
      <vt:lpstr>Code of Ethics</vt:lpstr>
      <vt:lpstr>Code of Ethics</vt:lpstr>
      <vt:lpstr>Display of offer of compensation – 8.8  </vt:lpstr>
      <vt:lpstr>Non-filtering of Listings – 8.85 </vt:lpstr>
      <vt:lpstr>SOP 12-1</vt:lpstr>
      <vt:lpstr>PowerPoint Presentation</vt:lpstr>
      <vt:lpstr>PowerPoint Presentation</vt:lpstr>
      <vt:lpstr>Disclosure of Compensation </vt:lpstr>
      <vt:lpstr>PowerPoint Presentation</vt:lpstr>
      <vt:lpstr>Dialog with Sellers </vt:lpstr>
      <vt:lpstr>Negotiate It</vt:lpstr>
      <vt:lpstr>Compensation Details</vt:lpstr>
      <vt:lpstr>Compensation Details</vt:lpstr>
      <vt:lpstr>Buyer Agent – With Buyer Rep Agreement </vt:lpstr>
      <vt:lpstr>Buyers have choices  </vt:lpstr>
      <vt:lpstr>PowerPoint Presentation</vt:lpstr>
      <vt:lpstr>If Buyer Is Paying Brokerage</vt:lpstr>
      <vt:lpstr>Buyer Agent – No Written Agreement</vt:lpstr>
      <vt:lpstr>Buyer Agent – No Written Agreement </vt:lpstr>
      <vt:lpstr>Bottom Line Impact</vt:lpstr>
      <vt:lpstr>Additional Compensation Issues</vt:lpstr>
      <vt:lpstr>Offer is MORE  than  agreed </vt:lpstr>
      <vt:lpstr>Seller and Buyer Addressing Broker Comp in Contract </vt:lpstr>
      <vt:lpstr>How Does Compensation Work  for Listings Not in the MLS?</vt:lpstr>
      <vt:lpstr>How Does Compensation Work for FSBOs?</vt:lpstr>
      <vt:lpstr>How Does Compensation Work With VA Buyers?</vt:lpstr>
      <vt:lpstr>When Buyers Won’t Sign</vt:lpstr>
      <vt:lpstr>When Buyers Won’t Sign</vt:lpstr>
      <vt:lpstr>Key Point Review — Module 3</vt:lpstr>
      <vt:lpstr>A Day in the Life of …  A Buyer’s Rep</vt:lpstr>
      <vt:lpstr>PowerPoint Presentation</vt:lpstr>
      <vt:lpstr>PowerPoint Presentation</vt:lpstr>
      <vt:lpstr>PowerPoint Presentation</vt:lpstr>
      <vt:lpstr>Module 4: Search-Showing- Selecting Process</vt:lpstr>
      <vt:lpstr>Module 4 Learning Objectives</vt:lpstr>
      <vt:lpstr>Searching for Properties </vt:lpstr>
      <vt:lpstr>Managing  Expectations</vt:lpstr>
      <vt:lpstr>Managing  Expectations</vt:lpstr>
      <vt:lpstr>Managing  Expectations</vt:lpstr>
      <vt:lpstr>Active Listening</vt:lpstr>
      <vt:lpstr>Pay Attention!</vt:lpstr>
      <vt:lpstr>Don’t Judge!</vt:lpstr>
      <vt:lpstr>Reflect</vt:lpstr>
      <vt:lpstr>Clarify</vt:lpstr>
      <vt:lpstr>Check In</vt:lpstr>
      <vt:lpstr>Property Comparison Worksheet For Buyers</vt:lpstr>
      <vt:lpstr>Property Search Considerations</vt:lpstr>
      <vt:lpstr>Searching  for FSBO Opportunities</vt:lpstr>
      <vt:lpstr>Realtors Property Resource®  </vt:lpstr>
      <vt:lpstr>Realtors Valuation Model® </vt:lpstr>
      <vt:lpstr>Share Information Responsibly</vt:lpstr>
      <vt:lpstr>Showing Properties</vt:lpstr>
      <vt:lpstr>Showing Properties</vt:lpstr>
      <vt:lpstr>Showing Properties</vt:lpstr>
      <vt:lpstr>Showing Properties</vt:lpstr>
      <vt:lpstr>Be Mindful  of Technology Use</vt:lpstr>
      <vt:lpstr>Standard of Practice 3-9</vt:lpstr>
      <vt:lpstr>Create Your Showing Protocol </vt:lpstr>
      <vt:lpstr>Selecting Properties Selecting Homes Ethically: Fair Housing Laws</vt:lpstr>
      <vt:lpstr>PowerPoint Presentation</vt:lpstr>
      <vt:lpstr>PowerPoint Presentation</vt:lpstr>
      <vt:lpstr>What additional protected classes does your state or city have?</vt:lpstr>
      <vt:lpstr>Statement of Fair Housing Policy and  the Buyer Representative Agreement</vt:lpstr>
      <vt:lpstr>Article 10  SOP 10-5 </vt:lpstr>
      <vt:lpstr>Sex Discrimination Includes  Sexual Orientation</vt:lpstr>
      <vt:lpstr>LGBTQ+ </vt:lpstr>
      <vt:lpstr>PowerPoint Presentation</vt:lpstr>
      <vt:lpstr>Buyer Handout on Fair Housing</vt:lpstr>
      <vt:lpstr>Four Areas That Pose Risk</vt:lpstr>
      <vt:lpstr>Questions We  Shouldn’t Answer</vt:lpstr>
      <vt:lpstr>How Will You Respond?</vt:lpstr>
      <vt:lpstr>Procuring Cause Issues</vt:lpstr>
      <vt:lpstr>Buyer Agreement – Loyalty – Procuring Cause</vt:lpstr>
      <vt:lpstr>Procuring Cause</vt:lpstr>
      <vt:lpstr>When and how was the first intro  to the property made?</vt:lpstr>
      <vt:lpstr>Did the original intro start an uninterrupted  chain of events?</vt:lpstr>
      <vt:lpstr>Did the first agent stay in touch with the buyer?</vt:lpstr>
      <vt:lpstr>Did the second agent start a separate series  of events that led to the sale?</vt:lpstr>
      <vt:lpstr>Did the second agent interfere? Were they aware of the prior showing?</vt:lpstr>
      <vt:lpstr>Did the first agent do something that caused  the buyer to look elsewhere?</vt:lpstr>
      <vt:lpstr>Key Point Review — Module 4 </vt:lpstr>
      <vt:lpstr>A Day in the Life of …  A Buyer’s Rep</vt:lpstr>
      <vt:lpstr>Model 5: Offers and  Negotiations</vt:lpstr>
      <vt:lpstr>Module 5 Learning Objectives</vt:lpstr>
      <vt:lpstr>Preparing  the Buyer</vt:lpstr>
      <vt:lpstr>Buyer Checklist</vt:lpstr>
      <vt:lpstr>Buyer Checklist</vt:lpstr>
      <vt:lpstr>Buyer Checklist</vt:lpstr>
      <vt:lpstr>Offer and Negotiating Process</vt:lpstr>
      <vt:lpstr>Managing Expectations</vt:lpstr>
      <vt:lpstr>Binding Contracts</vt:lpstr>
      <vt:lpstr>Market Value</vt:lpstr>
      <vt:lpstr>Start Pricing Homes with Confidence</vt:lpstr>
      <vt:lpstr>Update Market Information</vt:lpstr>
      <vt:lpstr>Dual Agency</vt:lpstr>
      <vt:lpstr>Formulating an Offer</vt:lpstr>
      <vt:lpstr>Game Plan</vt:lpstr>
      <vt:lpstr>PowerPoint Presentation</vt:lpstr>
      <vt:lpstr>PowerPoint Presentation</vt:lpstr>
      <vt:lpstr>PowerPoint Presentation</vt:lpstr>
      <vt:lpstr>PowerPoint Presentation</vt:lpstr>
      <vt:lpstr>PowerPoint Presentation</vt:lpstr>
      <vt:lpstr>Strategies for a Buyers’ Market</vt:lpstr>
      <vt:lpstr>Seller Concessions Could Include </vt:lpstr>
      <vt:lpstr>Strategies for a Sellers’ Market</vt:lpstr>
      <vt:lpstr>What can buyers do?</vt:lpstr>
      <vt:lpstr>What can buyers or we do?    </vt:lpstr>
      <vt:lpstr>What can buyers or we do?    </vt:lpstr>
      <vt:lpstr>Contingencies </vt:lpstr>
      <vt:lpstr>Seller Concessions</vt:lpstr>
      <vt:lpstr>PowerPoint Presentation</vt:lpstr>
      <vt:lpstr>PowerPoint Presentation</vt:lpstr>
      <vt:lpstr>MLS Policy 7.73 – Presenting in Person</vt:lpstr>
      <vt:lpstr>Submitting Offers</vt:lpstr>
      <vt:lpstr>Submitting Offers (Back-up Contracts)</vt:lpstr>
      <vt:lpstr>PowerPoint Presentation</vt:lpstr>
      <vt:lpstr>Back-up Offers Become Contracts</vt:lpstr>
      <vt:lpstr>Perform Terms of Contract</vt:lpstr>
      <vt:lpstr>PowerPoint Presentation</vt:lpstr>
      <vt:lpstr>Confidentiality Standard of Practice 1-13 </vt:lpstr>
      <vt:lpstr>Note that state laws could overrule this article</vt:lpstr>
      <vt:lpstr>Multiple Offers Pick Me!</vt:lpstr>
      <vt:lpstr>Multiple Offers  SOP 1-15</vt:lpstr>
      <vt:lpstr>Sellers  Options</vt:lpstr>
      <vt:lpstr>Buyers Options?</vt:lpstr>
      <vt:lpstr>Go big or go home. Because it’s true.  What do you have to lose?</vt:lpstr>
      <vt:lpstr>We covered what buyers can do when we discussed sellers’ market – but … What can we do? </vt:lpstr>
      <vt:lpstr>Buyer Love Letter</vt:lpstr>
      <vt:lpstr>Variable Rate </vt:lpstr>
      <vt:lpstr>PowerPoint Presentation</vt:lpstr>
      <vt:lpstr>Escalation Clause</vt:lpstr>
      <vt:lpstr>Escalation Clause</vt:lpstr>
      <vt:lpstr>Appraisal Gap Coverage</vt:lpstr>
      <vt:lpstr>Sample Appraisal Gap Clause  </vt:lpstr>
      <vt:lpstr>Disclose Accepted  Contracts</vt:lpstr>
      <vt:lpstr>Counteroffers</vt:lpstr>
      <vt:lpstr>PowerPoint Presentation</vt:lpstr>
      <vt:lpstr>Making  the Offer </vt:lpstr>
      <vt:lpstr>What to Expect </vt:lpstr>
      <vt:lpstr>What to Expect</vt:lpstr>
      <vt:lpstr>Protect  Your Client</vt:lpstr>
      <vt:lpstr>PowerPoint Presentation</vt:lpstr>
      <vt:lpstr>Making  the Offer</vt:lpstr>
      <vt:lpstr>What to Expect</vt:lpstr>
      <vt:lpstr>Protect  Your Client</vt:lpstr>
      <vt:lpstr>PowerPoint Presentation</vt:lpstr>
      <vt:lpstr>Practitioner Perspective </vt:lpstr>
      <vt:lpstr>Key Point Review — Module 5</vt:lpstr>
      <vt:lpstr>A Day in the Life of …  A Buyer’s Rep</vt:lpstr>
      <vt:lpstr>Module 6: From Contract to Closing</vt:lpstr>
      <vt:lpstr>Module 6 Learning Objectives</vt:lpstr>
      <vt:lpstr>Contract Contingencies</vt:lpstr>
      <vt:lpstr>Mortgage Application</vt:lpstr>
      <vt:lpstr>Mortgage Application Follow-Up</vt:lpstr>
      <vt:lpstr>Loan Estimate Comparison</vt:lpstr>
      <vt:lpstr>Loan Estimate Comparison</vt:lpstr>
      <vt:lpstr>Loan Estimate Comparison</vt:lpstr>
      <vt:lpstr>Sample  Loan  Estimate</vt:lpstr>
      <vt:lpstr>No Changes to Financials</vt:lpstr>
      <vt:lpstr>Home Inspections</vt:lpstr>
      <vt:lpstr>Home Inspections</vt:lpstr>
      <vt:lpstr>What happens when appraisals come back low — when home appraisal derails the process</vt:lpstr>
      <vt:lpstr>Home Sales Price High —  Appraised Value Low</vt:lpstr>
      <vt:lpstr>FNMA Guidelines </vt:lpstr>
      <vt:lpstr>Process for Disputed Appraisals</vt:lpstr>
      <vt:lpstr>Appraising the Appraisal</vt:lpstr>
      <vt:lpstr>Residential Appraisal Report Give Appraiser a Reason</vt:lpstr>
      <vt:lpstr>PowerPoint Presentation</vt:lpstr>
      <vt:lpstr>FNMA Appraisal Alternatives</vt:lpstr>
      <vt:lpstr>Appraisal Alternatives</vt:lpstr>
      <vt:lpstr>PowerPoint Presentation</vt:lpstr>
      <vt:lpstr>VA Tidewater</vt:lpstr>
      <vt:lpstr>Property Insurance</vt:lpstr>
      <vt:lpstr>Flood Insurance</vt:lpstr>
      <vt:lpstr>Policy of Title Insurance </vt:lpstr>
      <vt:lpstr>Pre-Closing Walk-Through</vt:lpstr>
      <vt:lpstr>Prepare Buyer for Closing </vt:lpstr>
      <vt:lpstr>Closing:  Gather All Forms and Documents</vt:lpstr>
      <vt:lpstr>Closing: Who Attends?</vt:lpstr>
      <vt:lpstr>Closing: What to Expect</vt:lpstr>
      <vt:lpstr>After the Closing  </vt:lpstr>
      <vt:lpstr>A few thoughts …</vt:lpstr>
      <vt:lpstr>Client Data Privacy and Security</vt:lpstr>
      <vt:lpstr>Wire Fraud</vt:lpstr>
      <vt:lpstr>Key Point Review —Module 6</vt:lpstr>
      <vt:lpstr>A Day in the Life of …  A Buyer’s Rep</vt:lpstr>
      <vt:lpstr>Module 7: Putting It All Together</vt:lpstr>
      <vt:lpstr>Module 7 Learning Objectives</vt:lpstr>
      <vt:lpstr>Strategy – Plan To Succeed </vt:lpstr>
      <vt:lpstr>Responsibility, Duty, Accountability, Liability </vt:lpstr>
      <vt:lpstr>Skilled Negotiator</vt:lpstr>
      <vt:lpstr>Buyer Rep Skills Self-Assessment</vt:lpstr>
      <vt:lpstr>Troubleshooting Scripts for the Field</vt:lpstr>
      <vt:lpstr>When the Buyer Doesn’t Want  Initial Counseling Session</vt:lpstr>
      <vt:lpstr>When Buyer Won’t Sign  a Representation Agreement</vt:lpstr>
      <vt:lpstr>When Buyer Asks About Offers,  Commission, and Fees</vt:lpstr>
      <vt:lpstr>When Dealing With FSBOs</vt:lpstr>
      <vt:lpstr>Sample Agency Disclosure and Brokerage  Fee Agreement for Unlisted Property</vt:lpstr>
      <vt:lpstr>Technology</vt:lpstr>
      <vt:lpstr>Technology Helps Manage Time</vt:lpstr>
      <vt:lpstr>Social Media Strengthens Your Business</vt:lpstr>
      <vt:lpstr>Key Point Review —Module 7</vt:lpstr>
      <vt:lpstr>Next Steps: Bring It All Together </vt:lpstr>
      <vt:lpstr>A Day in the Life of …  A Buyer’s Rep</vt:lpstr>
      <vt:lpstr>Resources and  Exercises</vt:lpstr>
      <vt:lpstr>Resources &amp; Exercises</vt:lpstr>
      <vt:lpstr>Thank You For Your Participation!</vt:lpstr>
      <vt:lpstr>Sample Buyer Rep Agreement </vt:lpstr>
      <vt:lpstr>Analyze your strengths and weaknesses  by doing a SWOT analysis</vt:lpstr>
      <vt:lpstr>PowerPoint Presentation</vt:lpstr>
      <vt:lpstr>Exercise 1-1: My SWOT Analysis</vt:lpstr>
      <vt:lpstr>What will you do – what actionable items</vt:lpstr>
      <vt:lpstr>Exercises</vt:lpstr>
      <vt:lpstr>Exercise 4-1: Allyson and Janie</vt:lpstr>
      <vt:lpstr>Exercise 4-2: Darrell and Melissa</vt:lpstr>
      <vt:lpstr>Darrell and Melissa </vt:lpstr>
      <vt:lpstr>Akim and Jarek</vt:lpstr>
      <vt:lpstr>Akim and Jarek</vt:lpstr>
      <vt:lpstr>Rohan and Lindsey</vt:lpstr>
      <vt:lpstr>Rohan and Lindsey</vt:lpstr>
      <vt:lpstr>Parul</vt:lpstr>
      <vt:lpstr>Parul</vt:lpstr>
      <vt:lpstr>Exercise 5-1: Darrell and Melissa</vt:lpstr>
      <vt:lpstr>Exercise 5-1: Rohan and Lindsey</vt:lpstr>
      <vt:lpstr>Exercise 5-1: Applying What You Know </vt:lpstr>
      <vt:lpstr>Contingency Timeline</vt:lpstr>
      <vt:lpstr>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Tracy</dc:creator>
  <cp:lastModifiedBy>Jeffrey Fetzko</cp:lastModifiedBy>
  <cp:revision>1191</cp:revision>
  <dcterms:created xsi:type="dcterms:W3CDTF">2024-03-11T18:18:48Z</dcterms:created>
  <dcterms:modified xsi:type="dcterms:W3CDTF">2024-04-04T19:27:47Z</dcterms:modified>
</cp:coreProperties>
</file>